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zh-CN"/>
    </a:defPPr>
    <a:lvl1pPr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a:srgbClr val="EB4A6A"/>
    <a:srgbClr val="E0021E"/>
    <a:srgbClr val="EEE8F4"/>
    <a:srgbClr val="404040"/>
    <a:srgbClr val="C7994C"/>
    <a:srgbClr val="59C8D6"/>
    <a:srgbClr val="FFCC63"/>
    <a:srgbClr val="EF5263"/>
    <a:srgbClr val="008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7"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708"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2023/12/22</a:t>
            </a:fld>
            <a:endParaRPr lang="zh-CN" altLang="en-US"/>
          </a:p>
        </p:txBody>
      </p:sp>
      <p:sp>
        <p:nvSpPr>
          <p:cNvPr id="1048709"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710"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1"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Arial" panose="020B0604020202020204" pitchFamily="34" charset="0"/>
              </a:defRPr>
            </a:lvl1pPr>
          </a:lstStyle>
          <a:p>
            <a:endParaRPr lang="zh-CN" altLang="en-US"/>
          </a:p>
        </p:txBody>
      </p:sp>
      <p:sp>
        <p:nvSpPr>
          <p:cNvPr id="1048702"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Arial" panose="020B0604020202020204" pitchFamily="34" charset="0"/>
              </a:defRPr>
            </a:lvl1pPr>
          </a:lstStyle>
          <a:p>
            <a:fld id="{98C2A628-5979-4657-85CB-1651BBF7C987}" type="datetimeFigureOut">
              <a:rPr lang="zh-CN" altLang="en-US" smtClean="0"/>
              <a:t>2023/12/22</a:t>
            </a:fld>
            <a:endParaRPr lang="zh-CN" altLang="en-US"/>
          </a:p>
        </p:txBody>
      </p:sp>
      <p:sp>
        <p:nvSpPr>
          <p:cNvPr id="1048703"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704"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705"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Arial" panose="020B0604020202020204" pitchFamily="34" charset="0"/>
              </a:defRPr>
            </a:lvl1pPr>
          </a:lstStyle>
          <a:p>
            <a:endParaRPr lang="zh-CN" altLang="en-US"/>
          </a:p>
        </p:txBody>
      </p:sp>
      <p:sp>
        <p:nvSpPr>
          <p:cNvPr id="1048706"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Arial" panose="020B0604020202020204" pitchFamily="34" charset="0"/>
              </a:defRPr>
            </a:lvl1pPr>
          </a:lstStyle>
          <a:p>
            <a:fld id="{F67188B5-F242-46A8-BC70-F730184234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幻灯片图像占位符 1"/>
          <p:cNvSpPr>
            <a:spLocks noGrp="1" noRot="1" noChangeAspect="1" noTextEdit="1"/>
          </p:cNvSpPr>
          <p:nvPr>
            <p:ph type="sldImg"/>
          </p:nvPr>
        </p:nvSpPr>
        <p:spPr bwMode="auto">
          <a:noFill/>
          <a:ln>
            <a:solidFill>
              <a:srgbClr val="000000"/>
            </a:solidFill>
            <a:miter lim="800000"/>
          </a:ln>
        </p:spPr>
      </p:sp>
      <p:sp>
        <p:nvSpPr>
          <p:cNvPr id="1048591" name="备注占位符 2"/>
          <p:cNvSpPr>
            <a:spLocks noGrp="1"/>
          </p:cNvSpPr>
          <p:nvPr>
            <p:ph type="body" idx="1"/>
          </p:nvPr>
        </p:nvSpPr>
        <p:spPr/>
        <p:txBody>
          <a:bodyPr/>
          <a:lstStyle/>
          <a:p>
            <a:pPr defTabSz="1219200" eaLnBrk="1" fontAlgn="auto" hangingPunct="1">
              <a:spcBef>
                <a:spcPts val="0"/>
              </a:spcBef>
              <a:spcAft>
                <a:spcPts val="0"/>
              </a:spcAft>
            </a:pPr>
            <a:endParaRPr lang="zh-CN" altLang="en-US" sz="1865" dirty="0"/>
          </a:p>
        </p:txBody>
      </p:sp>
      <p:sp>
        <p:nvSpPr>
          <p:cNvPr id="1048592" name="灯片编号占位符 3"/>
          <p:cNvSpPr>
            <a:spLocks noGrp="1"/>
          </p:cNvSpPr>
          <p:nvPr>
            <p:ph type="sldNum" sz="quarter" idx="5"/>
          </p:nvPr>
        </p:nvSpPr>
        <p:spPr bwMode="auto">
          <a:noFill/>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930"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48582" name="矩形 7"/>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ea typeface="Arial" panose="020B0604020202020204" pitchFamily="34" charset="0"/>
            </a:endParaRPr>
          </a:p>
        </p:txBody>
      </p:sp>
      <p:sp>
        <p:nvSpPr>
          <p:cNvPr id="1048583" name="Subtitle 2"/>
          <p:cNvSpPr>
            <a:spLocks noGrp="1"/>
          </p:cNvSpPr>
          <p:nvPr>
            <p:ph type="subTitle" idx="1" hasCustomPrompt="1"/>
          </p:nvPr>
        </p:nvSpPr>
        <p:spPr>
          <a:xfrm>
            <a:off x="245610" y="4293443"/>
            <a:ext cx="6429910" cy="798734"/>
          </a:xfrm>
          <a:noFill/>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
        <p:nvSpPr>
          <p:cNvPr id="1048584"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585" name="Footer Placeholder 4"/>
          <p:cNvSpPr>
            <a:spLocks noGrp="1"/>
          </p:cNvSpPr>
          <p:nvPr>
            <p:ph type="ftr" sz="quarter" idx="11"/>
          </p:nvPr>
        </p:nvSpPr>
        <p:spPr/>
        <p:txBody>
          <a:bodyPr/>
          <a:lstStyle/>
          <a:p>
            <a:endParaRPr lang="zh-CN" altLang="en-US"/>
          </a:p>
        </p:txBody>
      </p:sp>
      <p:sp>
        <p:nvSpPr>
          <p:cNvPr id="1048586"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
        <p:nvSpPr>
          <p:cNvPr id="1048587" name="Title 1"/>
          <p:cNvSpPr>
            <a:spLocks noGrp="1"/>
          </p:cNvSpPr>
          <p:nvPr>
            <p:ph type="ctrTitle"/>
          </p:nvPr>
        </p:nvSpPr>
        <p:spPr>
          <a:xfrm>
            <a:off x="221674" y="1510146"/>
            <a:ext cx="6456218" cy="2549238"/>
          </a:xfrm>
          <a:noFill/>
        </p:spPr>
        <p:txBody>
          <a:bodyPr anchor="ctr">
            <a:normAutofit/>
          </a:bodyPr>
          <a:lstStyle>
            <a:lvl1pPr algn="ctr">
              <a:lnSpc>
                <a:spcPct val="150000"/>
              </a:lnSpc>
              <a:defRPr sz="4400" b="1" i="0">
                <a:ln>
                  <a:noFill/>
                </a:ln>
                <a:solidFill>
                  <a:schemeClr val="accent1"/>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76" name="Title 1"/>
          <p:cNvSpPr>
            <a:spLocks noGrp="1"/>
          </p:cNvSpPr>
          <p:nvPr>
            <p:ph type="title"/>
          </p:nvPr>
        </p:nvSpPr>
        <p:spPr/>
        <p:txBody>
          <a:bodyPr/>
          <a:lstStyle/>
          <a:p>
            <a:r>
              <a:rPr lang="zh-CN" altLang="en-US"/>
              <a:t>单击此处编辑母版标题样式</a:t>
            </a:r>
            <a:endParaRPr lang="en-US" dirty="0"/>
          </a:p>
        </p:txBody>
      </p:sp>
      <p:sp>
        <p:nvSpPr>
          <p:cNvPr id="1048677" name="Vertical Text Placeholder 2"/>
          <p:cNvSpPr>
            <a:spLocks noGrp="1"/>
          </p:cNvSpPr>
          <p:nvPr>
            <p:ph type="body" orient="vert" idx="1" hasCustomPrompt="1"/>
          </p:nvPr>
        </p:nvSpPr>
        <p:spPr/>
        <p:txBody>
          <a:bodyPr vert="eaVert"/>
          <a:lstStyle>
            <a:lvl3pPr>
              <a:defRPr>
                <a:ea typeface="Arial" panose="020B0604020202020204" pitchFamily="34" charset="0"/>
              </a:defRPr>
            </a:lvl3pPr>
            <a:lvl4pPr>
              <a:defRPr>
                <a:ea typeface="Arial" panose="020B0604020202020204" pitchFamily="34" charset="0"/>
              </a:defRPr>
            </a:lvl4pPr>
            <a:lvl5pPr>
              <a:defRPr>
                <a:ea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78"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679" name="Footer Placeholder 4"/>
          <p:cNvSpPr>
            <a:spLocks noGrp="1"/>
          </p:cNvSpPr>
          <p:nvPr>
            <p:ph type="ftr" sz="quarter" idx="11"/>
          </p:nvPr>
        </p:nvSpPr>
        <p:spPr/>
        <p:txBody>
          <a:bodyPr/>
          <a:lstStyle/>
          <a:p>
            <a:endParaRPr lang="zh-CN" altLang="en-US"/>
          </a:p>
        </p:txBody>
      </p:sp>
      <p:sp>
        <p:nvSpPr>
          <p:cNvPr id="1048680"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 文本">
    <p:spTree>
      <p:nvGrpSpPr>
        <p:cNvPr id="1" name=""/>
        <p:cNvGrpSpPr/>
        <p:nvPr/>
      </p:nvGrpSpPr>
      <p:grpSpPr>
        <a:xfrm>
          <a:off x="0" y="0"/>
          <a:ext cx="0" cy="0"/>
          <a:chOff x="0" y="0"/>
          <a:chExt cx="0" cy="0"/>
        </a:xfrm>
      </p:grpSpPr>
      <p:sp>
        <p:nvSpPr>
          <p:cNvPr id="1048660"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1048661" name="Vertical Text Placeholder 2"/>
          <p:cNvSpPr>
            <a:spLocks noGrp="1"/>
          </p:cNvSpPr>
          <p:nvPr>
            <p:ph type="body" orient="vert" idx="1" hasCustomPrompt="1"/>
          </p:nvPr>
        </p:nvSpPr>
        <p:spPr>
          <a:xfrm>
            <a:off x="838201" y="365125"/>
            <a:ext cx="7734300" cy="5811838"/>
          </a:xfrm>
        </p:spPr>
        <p:txBody>
          <a:bodyPr vert="eaVert"/>
          <a:lstStyle>
            <a:lvl3pPr>
              <a:defRPr>
                <a:ea typeface="Arial" panose="020B0604020202020204" pitchFamily="34" charset="0"/>
              </a:defRPr>
            </a:lvl3pPr>
            <a:lvl4pPr>
              <a:defRPr>
                <a:ea typeface="Arial" panose="020B0604020202020204" pitchFamily="34" charset="0"/>
              </a:defRPr>
            </a:lvl4pPr>
            <a:lvl5pPr>
              <a:defRPr>
                <a:ea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62"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663" name="Footer Placeholder 4"/>
          <p:cNvSpPr>
            <a:spLocks noGrp="1"/>
          </p:cNvSpPr>
          <p:nvPr>
            <p:ph type="ftr" sz="quarter" idx="11"/>
          </p:nvPr>
        </p:nvSpPr>
        <p:spPr/>
        <p:txBody>
          <a:bodyPr/>
          <a:lstStyle/>
          <a:p>
            <a:endParaRPr lang="zh-CN" altLang="en-US"/>
          </a:p>
        </p:txBody>
      </p:sp>
      <p:sp>
        <p:nvSpPr>
          <p:cNvPr id="1048664"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65" name="Title 1"/>
          <p:cNvSpPr>
            <a:spLocks noGrp="1"/>
          </p:cNvSpPr>
          <p:nvPr>
            <p:ph type="title"/>
          </p:nvPr>
        </p:nvSpPr>
        <p:spPr/>
        <p:txBody>
          <a:bodyPr/>
          <a:lstStyle/>
          <a:p>
            <a:r>
              <a:rPr lang="zh-CN" altLang="en-US"/>
              <a:t>单击此处编辑母版标题样式</a:t>
            </a:r>
            <a:endParaRPr lang="en-US" dirty="0"/>
          </a:p>
        </p:txBody>
      </p:sp>
      <p:sp>
        <p:nvSpPr>
          <p:cNvPr id="1048666"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1048667"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668" name="Footer Placeholder 4"/>
          <p:cNvSpPr>
            <a:spLocks noGrp="1"/>
          </p:cNvSpPr>
          <p:nvPr>
            <p:ph type="ftr" sz="quarter" idx="11"/>
          </p:nvPr>
        </p:nvSpPr>
        <p:spPr/>
        <p:txBody>
          <a:bodyPr/>
          <a:lstStyle/>
          <a:p>
            <a:endParaRPr lang="zh-CN" altLang="en-US"/>
          </a:p>
        </p:txBody>
      </p:sp>
      <p:sp>
        <p:nvSpPr>
          <p:cNvPr id="1048669"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048615" name="矩形 8"/>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lvl="0" algn="ctr"/>
            <a:endParaRPr lang="zh-CN" altLang="en-US">
              <a:ea typeface="Arial" panose="020B0604020202020204" pitchFamily="34" charset="0"/>
            </a:endParaRPr>
          </a:p>
        </p:txBody>
      </p:sp>
      <p:sp>
        <p:nvSpPr>
          <p:cNvPr id="1048616" name="Title 1"/>
          <p:cNvSpPr>
            <a:spLocks noGrp="1"/>
          </p:cNvSpPr>
          <p:nvPr>
            <p:ph type="title"/>
          </p:nvPr>
        </p:nvSpPr>
        <p:spPr>
          <a:xfrm>
            <a:off x="193965" y="1427020"/>
            <a:ext cx="6470071" cy="2527276"/>
          </a:xfrm>
        </p:spPr>
        <p:txBody>
          <a:bodyPr anchor="ctr"/>
          <a:lstStyle>
            <a:lvl1pPr algn="ctr">
              <a:lnSpc>
                <a:spcPct val="150000"/>
              </a:lnSpc>
              <a:defRPr sz="4400" b="0">
                <a:ln>
                  <a:noFill/>
                </a:ln>
                <a:solidFill>
                  <a:schemeClr val="accent1"/>
                </a:solidFill>
              </a:defRPr>
            </a:lvl1pPr>
          </a:lstStyle>
          <a:p>
            <a:r>
              <a:rPr lang="zh-CN" altLang="en-US" dirty="0"/>
              <a:t>单击此处编辑母版标题样式</a:t>
            </a:r>
            <a:endParaRPr lang="en-US" dirty="0"/>
          </a:p>
        </p:txBody>
      </p:sp>
      <p:sp>
        <p:nvSpPr>
          <p:cNvPr id="1048617" name="Text Placeholder 2"/>
          <p:cNvSpPr>
            <a:spLocks noGrp="1"/>
          </p:cNvSpPr>
          <p:nvPr>
            <p:ph type="body" idx="1" hasCustomPrompt="1"/>
          </p:nvPr>
        </p:nvSpPr>
        <p:spPr>
          <a:xfrm>
            <a:off x="196074" y="4090820"/>
            <a:ext cx="6467758" cy="917032"/>
          </a:xfrm>
        </p:spPr>
        <p:txBody>
          <a:bodyPr/>
          <a:lstStyle>
            <a:lvl1pPr marL="0" indent="0" algn="ctr">
              <a:lnSpc>
                <a:spcPct val="150000"/>
              </a:lnSpc>
              <a:buNone/>
              <a:defRPr sz="2400">
                <a:ln>
                  <a:noFill/>
                </a:ln>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048618"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619" name="Footer Placeholder 4"/>
          <p:cNvSpPr>
            <a:spLocks noGrp="1"/>
          </p:cNvSpPr>
          <p:nvPr>
            <p:ph type="ftr" sz="quarter" idx="11"/>
          </p:nvPr>
        </p:nvSpPr>
        <p:spPr/>
        <p:txBody>
          <a:bodyPr/>
          <a:lstStyle/>
          <a:p>
            <a:endParaRPr lang="zh-CN" altLang="en-US"/>
          </a:p>
        </p:txBody>
      </p:sp>
      <p:sp>
        <p:nvSpPr>
          <p:cNvPr id="1048620"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81" name="Title 1"/>
          <p:cNvSpPr>
            <a:spLocks noGrp="1"/>
          </p:cNvSpPr>
          <p:nvPr>
            <p:ph type="title"/>
          </p:nvPr>
        </p:nvSpPr>
        <p:spPr/>
        <p:txBody>
          <a:bodyPr/>
          <a:lstStyle/>
          <a:p>
            <a:r>
              <a:rPr lang="zh-CN" altLang="en-US"/>
              <a:t>单击此处编辑母版标题样式</a:t>
            </a:r>
            <a:endParaRPr lang="en-US" dirty="0"/>
          </a:p>
        </p:txBody>
      </p:sp>
      <p:sp>
        <p:nvSpPr>
          <p:cNvPr id="1048682" name="Content Placeholder 2"/>
          <p:cNvSpPr>
            <a:spLocks noGrp="1"/>
          </p:cNvSpPr>
          <p:nvPr>
            <p:ph sz="half" idx="1" hasCustomPrompt="1"/>
          </p:nvPr>
        </p:nvSpPr>
        <p:spPr>
          <a:xfrm>
            <a:off x="838200" y="1825625"/>
            <a:ext cx="5181600" cy="4351338"/>
          </a:xfrm>
        </p:spPr>
        <p:txBody>
          <a:bodyPr/>
          <a:lstStyle>
            <a:lvl3pPr>
              <a:defRPr>
                <a:ea typeface="Arial" panose="020B0604020202020204" pitchFamily="34" charset="0"/>
              </a:defRPr>
            </a:lvl3pPr>
            <a:lvl4pPr>
              <a:defRPr>
                <a:ea typeface="Arial" panose="020B0604020202020204" pitchFamily="34" charset="0"/>
              </a:defRPr>
            </a:lvl4pPr>
            <a:lvl5pPr>
              <a:defRPr>
                <a:ea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83" name="Content Placeholder 3"/>
          <p:cNvSpPr>
            <a:spLocks noGrp="1"/>
          </p:cNvSpPr>
          <p:nvPr>
            <p:ph sz="half" idx="2" hasCustomPrompt="1"/>
          </p:nvPr>
        </p:nvSpPr>
        <p:spPr>
          <a:xfrm>
            <a:off x="6172200" y="1825625"/>
            <a:ext cx="5181600" cy="4351338"/>
          </a:xfrm>
        </p:spPr>
        <p:txBody>
          <a:bodyPr/>
          <a:lstStyle>
            <a:lvl3pPr>
              <a:defRPr>
                <a:ea typeface="Arial" panose="020B0604020202020204" pitchFamily="34" charset="0"/>
              </a:defRPr>
            </a:lvl3pPr>
            <a:lvl4pPr>
              <a:defRPr>
                <a:ea typeface="Arial" panose="020B0604020202020204" pitchFamily="34" charset="0"/>
              </a:defRPr>
            </a:lvl4pPr>
            <a:lvl5pPr>
              <a:defRPr>
                <a:ea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84"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685" name="Footer Placeholder 4"/>
          <p:cNvSpPr>
            <a:spLocks noGrp="1"/>
          </p:cNvSpPr>
          <p:nvPr>
            <p:ph type="ftr" sz="quarter" idx="11"/>
          </p:nvPr>
        </p:nvSpPr>
        <p:spPr/>
        <p:txBody>
          <a:bodyPr/>
          <a:lstStyle/>
          <a:p>
            <a:endParaRPr lang="zh-CN" altLang="en-US"/>
          </a:p>
        </p:txBody>
      </p:sp>
      <p:sp>
        <p:nvSpPr>
          <p:cNvPr id="1048686"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87"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1048688"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689" name="Content Placeholder 3"/>
          <p:cNvSpPr>
            <a:spLocks noGrp="1"/>
          </p:cNvSpPr>
          <p:nvPr>
            <p:ph sz="half" idx="2" hasCustomPrompt="1"/>
          </p:nvPr>
        </p:nvSpPr>
        <p:spPr>
          <a:xfrm>
            <a:off x="839789" y="2505075"/>
            <a:ext cx="5157787" cy="3684588"/>
          </a:xfrm>
        </p:spPr>
        <p:txBody>
          <a:bodyPr/>
          <a:lstStyle>
            <a:lvl3pPr>
              <a:defRPr>
                <a:ea typeface="Arial" panose="020B0604020202020204" pitchFamily="34" charset="0"/>
              </a:defRPr>
            </a:lvl3pPr>
            <a:lvl4pPr>
              <a:defRPr>
                <a:ea typeface="Arial" panose="020B0604020202020204" pitchFamily="34" charset="0"/>
              </a:defRPr>
            </a:lvl4pPr>
            <a:lvl5pPr>
              <a:defRPr>
                <a:ea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90"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048691" name="Content Placeholder 5"/>
          <p:cNvSpPr>
            <a:spLocks noGrp="1"/>
          </p:cNvSpPr>
          <p:nvPr>
            <p:ph sz="quarter" idx="4" hasCustomPrompt="1"/>
          </p:nvPr>
        </p:nvSpPr>
        <p:spPr>
          <a:xfrm>
            <a:off x="6172201" y="2505075"/>
            <a:ext cx="5183188" cy="3684588"/>
          </a:xfrm>
        </p:spPr>
        <p:txBody>
          <a:bodyPr/>
          <a:lstStyle>
            <a:lvl3pPr>
              <a:defRPr>
                <a:ea typeface="Arial" panose="020B0604020202020204" pitchFamily="34" charset="0"/>
              </a:defRPr>
            </a:lvl3pPr>
            <a:lvl4pPr>
              <a:defRPr>
                <a:ea typeface="Arial" panose="020B0604020202020204" pitchFamily="34" charset="0"/>
              </a:defRPr>
            </a:lvl4pPr>
            <a:lvl5pPr>
              <a:defRPr>
                <a:ea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92"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693" name="Footer Placeholder 4"/>
          <p:cNvSpPr>
            <a:spLocks noGrp="1"/>
          </p:cNvSpPr>
          <p:nvPr>
            <p:ph type="ftr" sz="quarter" idx="11"/>
          </p:nvPr>
        </p:nvSpPr>
        <p:spPr/>
        <p:txBody>
          <a:bodyPr/>
          <a:lstStyle/>
          <a:p>
            <a:endParaRPr lang="zh-CN" altLang="en-US"/>
          </a:p>
        </p:txBody>
      </p:sp>
      <p:sp>
        <p:nvSpPr>
          <p:cNvPr id="1048694"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656" name="Title 1"/>
          <p:cNvSpPr>
            <a:spLocks noGrp="1"/>
          </p:cNvSpPr>
          <p:nvPr>
            <p:ph type="title"/>
          </p:nvPr>
        </p:nvSpPr>
        <p:spPr/>
        <p:txBody>
          <a:bodyPr/>
          <a:lstStyle/>
          <a:p>
            <a:r>
              <a:rPr lang="zh-CN" altLang="en-US"/>
              <a:t>单击此处编辑母版标题样式</a:t>
            </a:r>
            <a:endParaRPr lang="en-US" dirty="0"/>
          </a:p>
        </p:txBody>
      </p:sp>
      <p:sp>
        <p:nvSpPr>
          <p:cNvPr id="1048657"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658" name="Footer Placeholder 4"/>
          <p:cNvSpPr>
            <a:spLocks noGrp="1"/>
          </p:cNvSpPr>
          <p:nvPr>
            <p:ph type="ftr" sz="quarter" idx="11"/>
          </p:nvPr>
        </p:nvSpPr>
        <p:spPr/>
        <p:txBody>
          <a:bodyPr/>
          <a:lstStyle/>
          <a:p>
            <a:endParaRPr lang="zh-CN" altLang="en-US"/>
          </a:p>
        </p:txBody>
      </p:sp>
      <p:sp>
        <p:nvSpPr>
          <p:cNvPr id="1048659"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1048593" name="Date Placeholder 1"/>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594" name="Footer Placeholder 2"/>
          <p:cNvSpPr>
            <a:spLocks noGrp="1"/>
          </p:cNvSpPr>
          <p:nvPr>
            <p:ph type="ftr" sz="quarter" idx="11"/>
          </p:nvPr>
        </p:nvSpPr>
        <p:spPr/>
        <p:txBody>
          <a:bodyPr/>
          <a:lstStyle/>
          <a:p>
            <a:endParaRPr lang="zh-CN" altLang="en-US"/>
          </a:p>
        </p:txBody>
      </p:sp>
      <p:sp>
        <p:nvSpPr>
          <p:cNvPr id="1048595" name="Slide Number Placeholder 3"/>
          <p:cNvSpPr>
            <a:spLocks noGrp="1"/>
          </p:cNvSpPr>
          <p:nvPr>
            <p:ph type="sldNum" sz="quarter" idx="12"/>
          </p:nvPr>
        </p:nvSpPr>
        <p:spPr/>
        <p:txBody>
          <a:bodyPr/>
          <a:lstStyle/>
          <a:p>
            <a:fld id="{3E3CA578-6D8C-4084-809D-66D25A20E1A2}" type="slidenum">
              <a:rPr lang="zh-CN" altLang="en-US" smtClean="0"/>
              <a:t>‹#›</a:t>
            </a:fld>
            <a:endParaRPr lang="zh-CN" altLang="en-US"/>
          </a:p>
        </p:txBody>
      </p:sp>
      <p:sp>
        <p:nvSpPr>
          <p:cNvPr id="1048596" name="矩形 5"/>
          <p:cNvSpPr/>
          <p:nvPr userDrawn="1"/>
        </p:nvSpPr>
        <p:spPr>
          <a:xfrm>
            <a:off x="0" y="0"/>
            <a:ext cx="12192000" cy="6858000"/>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lvl="0" algn="ctr"/>
            <a:endParaRPr lang="zh-CN" altLang="en-US">
              <a:ea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95"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1048696"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ea typeface="Arial" panose="020B0604020202020204" pitchFamily="34" charset="0"/>
              </a:defRPr>
            </a:lvl3pPr>
            <a:lvl4pPr>
              <a:defRPr sz="2000">
                <a:ea typeface="Arial" panose="020B0604020202020204" pitchFamily="34" charset="0"/>
              </a:defRPr>
            </a:lvl4pPr>
            <a:lvl5pPr>
              <a:defRPr sz="2000">
                <a:ea typeface="Arial" panose="020B0604020202020204" pitchFamily="34" charset="0"/>
              </a:defRPr>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48697"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698"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699" name="Footer Placeholder 4"/>
          <p:cNvSpPr>
            <a:spLocks noGrp="1"/>
          </p:cNvSpPr>
          <p:nvPr>
            <p:ph type="ftr" sz="quarter" idx="11"/>
          </p:nvPr>
        </p:nvSpPr>
        <p:spPr/>
        <p:txBody>
          <a:bodyPr/>
          <a:lstStyle/>
          <a:p>
            <a:endParaRPr lang="zh-CN" altLang="en-US"/>
          </a:p>
        </p:txBody>
      </p:sp>
      <p:sp>
        <p:nvSpPr>
          <p:cNvPr id="1048700"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70"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1048671"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1048672"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1048673" name="Date Placeholder 3"/>
          <p:cNvSpPr>
            <a:spLocks noGrp="1"/>
          </p:cNvSpPr>
          <p:nvPr>
            <p:ph type="dt" sz="half" idx="10"/>
          </p:nvPr>
        </p:nvSpPr>
        <p:spPr/>
        <p:txBody>
          <a:bodyPr/>
          <a:lstStyle/>
          <a:p>
            <a:fld id="{73B25E68-99F1-4046-B09B-134B52642AC8}" type="datetimeFigureOut">
              <a:rPr lang="zh-CN" altLang="en-US" smtClean="0"/>
              <a:t>2023/12/22</a:t>
            </a:fld>
            <a:endParaRPr lang="zh-CN" altLang="en-US"/>
          </a:p>
        </p:txBody>
      </p:sp>
      <p:sp>
        <p:nvSpPr>
          <p:cNvPr id="1048674" name="Footer Placeholder 4"/>
          <p:cNvSpPr>
            <a:spLocks noGrp="1"/>
          </p:cNvSpPr>
          <p:nvPr>
            <p:ph type="ftr" sz="quarter" idx="11"/>
          </p:nvPr>
        </p:nvSpPr>
        <p:spPr/>
        <p:txBody>
          <a:bodyPr/>
          <a:lstStyle/>
          <a:p>
            <a:endParaRPr lang="zh-CN" altLang="en-US"/>
          </a:p>
        </p:txBody>
      </p:sp>
      <p:sp>
        <p:nvSpPr>
          <p:cNvPr id="1048675" name="Slide Number Placeholder 5"/>
          <p:cNvSpPr>
            <a:spLocks noGrp="1"/>
          </p:cNvSpPr>
          <p:nvPr>
            <p:ph type="sldNum" sz="quarter" idx="12"/>
          </p:nvPr>
        </p:nvSpPr>
        <p:spPr/>
        <p:txBody>
          <a:bodyPr/>
          <a:lstStyle/>
          <a:p>
            <a:fld id="{3E3CA578-6D8C-4084-809D-66D25A20E1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矩形 10"/>
          <p:cNvSpPr/>
          <p:nvPr userDrawn="1"/>
        </p:nvSpPr>
        <p:spPr>
          <a:xfrm>
            <a:off x="0" y="0"/>
            <a:ext cx="12192000" cy="6858000"/>
          </a:xfrm>
          <a:prstGeom prst="rect">
            <a:avLst/>
          </a:prstGeom>
          <a:blipFill dpi="0" rotWithShape="1">
            <a:blip r:embed="rId1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ea typeface="Arial" panose="020B0604020202020204" pitchFamily="34" charset="0"/>
            </a:endParaRPr>
          </a:p>
        </p:txBody>
      </p:sp>
      <p:sp>
        <p:nvSpPr>
          <p:cNvPr id="1048577" name="Text Placeholder 2"/>
          <p:cNvSpPr>
            <a:spLocks noGrp="1"/>
          </p:cNvSpPr>
          <p:nvPr>
            <p:ph type="body" idx="1"/>
          </p:nvPr>
        </p:nvSpPr>
        <p:spPr bwMode="auto">
          <a:xfrm>
            <a:off x="754063" y="1585055"/>
            <a:ext cx="10680700" cy="4771296"/>
          </a:xfrm>
          <a:prstGeom prst="rect">
            <a:avLst/>
          </a:prstGeom>
          <a:noFill/>
          <a:ln>
            <a:noFill/>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200" eaLnBrk="1" fontAlgn="auto" hangingPunct="1">
              <a:spcBef>
                <a:spcPts val="0"/>
              </a:spcBef>
              <a:spcAft>
                <a:spcPts val="0"/>
              </a:spcAft>
              <a:defRPr sz="1200">
                <a:solidFill>
                  <a:schemeClr val="bg1">
                    <a:lumMod val="65000"/>
                  </a:schemeClr>
                </a:solidFill>
                <a:latin typeface="+mn-lt"/>
                <a:ea typeface="Arial" panose="020B0604020202020204" pitchFamily="34" charset="0"/>
              </a:defRPr>
            </a:lvl1pPr>
          </a:lstStyle>
          <a:p>
            <a:fld id="{73B25E68-99F1-4046-B09B-134B52642AC8}" type="datetimeFigureOut">
              <a:rPr lang="zh-CN" altLang="en-US" smtClean="0"/>
              <a:t>2023/12/22</a:t>
            </a:fld>
            <a:endParaRPr lang="zh-CN" alt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200" eaLnBrk="1" fontAlgn="auto" hangingPunct="1">
              <a:spcBef>
                <a:spcPts val="0"/>
              </a:spcBef>
              <a:spcAft>
                <a:spcPts val="0"/>
              </a:spcAft>
              <a:defRPr sz="1200">
                <a:solidFill>
                  <a:schemeClr val="bg1">
                    <a:lumMod val="65000"/>
                  </a:schemeClr>
                </a:solidFill>
                <a:latin typeface="+mn-lt"/>
                <a:ea typeface="Arial" panose="020B0604020202020204" pitchFamily="34" charset="0"/>
              </a:defRPr>
            </a:lvl1pPr>
          </a:lstStyle>
          <a:p>
            <a:endParaRPr lang="zh-CN" alt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9200" eaLnBrk="1" fontAlgn="auto" hangingPunct="1">
              <a:spcBef>
                <a:spcPts val="0"/>
              </a:spcBef>
              <a:spcAft>
                <a:spcPts val="0"/>
              </a:spcAft>
              <a:defRPr sz="1200">
                <a:solidFill>
                  <a:schemeClr val="bg1">
                    <a:lumMod val="65000"/>
                  </a:schemeClr>
                </a:solidFill>
                <a:latin typeface="+mn-lt"/>
                <a:ea typeface="Arial" panose="020B0604020202020204" pitchFamily="34" charset="0"/>
              </a:defRPr>
            </a:lvl1pPr>
          </a:lstStyle>
          <a:p>
            <a:fld id="{3E3CA578-6D8C-4084-809D-66D25A20E1A2}" type="slidenum">
              <a:rPr lang="zh-CN" altLang="en-US" smtClean="0"/>
              <a:t>‹#›</a:t>
            </a:fld>
            <a:endParaRPr lang="zh-CN" altLang="en-US"/>
          </a:p>
        </p:txBody>
      </p:sp>
      <p:sp>
        <p:nvSpPr>
          <p:cNvPr id="1048581" name="Title Placeholder 1"/>
          <p:cNvSpPr>
            <a:spLocks noGrp="1"/>
          </p:cNvSpPr>
          <p:nvPr>
            <p:ph type="title"/>
          </p:nvPr>
        </p:nvSpPr>
        <p:spPr bwMode="auto">
          <a:xfrm>
            <a:off x="754063" y="368300"/>
            <a:ext cx="10341767" cy="848454"/>
          </a:xfrm>
          <a:prstGeom prst="rect">
            <a:avLst/>
          </a:prstGeom>
          <a:noFill/>
          <a:ln>
            <a:noFill/>
          </a:ln>
        </p:spPr>
        <p:txBody>
          <a:bodyPr vert="horz" wrap="square" lIns="91440" tIns="45720" rIns="91440" bIns="45720" numCol="1" anchor="ctr" anchorCtr="0" compatLnSpc="1"/>
          <a:lstStyle/>
          <a:p>
            <a:pPr lvl="0"/>
            <a:r>
              <a:rPr lang="zh-CN" altLang="en-US"/>
              <a:t>单击此处编辑母版标题样式</a:t>
            </a:r>
            <a:endParaRPr lang="en-US" altLang="zh-CN"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lnSpc>
          <a:spcPct val="90000"/>
        </a:lnSpc>
        <a:spcBef>
          <a:spcPct val="0"/>
        </a:spcBef>
        <a:spcAft>
          <a:spcPct val="0"/>
        </a:spcAft>
        <a:defRPr sz="3600" kern="1200">
          <a:solidFill>
            <a:schemeClr val="accent1"/>
          </a:solidFill>
          <a:latin typeface="Arial" panose="020B0604020202020204" pitchFamily="34" charset="0"/>
          <a:ea typeface="Arial" panose="020B0604020202020204" pitchFamily="34" charset="0"/>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Arial" panose="020B0604020202020204" pitchFamily="34" charset="0"/>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Arial" panose="020B0604020202020204" pitchFamily="34" charset="0"/>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标题 5" descr="#"/>
          <p:cNvSpPr>
            <a:spLocks noGrp="1"/>
          </p:cNvSpPr>
          <p:nvPr>
            <p:ph type="ctrTitle"/>
          </p:nvPr>
        </p:nvSpPr>
        <p:spPr>
          <a:xfrm>
            <a:off x="0" y="1707125"/>
            <a:ext cx="10096529" cy="999579"/>
          </a:xfrm>
        </p:spPr>
        <p:txBody>
          <a:bodyPr>
            <a:normAutofit fontScale="90000"/>
          </a:bodyPr>
          <a:lstStyle/>
          <a:p>
            <a:r>
              <a:rPr lang="en-US" altLang="en-US" sz="6600" dirty="0"/>
              <a:t>NUTRITION IN DIFFERENT TYPES OF SPORTS </a:t>
            </a:r>
            <a:r>
              <a:rPr lang="en-US" altLang="en-US" sz="4800" dirty="0"/>
              <a:t>- team, endurance, combat sports </a:t>
            </a:r>
            <a:endParaRPr lang="zh-CN" altLang="en-US" sz="48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TextBox 1048610"/>
          <p:cNvSpPr txBox="1"/>
          <p:nvPr/>
        </p:nvSpPr>
        <p:spPr>
          <a:xfrm>
            <a:off x="380999" y="3444241"/>
            <a:ext cx="10904181" cy="624840"/>
          </a:xfrm>
          <a:prstGeom prst="rect">
            <a:avLst/>
          </a:prstGeom>
        </p:spPr>
        <p:txBody>
          <a:bodyPr wrap="square" rtlCol="0">
            <a:spAutoFit/>
          </a:bodyPr>
          <a:lstStyle/>
          <a:p>
            <a:r>
              <a:rPr lang="en-US" sz="3600" b="1">
                <a:solidFill>
                  <a:srgbClr val="D66565"/>
                </a:solidFill>
              </a:rPr>
              <a:t>Common physical demands in combat sports</a:t>
            </a:r>
            <a:endParaRPr lang="en-US" sz="2800">
              <a:solidFill>
                <a:srgbClr val="000000"/>
              </a:solidFill>
            </a:endParaRPr>
          </a:p>
        </p:txBody>
      </p:sp>
      <p:sp>
        <p:nvSpPr>
          <p:cNvPr id="1048612" name="TextBox 1048611"/>
          <p:cNvSpPr txBox="1"/>
          <p:nvPr/>
        </p:nvSpPr>
        <p:spPr>
          <a:xfrm>
            <a:off x="381000" y="0"/>
            <a:ext cx="11429999" cy="3444241"/>
          </a:xfrm>
          <a:prstGeom prst="rect">
            <a:avLst/>
          </a:prstGeom>
        </p:spPr>
        <p:txBody>
          <a:bodyPr wrap="square" rtlCol="0">
            <a:spAutoFit/>
          </a:bodyPr>
          <a:lstStyle/>
          <a:p>
            <a:r>
              <a:rPr lang="en-US" sz="2800">
                <a:solidFill>
                  <a:srgbClr val="FFE5E5"/>
                </a:solidFill>
              </a:rPr>
              <a:t>Cardiovascular Conditioning</a:t>
            </a:r>
            <a:r>
              <a:rPr lang="en-US" sz="2800">
                <a:solidFill>
                  <a:srgbClr val="FFCC99"/>
                </a:solidFill>
              </a:rPr>
              <a:t>: </a:t>
            </a:r>
            <a:r>
              <a:rPr lang="en-US" sz="2800">
                <a:solidFill>
                  <a:srgbClr val="FFC000"/>
                </a:solidFill>
              </a:rPr>
              <a:t>Building a strong aerobic base through activities like long runs,rides, or swims._x0000_ _x0000_
</a:t>
            </a:r>
            <a:r>
              <a:rPr lang="en-US" sz="2800">
                <a:solidFill>
                  <a:srgbClr val="FFE5E5"/>
                </a:solidFill>
              </a:rPr>
              <a:t>Nutrition and Hydration</a:t>
            </a:r>
            <a:r>
              <a:rPr lang="en-US" sz="2800">
                <a:solidFill>
                  <a:srgbClr val="FFC000"/>
                </a:solidFill>
              </a:rPr>
              <a:t>: Proper fueling and hydration strategies to sustain energy levels over extended periods._x0000_ _x0000_
</a:t>
            </a:r>
            <a:r>
              <a:rPr lang="en-US" sz="2800">
                <a:solidFill>
                  <a:srgbClr val="FFE5E5"/>
                </a:solidFill>
              </a:rPr>
              <a:t>Mental Resilience</a:t>
            </a:r>
            <a:r>
              <a:rPr lang="en-US" sz="2800">
                <a:solidFill>
                  <a:srgbClr val="FFC000"/>
                </a:solidFill>
              </a:rPr>
              <a:t>: Developing mental toughness to push through fatigue and maintain focus during prolonged efforts._x0000_ _x0000_
</a:t>
            </a:r>
            <a:r>
              <a:rPr lang="en-US" sz="2800">
                <a:solidFill>
                  <a:srgbClr val="FFE5E5"/>
                </a:solidFill>
              </a:rPr>
              <a:t>Recovery</a:t>
            </a:r>
            <a:r>
              <a:rPr lang="en-US" sz="2800">
                <a:solidFill>
                  <a:srgbClr val="FFC000"/>
                </a:solidFill>
              </a:rPr>
              <a:t>: Adequate rest and recovery are crucial to prevent overtraining and enhance long-term performance.</a:t>
            </a:r>
          </a:p>
        </p:txBody>
      </p:sp>
      <p:sp>
        <p:nvSpPr>
          <p:cNvPr id="1048613" name="TextBox 1048612"/>
          <p:cNvSpPr txBox="1"/>
          <p:nvPr/>
        </p:nvSpPr>
        <p:spPr>
          <a:xfrm>
            <a:off x="525317" y="4371110"/>
            <a:ext cx="11707090" cy="1767840"/>
          </a:xfrm>
          <a:prstGeom prst="rect">
            <a:avLst/>
          </a:prstGeom>
        </p:spPr>
        <p:txBody>
          <a:bodyPr wrap="square" rtlCol="0">
            <a:spAutoFit/>
          </a:bodyPr>
          <a:lstStyle/>
          <a:p>
            <a:r>
              <a:rPr lang="en-US" sz="2800">
                <a:solidFill>
                  <a:srgbClr val="BF0000"/>
                </a:solidFill>
              </a:rPr>
              <a:t>Technical Skill Development</a:t>
            </a:r>
            <a:r>
              <a:rPr lang="en-US" sz="2800">
                <a:solidFill>
                  <a:srgbClr val="02A5E3"/>
                </a:solidFill>
              </a:rPr>
              <a:t>: Mastery of specific striking, grappling, and defensive techniques.
</a:t>
            </a:r>
            <a:r>
              <a:rPr lang="en-US" sz="2800">
                <a:solidFill>
                  <a:srgbClr val="BF0000"/>
                </a:solidFill>
              </a:rPr>
              <a:t>Physical Conditioning</a:t>
            </a:r>
            <a:r>
              <a:rPr lang="en-US" sz="2800">
                <a:solidFill>
                  <a:srgbClr val="02A5E3"/>
                </a:solidFill>
              </a:rPr>
              <a:t>: Endurance, strength, and flexibility are crucial for success in combat sports.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Рисунок 2097158"/>
          <p:cNvPicPr>
            <a:picLocks/>
          </p:cNvPicPr>
          <p:nvPr/>
        </p:nvPicPr>
        <p:blipFill>
          <a:blip r:embed="rId2"/>
          <a:stretch>
            <a:fillRect/>
          </a:stretch>
        </p:blipFill>
        <p:spPr>
          <a:xfrm>
            <a:off x="2615436" y="0"/>
            <a:ext cx="6961127"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extBox 1048613"/>
          <p:cNvSpPr txBox="1"/>
          <p:nvPr/>
        </p:nvSpPr>
        <p:spPr>
          <a:xfrm>
            <a:off x="262659" y="-266930"/>
            <a:ext cx="11666682" cy="3025141"/>
          </a:xfrm>
          <a:prstGeom prst="rect">
            <a:avLst/>
          </a:prstGeom>
        </p:spPr>
        <p:txBody>
          <a:bodyPr wrap="square" rtlCol="0">
            <a:spAutoFit/>
          </a:bodyPr>
          <a:lstStyle/>
          <a:p>
            <a:r>
              <a:rPr lang="en-US" sz="2800">
                <a:solidFill>
                  <a:srgbClr val="000000"/>
                </a:solidFill>
              </a:rPr>
              <a:t>
</a:t>
            </a:r>
            <a:r>
              <a:rPr lang="en-US" sz="2800">
                <a:solidFill>
                  <a:srgbClr val="BF0000"/>
                </a:solidFill>
              </a:rPr>
              <a:t>Strategy and Tactics</a:t>
            </a:r>
            <a:r>
              <a:rPr lang="en-US" sz="2800">
                <a:solidFill>
                  <a:srgbClr val="02A5E3"/>
                </a:solidFill>
              </a:rPr>
              <a:t>: Understanding how to utilize techniques effectively and adapt to opponents' styles._
</a:t>
            </a:r>
            <a:r>
              <a:rPr lang="en-US" sz="2800">
                <a:solidFill>
                  <a:srgbClr val="BF0000"/>
                </a:solidFill>
              </a:rPr>
              <a:t>Mental Toughness</a:t>
            </a:r>
            <a:r>
              <a:rPr lang="en-US" sz="2800">
                <a:solidFill>
                  <a:srgbClr val="02A5E3"/>
                </a:solidFill>
              </a:rPr>
              <a:t>: Combat sports require mental resilience and the ability to stay focused under pressure
</a:t>
            </a:r>
            <a:r>
              <a:rPr lang="en-US" sz="2800">
                <a:solidFill>
                  <a:srgbClr val="BF0000"/>
                </a:solidFill>
              </a:rPr>
              <a:t>Weight Management</a:t>
            </a:r>
            <a:r>
              <a:rPr lang="en-US" sz="2800">
                <a:solidFill>
                  <a:srgbClr val="02A5E3"/>
                </a:solidFill>
              </a:rPr>
              <a:t>: Many combat sports have weight classes, and athletes often engage in weight cutting to compete in a specific division.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Заголовок 1048620"/>
          <p:cNvSpPr>
            <a:spLocks noGrp="1"/>
          </p:cNvSpPr>
          <p:nvPr>
            <p:ph type="title"/>
          </p:nvPr>
        </p:nvSpPr>
        <p:spPr>
          <a:xfrm>
            <a:off x="193965" y="1427020"/>
            <a:ext cx="6522136" cy="4010503"/>
          </a:xfrm>
        </p:spPr>
        <p:txBody>
          <a:bodyPr/>
          <a:lstStyle/>
          <a:p>
            <a:r>
              <a:rPr lang="en-US" sz="6000" b="1"/>
              <a:t>NEEDS OF PROTEIN, CARBOHYDRATES, FATS IN DIFFERENT TYPES OF SPORTS</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22" name="TextBox 1048621"/>
          <p:cNvSpPr txBox="1"/>
          <p:nvPr/>
        </p:nvSpPr>
        <p:spPr>
          <a:xfrm>
            <a:off x="441611" y="708660"/>
            <a:ext cx="11308772" cy="2720340"/>
          </a:xfrm>
          <a:prstGeom prst="rect">
            <a:avLst/>
          </a:prstGeom>
        </p:spPr>
        <p:txBody>
          <a:bodyPr wrap="square" rtlCol="0">
            <a:spAutoFit/>
          </a:bodyPr>
          <a:lstStyle/>
          <a:p>
            <a:r>
              <a:rPr lang="en-US" sz="3600" b="1">
                <a:solidFill>
                  <a:srgbClr val="92D04F"/>
                </a:solidFill>
              </a:rPr>
              <a:t>Protein</a:t>
            </a:r>
            <a:r>
              <a:rPr lang="en-US" sz="2800">
                <a:solidFill>
                  <a:srgbClr val="92D04F"/>
                </a:solidFill>
              </a:rPr>
              <a:t>:_
</a:t>
            </a:r>
            <a:r>
              <a:rPr lang="en-US" sz="2800" i="1">
                <a:solidFill>
                  <a:srgbClr val="92D04F"/>
                </a:solidFill>
              </a:rPr>
              <a:t>Role</a:t>
            </a:r>
            <a:r>
              <a:rPr lang="en-US" sz="2800">
                <a:solidFill>
                  <a:srgbClr val="92D04F"/>
                </a:solidFill>
              </a:rPr>
              <a:t>: Essential for muscle repair, recovery, and overall growth._x0000_
</a:t>
            </a:r>
            <a:r>
              <a:rPr lang="en-US" sz="2800" i="1">
                <a:solidFill>
                  <a:srgbClr val="92D04F"/>
                </a:solidFill>
              </a:rPr>
              <a:t>Recommended Intake: </a:t>
            </a:r>
            <a:r>
              <a:rPr lang="en-US" sz="2800">
                <a:solidFill>
                  <a:srgbClr val="92D04F"/>
                </a:solidFill>
              </a:rPr>
              <a:t>Approximately 1.2 to 2.0 grams of protein per kilogram of body weight per day._
</a:t>
            </a:r>
            <a:r>
              <a:rPr lang="en-US" sz="2800" i="1">
                <a:solidFill>
                  <a:srgbClr val="92D04F"/>
                </a:solidFill>
              </a:rPr>
              <a:t>Timing</a:t>
            </a:r>
            <a:r>
              <a:rPr lang="en-US" sz="2800">
                <a:solidFill>
                  <a:srgbClr val="92D04F"/>
                </a:solidFill>
              </a:rPr>
              <a:t>: Distribute protein intake evenly throughout the day and include protein-rich foods in post-training or post-game meals.</a:t>
            </a:r>
          </a:p>
        </p:txBody>
      </p:sp>
      <p:sp>
        <p:nvSpPr>
          <p:cNvPr id="1048623" name="TextBox 1048622"/>
          <p:cNvSpPr txBox="1"/>
          <p:nvPr/>
        </p:nvSpPr>
        <p:spPr>
          <a:xfrm>
            <a:off x="441612" y="3718561"/>
            <a:ext cx="11095181" cy="3139441"/>
          </a:xfrm>
          <a:prstGeom prst="rect">
            <a:avLst/>
          </a:prstGeom>
        </p:spPr>
        <p:txBody>
          <a:bodyPr wrap="square" rtlCol="0">
            <a:spAutoFit/>
          </a:bodyPr>
          <a:lstStyle/>
          <a:p>
            <a:r>
              <a:rPr lang="en-US" sz="3600" b="1">
                <a:solidFill>
                  <a:srgbClr val="92D04F"/>
                </a:solidFill>
              </a:rPr>
              <a:t>Carbohydrates:</a:t>
            </a:r>
            <a:r>
              <a:rPr lang="en-US" sz="2800">
                <a:solidFill>
                  <a:srgbClr val="92D04F"/>
                </a:solidFill>
              </a:rPr>
              <a:t>
</a:t>
            </a:r>
            <a:r>
              <a:rPr lang="en-US" sz="2800" i="1">
                <a:solidFill>
                  <a:srgbClr val="92D04F"/>
                </a:solidFill>
              </a:rPr>
              <a:t>Role</a:t>
            </a:r>
            <a:r>
              <a:rPr lang="en-US" sz="2800">
                <a:solidFill>
                  <a:srgbClr val="92D04F"/>
                </a:solidFill>
              </a:rPr>
              <a:t>: Primary energy source for high-intensity activities in team sport</a:t>
            </a:r>
          </a:p>
          <a:p>
            <a:r>
              <a:rPr lang="en-US" sz="2800" i="1">
                <a:solidFill>
                  <a:srgbClr val="92D04F"/>
                </a:solidFill>
              </a:rPr>
              <a:t>Recommended Intake</a:t>
            </a:r>
            <a:r>
              <a:rPr lang="en-US" sz="2800">
                <a:solidFill>
                  <a:srgbClr val="92D04F"/>
                </a:solidFill>
              </a:rPr>
              <a:t>: 5 to 10 grams of carbohydrates per kilogram of body weight per day, depending on training intensity and duration.
</a:t>
            </a:r>
            <a:r>
              <a:rPr lang="en-US" sz="2800" i="1">
                <a:solidFill>
                  <a:srgbClr val="92D04F"/>
                </a:solidFill>
              </a:rPr>
              <a:t>Timing:</a:t>
            </a:r>
            <a:r>
              <a:rPr lang="en-US" sz="2800">
                <a:solidFill>
                  <a:srgbClr val="92D04F"/>
                </a:solidFill>
              </a:rPr>
              <a:t> Emphasize carbohydrates in pre-game meals, include them in snacks during longer events, and replenish glycogen stores with
carbohydrates post-exercise.</a:t>
            </a:r>
          </a:p>
        </p:txBody>
      </p:sp>
      <p:sp>
        <p:nvSpPr>
          <p:cNvPr id="1048624" name="TextBox 1048623"/>
          <p:cNvSpPr txBox="1"/>
          <p:nvPr/>
        </p:nvSpPr>
        <p:spPr>
          <a:xfrm>
            <a:off x="3989202" y="396241"/>
            <a:ext cx="4000000" cy="624839"/>
          </a:xfrm>
          <a:prstGeom prst="rect">
            <a:avLst/>
          </a:prstGeom>
        </p:spPr>
        <p:txBody>
          <a:bodyPr wrap="square" rtlCol="0">
            <a:spAutoFit/>
          </a:bodyPr>
          <a:lstStyle/>
          <a:p>
            <a:r>
              <a:rPr lang="en-US" sz="3600" b="1">
                <a:solidFill>
                  <a:srgbClr val="FFFFFF"/>
                </a:solidFill>
              </a:rPr>
              <a:t>TEAM SPORTS</a:t>
            </a:r>
            <a:endParaRPr lang="en-US" sz="2800">
              <a:solidFill>
                <a:srgbClr val="000000"/>
              </a:solidFill>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extBox 1048624"/>
          <p:cNvSpPr txBox="1"/>
          <p:nvPr/>
        </p:nvSpPr>
        <p:spPr>
          <a:xfrm>
            <a:off x="324142" y="0"/>
            <a:ext cx="11867857" cy="2720341"/>
          </a:xfrm>
          <a:prstGeom prst="rect">
            <a:avLst/>
          </a:prstGeom>
        </p:spPr>
        <p:txBody>
          <a:bodyPr wrap="square" rtlCol="0">
            <a:spAutoFit/>
          </a:bodyPr>
          <a:lstStyle/>
          <a:p>
            <a:r>
              <a:rPr lang="en-US" sz="3600" b="1">
                <a:solidFill>
                  <a:srgbClr val="92D04F"/>
                </a:solidFill>
              </a:rPr>
              <a:t>Fats</a:t>
            </a:r>
            <a:r>
              <a:rPr lang="en-US" sz="2800">
                <a:solidFill>
                  <a:srgbClr val="92D04F"/>
                </a:solidFill>
              </a:rPr>
              <a:t>:
</a:t>
            </a:r>
            <a:r>
              <a:rPr lang="en-US" sz="2800" i="1">
                <a:solidFill>
                  <a:srgbClr val="92D04F"/>
                </a:solidFill>
              </a:rPr>
              <a:t>Role:</a:t>
            </a:r>
            <a:r>
              <a:rPr lang="en-US" sz="2800">
                <a:solidFill>
                  <a:srgbClr val="92D04F"/>
                </a:solidFill>
              </a:rPr>
              <a:t> Provide a secondary energy source and support overall health.</a:t>
            </a:r>
          </a:p>
          <a:p>
            <a:r>
              <a:rPr lang="en-US" sz="2800">
                <a:solidFill>
                  <a:srgbClr val="92D04F"/>
                </a:solidFill>
              </a:rPr>
              <a:t>_</a:t>
            </a:r>
            <a:r>
              <a:rPr lang="en-US" sz="2800" i="1">
                <a:solidFill>
                  <a:srgbClr val="92D04F"/>
                </a:solidFill>
              </a:rPr>
              <a:t>Recommended Intake: </a:t>
            </a:r>
            <a:r>
              <a:rPr lang="en-US" sz="2800">
                <a:solidFill>
                  <a:srgbClr val="92D04F"/>
                </a:solidFill>
              </a:rPr>
              <a:t>20-35% of total daily caloric intake should come
from fats._</a:t>
            </a:r>
          </a:p>
          <a:p>
            <a:r>
              <a:rPr lang="en-US" sz="2800" i="1">
                <a:solidFill>
                  <a:srgbClr val="92D04F"/>
                </a:solidFill>
              </a:rPr>
              <a:t>Types of Fats: </a:t>
            </a:r>
            <a:r>
              <a:rPr lang="en-US" sz="2800">
                <a:solidFill>
                  <a:srgbClr val="92D04F"/>
                </a:solidFill>
              </a:rPr>
              <a:t>Emphasize healthy fats, including sources like avocados,
nuts, seeds, and olive oil. Limit saturated and trans fats.</a:t>
            </a:r>
          </a:p>
        </p:txBody>
      </p:sp>
      <p:sp>
        <p:nvSpPr>
          <p:cNvPr id="1048626" name="TextBox 1048625"/>
          <p:cNvSpPr txBox="1"/>
          <p:nvPr/>
        </p:nvSpPr>
        <p:spPr>
          <a:xfrm>
            <a:off x="369454" y="3021328"/>
            <a:ext cx="11822545" cy="1767840"/>
          </a:xfrm>
          <a:prstGeom prst="rect">
            <a:avLst/>
          </a:prstGeom>
        </p:spPr>
        <p:txBody>
          <a:bodyPr wrap="square" rtlCol="0">
            <a:spAutoFit/>
          </a:bodyPr>
          <a:lstStyle/>
          <a:p>
            <a:r>
              <a:rPr lang="en-US" sz="2800">
                <a:solidFill>
                  <a:srgbClr val="92D04F"/>
                </a:solidFill>
              </a:rPr>
              <a:t>Planned drinking, also known as strategic hydration, is a crucial aspect of nutrition in team sports. Proper hydration ensures that athletes maintain performance, prevent dehydration, and support overall well-being.
</a:t>
            </a:r>
          </a:p>
        </p:txBody>
      </p:sp>
      <p:sp>
        <p:nvSpPr>
          <p:cNvPr id="1048627" name="TextBox 1048626"/>
          <p:cNvSpPr txBox="1"/>
          <p:nvPr/>
        </p:nvSpPr>
        <p:spPr>
          <a:xfrm>
            <a:off x="294409" y="5090157"/>
            <a:ext cx="11897591" cy="1767841"/>
          </a:xfrm>
          <a:prstGeom prst="rect">
            <a:avLst/>
          </a:prstGeom>
        </p:spPr>
        <p:txBody>
          <a:bodyPr wrap="square" rtlCol="0">
            <a:spAutoFit/>
          </a:bodyPr>
          <a:lstStyle/>
          <a:p>
            <a:r>
              <a:rPr lang="en-US" sz="2800">
                <a:solidFill>
                  <a:srgbClr val="92D04F"/>
                </a:solidFill>
              </a:rPr>
              <a:t>Start hydrating well before the game or training session.Consume fluids in the hours leading up to the event to ensure that the body is adequately
hydrated. Urine color can be a useful indicator—pale yellow is generally a sign of good hydration</a:t>
            </a:r>
          </a:p>
        </p:txBody>
      </p:sp>
      <p:sp>
        <p:nvSpPr>
          <p:cNvPr id="1048628" name="TextBox 1048627"/>
          <p:cNvSpPr txBox="1"/>
          <p:nvPr/>
        </p:nvSpPr>
        <p:spPr>
          <a:xfrm>
            <a:off x="3692342" y="4533898"/>
            <a:ext cx="5131454" cy="510540"/>
          </a:xfrm>
          <a:prstGeom prst="rect">
            <a:avLst/>
          </a:prstGeom>
        </p:spPr>
        <p:txBody>
          <a:bodyPr wrap="square" rtlCol="0">
            <a:spAutoFit/>
          </a:bodyPr>
          <a:lstStyle/>
          <a:p>
            <a:r>
              <a:rPr lang="en-US" sz="2800">
                <a:solidFill>
                  <a:srgbClr val="92D04F"/>
                </a:solidFill>
              </a:rPr>
              <a:t>PRE- EVENT HYDRATION </a:t>
            </a:r>
            <a:endParaRPr lang="en-US" sz="28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extBox 1048628"/>
          <p:cNvSpPr txBox="1"/>
          <p:nvPr/>
        </p:nvSpPr>
        <p:spPr>
          <a:xfrm>
            <a:off x="0" y="0"/>
            <a:ext cx="11811000" cy="2186939"/>
          </a:xfrm>
          <a:prstGeom prst="rect">
            <a:avLst/>
          </a:prstGeom>
        </p:spPr>
        <p:txBody>
          <a:bodyPr wrap="square" rtlCol="0">
            <a:spAutoFit/>
          </a:bodyPr>
          <a:lstStyle/>
          <a:p>
            <a:r>
              <a:rPr lang="en-US" sz="2800" b="1">
                <a:solidFill>
                  <a:srgbClr val="92D04F"/>
                </a:solidFill>
              </a:rPr>
              <a:t>                                          </a:t>
            </a:r>
            <a:r>
              <a:rPr lang="en-US" sz="2800" b="0">
                <a:solidFill>
                  <a:srgbClr val="92D04F"/>
                </a:solidFill>
              </a:rPr>
              <a:t>DURING -EVENT HYDRATION </a:t>
            </a:r>
            <a:endParaRPr lang="en-US" sz="2800">
              <a:solidFill>
                <a:srgbClr val="92D04F"/>
              </a:solidFill>
            </a:endParaRPr>
          </a:p>
          <a:p>
            <a:r>
              <a:rPr lang="en-US" sz="2800" b="0">
                <a:solidFill>
                  <a:srgbClr val="92D04F"/>
                </a:solidFill>
              </a:rPr>
              <a:t>T</a:t>
            </a:r>
            <a:r>
              <a:rPr lang="en-US" sz="2800">
                <a:solidFill>
                  <a:srgbClr val="92D04F"/>
                </a:solidFill>
              </a:rPr>
              <a:t>ake regular breaks to consume fluids during the game or training. Water is generally sufficient for shorter events, while sports drinks containing electrolytes may be beneficial for longer or more intense activities to replace lost salts.</a:t>
            </a:r>
          </a:p>
        </p:txBody>
      </p:sp>
      <p:sp>
        <p:nvSpPr>
          <p:cNvPr id="1048630" name="TextBox 1048629"/>
          <p:cNvSpPr txBox="1"/>
          <p:nvPr/>
        </p:nvSpPr>
        <p:spPr>
          <a:xfrm>
            <a:off x="3466521" y="4269047"/>
            <a:ext cx="4000000" cy="624839"/>
          </a:xfrm>
          <a:prstGeom prst="rect">
            <a:avLst/>
          </a:prstGeom>
        </p:spPr>
        <p:txBody>
          <a:bodyPr wrap="square" rtlCol="0">
            <a:spAutoFit/>
          </a:bodyPr>
          <a:lstStyle/>
          <a:p>
            <a:r>
              <a:rPr lang="en-US" sz="3600" b="1">
                <a:solidFill>
                  <a:srgbClr val="FFFFFF"/>
                </a:solidFill>
              </a:rPr>
              <a:t>ENDURE SPORTS </a:t>
            </a:r>
            <a:endParaRPr lang="en-US" sz="2800">
              <a:solidFill>
                <a:srgbClr val="000000"/>
              </a:solidFill>
            </a:endParaRPr>
          </a:p>
        </p:txBody>
      </p:sp>
      <p:sp>
        <p:nvSpPr>
          <p:cNvPr id="1048631" name="TextBox 1048630"/>
          <p:cNvSpPr txBox="1"/>
          <p:nvPr/>
        </p:nvSpPr>
        <p:spPr>
          <a:xfrm>
            <a:off x="438978" y="2154493"/>
            <a:ext cx="10933045" cy="929640"/>
          </a:xfrm>
          <a:prstGeom prst="rect">
            <a:avLst/>
          </a:prstGeom>
        </p:spPr>
        <p:txBody>
          <a:bodyPr wrap="square" rtlCol="0">
            <a:spAutoFit/>
          </a:bodyPr>
          <a:lstStyle/>
          <a:p>
            <a:r>
              <a:rPr lang="en-US" sz="2800">
                <a:solidFill>
                  <a:srgbClr val="92D04F"/>
                </a:solidFill>
              </a:rPr>
              <a:t>Sweat Rates: Individuals have different sweat rates, so hydration plans should be tailored to individual needs.</a:t>
            </a:r>
          </a:p>
        </p:txBody>
      </p:sp>
      <p:sp>
        <p:nvSpPr>
          <p:cNvPr id="1048632" name="TextBox 1048631"/>
          <p:cNvSpPr txBox="1"/>
          <p:nvPr/>
        </p:nvSpPr>
        <p:spPr>
          <a:xfrm>
            <a:off x="179455" y="3084134"/>
            <a:ext cx="12012545" cy="1348740"/>
          </a:xfrm>
          <a:prstGeom prst="rect">
            <a:avLst/>
          </a:prstGeom>
        </p:spPr>
        <p:txBody>
          <a:bodyPr wrap="square" rtlCol="0">
            <a:spAutoFit/>
          </a:bodyPr>
          <a:lstStyle/>
          <a:p>
            <a:r>
              <a:rPr lang="en-US" sz="2800">
                <a:solidFill>
                  <a:srgbClr val="92D04F"/>
                </a:solidFill>
              </a:rPr>
              <a:t>Sweat Losses: For activities with significant sweating consider beverages that contain electrolytes (sodium, potassium, etc.) to replace what is lost through sweat</a:t>
            </a:r>
          </a:p>
        </p:txBody>
      </p:sp>
      <p:sp>
        <p:nvSpPr>
          <p:cNvPr id="1048633" name="TextBox 1048632"/>
          <p:cNvSpPr txBox="1"/>
          <p:nvPr/>
        </p:nvSpPr>
        <p:spPr>
          <a:xfrm>
            <a:off x="179455" y="4581465"/>
            <a:ext cx="11435772" cy="2250440"/>
          </a:xfrm>
          <a:prstGeom prst="rect">
            <a:avLst/>
          </a:prstGeom>
        </p:spPr>
        <p:txBody>
          <a:bodyPr wrap="square" rtlCol="0">
            <a:spAutoFit/>
          </a:bodyPr>
          <a:lstStyle/>
          <a:p>
            <a:r>
              <a:rPr lang="en-US" sz="3200">
                <a:solidFill>
                  <a:srgbClr val="FFCB00"/>
                </a:solidFill>
              </a:rPr>
              <a:t>Carbohydrates</a:t>
            </a:r>
            <a:r>
              <a:rPr lang="en-US" sz="2800">
                <a:solidFill>
                  <a:srgbClr val="FFCB00"/>
                </a:solidFill>
              </a:rPr>
              <a:t>:
</a:t>
            </a:r>
            <a:r>
              <a:rPr lang="en-US" sz="2800" i="1">
                <a:solidFill>
                  <a:srgbClr val="FFCB00"/>
                </a:solidFill>
              </a:rPr>
              <a:t>Role</a:t>
            </a:r>
            <a:r>
              <a:rPr lang="en-US" sz="2800">
                <a:solidFill>
                  <a:srgbClr val="FFCB00"/>
                </a:solidFill>
              </a:rPr>
              <a:t>: Primary fuel source for endurance activities, maintaining glycogen stores and sustaining energy levels._x0000_
</a:t>
            </a:r>
            <a:r>
              <a:rPr lang="en-US" sz="2800" i="1">
                <a:solidFill>
                  <a:srgbClr val="FFCB00"/>
                </a:solidFill>
              </a:rPr>
              <a:t>Recommended Intake</a:t>
            </a:r>
            <a:r>
              <a:rPr lang="en-US" sz="2800">
                <a:solidFill>
                  <a:srgbClr val="FFCB00"/>
                </a:solidFill>
              </a:rPr>
              <a:t>: 6 to 10 grams of carbohydrates per kilogram of body weight per day, depending on training intensity and duration.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extBox 1048633"/>
          <p:cNvSpPr txBox="1"/>
          <p:nvPr/>
        </p:nvSpPr>
        <p:spPr>
          <a:xfrm>
            <a:off x="0" y="3800211"/>
            <a:ext cx="12261273" cy="3444241"/>
          </a:xfrm>
          <a:prstGeom prst="rect">
            <a:avLst/>
          </a:prstGeom>
        </p:spPr>
        <p:txBody>
          <a:bodyPr wrap="square" rtlCol="0">
            <a:spAutoFit/>
          </a:bodyPr>
          <a:lstStyle/>
          <a:p>
            <a:r>
              <a:rPr lang="en-US" sz="2800" b="1">
                <a:solidFill>
                  <a:srgbClr val="FFC000"/>
                </a:solidFill>
              </a:rPr>
              <a:t>Fats</a:t>
            </a:r>
            <a:r>
              <a:rPr lang="en-US" sz="2800">
                <a:solidFill>
                  <a:srgbClr val="FFC000"/>
                </a:solidFill>
              </a:rPr>
              <a:t>:_
</a:t>
            </a:r>
            <a:r>
              <a:rPr lang="en-US" sz="2800" i="1">
                <a:solidFill>
                  <a:srgbClr val="FFC000"/>
                </a:solidFill>
              </a:rPr>
              <a:t>Role</a:t>
            </a:r>
            <a:r>
              <a:rPr lang="en-US" sz="2800">
                <a:solidFill>
                  <a:srgbClr val="FFC000"/>
                </a:solidFill>
              </a:rPr>
              <a:t>: Serve as an additional energy source, particularly during low to moderate-intensity exercise and in prolonged endurance events._x0000_
</a:t>
            </a:r>
            <a:r>
              <a:rPr lang="en-US" sz="2800" i="1">
                <a:solidFill>
                  <a:srgbClr val="FFC000"/>
                </a:solidFill>
              </a:rPr>
              <a:t>Recommended Intake: </a:t>
            </a:r>
            <a:r>
              <a:rPr lang="en-US" sz="2800">
                <a:solidFill>
                  <a:srgbClr val="FFC000"/>
                </a:solidFill>
              </a:rPr>
              <a:t>20-35% of total daily caloric intake should come from fats, with an emphasis on healthy fats._
</a:t>
            </a:r>
            <a:r>
              <a:rPr lang="en-US" sz="2800" i="1">
                <a:solidFill>
                  <a:srgbClr val="FFC000"/>
                </a:solidFill>
              </a:rPr>
              <a:t>Types of Fats:</a:t>
            </a:r>
            <a:r>
              <a:rPr lang="en-US" sz="2800">
                <a:solidFill>
                  <a:srgbClr val="FFC000"/>
                </a:solidFill>
              </a:rPr>
              <a:t> Include sources of healthy fats such as avocados, nuts, seeds, olive oil, and fatty fish.
</a:t>
            </a:r>
          </a:p>
        </p:txBody>
      </p:sp>
      <p:sp>
        <p:nvSpPr>
          <p:cNvPr id="1048635" name="TextBox 1048634"/>
          <p:cNvSpPr txBox="1"/>
          <p:nvPr/>
        </p:nvSpPr>
        <p:spPr>
          <a:xfrm>
            <a:off x="0" y="340359"/>
            <a:ext cx="12086084" cy="3088640"/>
          </a:xfrm>
          <a:prstGeom prst="rect">
            <a:avLst/>
          </a:prstGeom>
        </p:spPr>
        <p:txBody>
          <a:bodyPr wrap="square" rtlCol="0">
            <a:spAutoFit/>
          </a:bodyPr>
          <a:lstStyle/>
          <a:p>
            <a:r>
              <a:rPr lang="en-US" sz="3200" b="1">
                <a:solidFill>
                  <a:srgbClr val="FFC000"/>
                </a:solidFill>
              </a:rPr>
              <a:t>Protein</a:t>
            </a:r>
            <a:r>
              <a:rPr lang="en-US" sz="2800">
                <a:solidFill>
                  <a:srgbClr val="FFC000"/>
                </a:solidFill>
              </a:rPr>
              <a:t>:_</a:t>
            </a:r>
          </a:p>
          <a:p>
            <a:r>
              <a:rPr lang="en-US" sz="2800" i="1">
                <a:solidFill>
                  <a:srgbClr val="FFC000"/>
                </a:solidFill>
              </a:rPr>
              <a:t>Role</a:t>
            </a:r>
            <a:r>
              <a:rPr lang="en-US" sz="2800">
                <a:solidFill>
                  <a:srgbClr val="FFC000"/>
                </a:solidFill>
              </a:rPr>
              <a:t>: Essential for muscle repair and recovery, especially after long-duration activities.</a:t>
            </a:r>
          </a:p>
          <a:p>
            <a:r>
              <a:rPr lang="en-US" sz="2800" i="1">
                <a:solidFill>
                  <a:srgbClr val="FFC000"/>
                </a:solidFill>
              </a:rPr>
              <a:t>Recommended Intake: </a:t>
            </a:r>
            <a:r>
              <a:rPr lang="en-US" sz="2800">
                <a:solidFill>
                  <a:srgbClr val="FFC000"/>
                </a:solidFill>
              </a:rPr>
              <a:t>Approximately 1.2 to 2.0 grams of protein per kilogram of body weight per day._</a:t>
            </a:r>
          </a:p>
          <a:p>
            <a:r>
              <a:rPr lang="en-US" sz="2800" i="1">
                <a:solidFill>
                  <a:srgbClr val="FFC000"/>
                </a:solidFill>
              </a:rPr>
              <a:t>Timing</a:t>
            </a:r>
            <a:r>
              <a:rPr lang="en-US" sz="2800">
                <a:solidFill>
                  <a:srgbClr val="FFC000"/>
                </a:solidFill>
              </a:rPr>
              <a:t>: Consume protein-rich meals and snacks throughout the day, with a particular emphasis on post-exercise nutrition to support recovery.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extBox 1048635"/>
          <p:cNvSpPr txBox="1"/>
          <p:nvPr/>
        </p:nvSpPr>
        <p:spPr>
          <a:xfrm>
            <a:off x="121228" y="0"/>
            <a:ext cx="11949545" cy="2186941"/>
          </a:xfrm>
          <a:prstGeom prst="rect">
            <a:avLst/>
          </a:prstGeom>
        </p:spPr>
        <p:txBody>
          <a:bodyPr wrap="square" rtlCol="0">
            <a:spAutoFit/>
          </a:bodyPr>
          <a:lstStyle/>
          <a:p>
            <a:r>
              <a:rPr lang="en-US" sz="2800">
                <a:solidFill>
                  <a:srgbClr val="FFC000"/>
                </a:solidFill>
              </a:rPr>
              <a:t>Hydration:
 Proper hydration is critical for endurance athletes to maintain performance and prevent dehydration._x0000_Guidelines suggest 30-60 grams of carbohydrates per hour during prolonged exercise, along with adequate fluid to prevent dehydration.</a:t>
            </a:r>
            <a:endParaRPr lang="en-US" sz="2800">
              <a:solidFill>
                <a:srgbClr val="000000"/>
              </a:solidFill>
            </a:endParaRPr>
          </a:p>
        </p:txBody>
      </p:sp>
      <p:sp>
        <p:nvSpPr>
          <p:cNvPr id="1048637" name="TextBox 1048636"/>
          <p:cNvSpPr txBox="1"/>
          <p:nvPr/>
        </p:nvSpPr>
        <p:spPr>
          <a:xfrm>
            <a:off x="0" y="2080258"/>
            <a:ext cx="11834090" cy="1348741"/>
          </a:xfrm>
          <a:prstGeom prst="rect">
            <a:avLst/>
          </a:prstGeom>
        </p:spPr>
        <p:txBody>
          <a:bodyPr wrap="square" rtlCol="0">
            <a:spAutoFit/>
          </a:bodyPr>
          <a:lstStyle/>
          <a:p>
            <a:r>
              <a:rPr lang="en-US" sz="2800">
                <a:solidFill>
                  <a:srgbClr val="FFC000"/>
                </a:solidFill>
              </a:rPr>
              <a:t>Sweat Losses: Endurance athletes, especially those in hot conditions, may need to replace electrolytes lost through sweat. Consider sports drinks or electrolyte supplements</a:t>
            </a:r>
          </a:p>
        </p:txBody>
      </p:sp>
      <p:sp>
        <p:nvSpPr>
          <p:cNvPr id="1048638" name="TextBox 1048637"/>
          <p:cNvSpPr txBox="1"/>
          <p:nvPr/>
        </p:nvSpPr>
        <p:spPr>
          <a:xfrm>
            <a:off x="4095999" y="3627119"/>
            <a:ext cx="4000000" cy="624839"/>
          </a:xfrm>
          <a:prstGeom prst="rect">
            <a:avLst/>
          </a:prstGeom>
        </p:spPr>
        <p:txBody>
          <a:bodyPr wrap="square" rtlCol="0">
            <a:spAutoFit/>
          </a:bodyPr>
          <a:lstStyle/>
          <a:p>
            <a:r>
              <a:rPr lang="en-US" sz="3600" b="1">
                <a:solidFill>
                  <a:srgbClr val="FFFFFF"/>
                </a:solidFill>
              </a:rPr>
              <a:t>COMBAT SPORTS </a:t>
            </a:r>
            <a:endParaRPr lang="en-US" sz="2800">
              <a:solidFill>
                <a:srgbClr val="000000"/>
              </a:solidFill>
            </a:endParaRPr>
          </a:p>
        </p:txBody>
      </p:sp>
      <p:sp>
        <p:nvSpPr>
          <p:cNvPr id="1048639" name="TextBox 1048638"/>
          <p:cNvSpPr txBox="1"/>
          <p:nvPr/>
        </p:nvSpPr>
        <p:spPr>
          <a:xfrm>
            <a:off x="646545" y="4251959"/>
            <a:ext cx="11187545" cy="2606040"/>
          </a:xfrm>
          <a:prstGeom prst="rect">
            <a:avLst/>
          </a:prstGeom>
        </p:spPr>
        <p:txBody>
          <a:bodyPr wrap="square" rtlCol="0">
            <a:spAutoFit/>
          </a:bodyPr>
          <a:lstStyle/>
          <a:p>
            <a:r>
              <a:rPr lang="en-US" sz="2800" b="1">
                <a:solidFill>
                  <a:srgbClr val="3399FF"/>
                </a:solidFill>
              </a:rPr>
              <a:t>Protein</a:t>
            </a:r>
            <a:r>
              <a:rPr lang="en-US" sz="2800">
                <a:solidFill>
                  <a:srgbClr val="3399FF"/>
                </a:solidFill>
              </a:rPr>
              <a:t>:_</a:t>
            </a:r>
          </a:p>
          <a:p>
            <a:r>
              <a:rPr lang="en-US" sz="2800" i="1">
                <a:solidFill>
                  <a:srgbClr val="3399FF"/>
                </a:solidFill>
              </a:rPr>
              <a:t>Role</a:t>
            </a:r>
            <a:r>
              <a:rPr lang="en-US" sz="2800">
                <a:solidFill>
                  <a:srgbClr val="3399FF"/>
                </a:solidFill>
              </a:rPr>
              <a:t>: Essential for muscle repair, recovery, and maintenance.__
</a:t>
            </a:r>
            <a:r>
              <a:rPr lang="en-US" sz="2800" i="1">
                <a:solidFill>
                  <a:srgbClr val="3399FF"/>
                </a:solidFill>
              </a:rPr>
              <a:t>Recommended Intake:</a:t>
            </a:r>
            <a:r>
              <a:rPr lang="en-US" sz="2800">
                <a:solidFill>
                  <a:srgbClr val="3399FF"/>
                </a:solidFill>
              </a:rPr>
              <a:t> Approximately 1.2 to 2.0 grams of protein per kilogram of body weight per day._</a:t>
            </a:r>
            <a:r>
              <a:rPr lang="en-US" sz="2800" i="1">
                <a:solidFill>
                  <a:srgbClr val="3399FF"/>
                </a:solidFill>
              </a:rPr>
              <a:t>Timing</a:t>
            </a:r>
            <a:r>
              <a:rPr lang="en-US" sz="2800">
                <a:solidFill>
                  <a:srgbClr val="3399FF"/>
                </a:solidFill>
              </a:rPr>
              <a:t>: Distribute protein intake throughout the day, with a focus on post-training or post-competition meals to support recovery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extBox 1048639"/>
          <p:cNvSpPr txBox="1"/>
          <p:nvPr/>
        </p:nvSpPr>
        <p:spPr>
          <a:xfrm>
            <a:off x="0" y="2575558"/>
            <a:ext cx="11938000" cy="4282441"/>
          </a:xfrm>
          <a:prstGeom prst="rect">
            <a:avLst/>
          </a:prstGeom>
        </p:spPr>
        <p:txBody>
          <a:bodyPr wrap="square" rtlCol="0">
            <a:spAutoFit/>
          </a:bodyPr>
          <a:lstStyle/>
          <a:p>
            <a:r>
              <a:rPr lang="en-US" sz="2800" b="1">
                <a:solidFill>
                  <a:srgbClr val="02A5E3"/>
                </a:solidFill>
              </a:rPr>
              <a:t>Fats</a:t>
            </a:r>
            <a:r>
              <a:rPr lang="en-US" sz="2800">
                <a:solidFill>
                  <a:srgbClr val="02A5E3"/>
                </a:solidFill>
              </a:rPr>
              <a:t>:_
</a:t>
            </a:r>
            <a:r>
              <a:rPr lang="en-US" sz="2800" i="1">
                <a:solidFill>
                  <a:srgbClr val="02A5E3"/>
                </a:solidFill>
              </a:rPr>
              <a:t>Role</a:t>
            </a:r>
            <a:r>
              <a:rPr lang="en-US" sz="2800">
                <a:solidFill>
                  <a:srgbClr val="02A5E3"/>
                </a:solidFill>
              </a:rPr>
              <a:t>: Provide sustained energy, support hormone production, and aid in nutrient absorption.</a:t>
            </a:r>
          </a:p>
          <a:p>
            <a:r>
              <a:rPr lang="en-US" sz="2800" i="1">
                <a:solidFill>
                  <a:srgbClr val="02A5E3"/>
                </a:solidFill>
              </a:rPr>
              <a:t>Recommended Intake: </a:t>
            </a:r>
            <a:r>
              <a:rPr lang="en-US" sz="2800">
                <a:solidFill>
                  <a:srgbClr val="02A5E3"/>
                </a:solidFill>
              </a:rPr>
              <a:t>20-35% of total daily caloric intake should come from fats.
 Proper hydration is critical for performance and recovery in combat sports.
Fluid Intake: Hydrate before, during, and after training or competition. Individual fluid needs vary, and athletes monitor their urine color and body weight to assess hydration status.</a:t>
            </a:r>
          </a:p>
        </p:txBody>
      </p:sp>
      <p:sp>
        <p:nvSpPr>
          <p:cNvPr id="1048641" name="TextBox 1048640"/>
          <p:cNvSpPr txBox="1"/>
          <p:nvPr/>
        </p:nvSpPr>
        <p:spPr>
          <a:xfrm>
            <a:off x="0" y="-30483"/>
            <a:ext cx="12474364" cy="2606041"/>
          </a:xfrm>
          <a:prstGeom prst="rect">
            <a:avLst/>
          </a:prstGeom>
        </p:spPr>
        <p:txBody>
          <a:bodyPr wrap="square" rtlCol="0">
            <a:spAutoFit/>
          </a:bodyPr>
          <a:lstStyle/>
          <a:p>
            <a:r>
              <a:rPr lang="en-US" sz="2800" b="1">
                <a:solidFill>
                  <a:srgbClr val="02A5E3"/>
                </a:solidFill>
              </a:rPr>
              <a:t>Carbohydrates</a:t>
            </a:r>
            <a:r>
              <a:rPr lang="en-US" sz="2800">
                <a:solidFill>
                  <a:srgbClr val="02A5E3"/>
                </a:solidFill>
              </a:rPr>
              <a:t>:</a:t>
            </a:r>
          </a:p>
          <a:p>
            <a:r>
              <a:rPr lang="en-US" sz="2800" i="1">
                <a:solidFill>
                  <a:srgbClr val="02A5E3"/>
                </a:solidFill>
              </a:rPr>
              <a:t>Role</a:t>
            </a:r>
            <a:r>
              <a:rPr lang="en-US" sz="2800">
                <a:solidFill>
                  <a:srgbClr val="02A5E3"/>
                </a:solidFill>
              </a:rPr>
              <a:t>: Primary energy source for highintensity activities,especially during</a:t>
            </a:r>
          </a:p>
          <a:p>
            <a:r>
              <a:rPr lang="en-US" sz="2800">
                <a:solidFill>
                  <a:srgbClr val="02A5E3"/>
                </a:solidFill>
              </a:rPr>
              <a:t>training sessions and competitions.</a:t>
            </a:r>
          </a:p>
          <a:p>
            <a:r>
              <a:rPr lang="en-US" sz="2800">
                <a:solidFill>
                  <a:srgbClr val="02A5E3"/>
                </a:solidFill>
              </a:rPr>
              <a:t>R</a:t>
            </a:r>
            <a:r>
              <a:rPr lang="en-US" sz="2800" i="1">
                <a:solidFill>
                  <a:srgbClr val="02A5E3"/>
                </a:solidFill>
              </a:rPr>
              <a:t>ecommended Intake:</a:t>
            </a:r>
            <a:r>
              <a:rPr lang="en-US" sz="2800">
                <a:solidFill>
                  <a:srgbClr val="02A5E3"/>
                </a:solidFill>
              </a:rPr>
              <a:t> 5 to 7 grams of carbohydrates per kilogram of body</a:t>
            </a:r>
          </a:p>
          <a:p>
            <a:r>
              <a:rPr lang="en-US" sz="2800">
                <a:solidFill>
                  <a:srgbClr val="02A5E3"/>
                </a:solidFill>
              </a:rPr>
              <a:t>weight per day for moderate training higher for athletes with intense training</a:t>
            </a:r>
          </a:p>
          <a:p>
            <a:r>
              <a:rPr lang="en-US" sz="2800">
                <a:solidFill>
                  <a:srgbClr val="02A5E3"/>
                </a:solidFill>
              </a:rPr>
              <a:t>schedules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extBox 1048596"/>
          <p:cNvSpPr txBox="1"/>
          <p:nvPr/>
        </p:nvSpPr>
        <p:spPr>
          <a:xfrm>
            <a:off x="0" y="715586"/>
            <a:ext cx="12162635" cy="3444240"/>
          </a:xfrm>
          <a:prstGeom prst="rect">
            <a:avLst/>
          </a:prstGeom>
        </p:spPr>
        <p:txBody>
          <a:bodyPr wrap="square" rtlCol="0">
            <a:spAutoFit/>
          </a:bodyPr>
          <a:lstStyle/>
          <a:p>
            <a:r>
              <a:rPr lang="en-US" sz="2800">
                <a:solidFill>
                  <a:srgbClr val="FFFFFF"/>
                </a:solidFill>
              </a:rPr>
              <a:t>Team sports are organized athletic activities in which groups of individuals</a:t>
            </a:r>
          </a:p>
          <a:p>
            <a:r>
              <a:rPr lang="en-US" sz="2800">
                <a:solidFill>
                  <a:srgbClr val="FFFFFF"/>
                </a:solidFill>
              </a:rPr>
              <a:t>come together to compete against each other. These sports emphasize cooperation,communication, and collective effort among team members. Here are some key aspects of team sports:_x0000_ _x0000_</a:t>
            </a:r>
          </a:p>
          <a:p>
            <a:r>
              <a:rPr lang="en-US" sz="2800">
                <a:solidFill>
                  <a:srgbClr val="FFFFFF"/>
                </a:solidFill>
              </a:rPr>
              <a:t>Common Examples:</a:t>
            </a:r>
          </a:p>
          <a:p>
            <a:r>
              <a:rPr lang="en-US" sz="2800">
                <a:solidFill>
                  <a:srgbClr val="FFFFFF"/>
                </a:solidFill>
              </a:rPr>
              <a:t>Examples of team sports include soccer,basketball, football, hockey, volleyball,</a:t>
            </a:r>
          </a:p>
          <a:p>
            <a:r>
              <a:rPr lang="en-US" sz="2800">
                <a:solidFill>
                  <a:srgbClr val="FFFFFF"/>
                </a:solidFill>
              </a:rPr>
              <a:t>rugby, and many others.</a:t>
            </a:r>
          </a:p>
        </p:txBody>
      </p:sp>
      <p:pic>
        <p:nvPicPr>
          <p:cNvPr id="2097152" name="Рисунок 2097151"/>
          <p:cNvPicPr>
            <a:picLocks/>
          </p:cNvPicPr>
          <p:nvPr/>
        </p:nvPicPr>
        <p:blipFill>
          <a:blip r:embed="rId2"/>
          <a:srcRect b="18889"/>
          <a:stretch>
            <a:fillRect/>
          </a:stretch>
        </p:blipFill>
        <p:spPr>
          <a:xfrm>
            <a:off x="4663668" y="3429000"/>
            <a:ext cx="7498967" cy="3371272"/>
          </a:xfrm>
          <a:prstGeom prst="rect">
            <a:avLst/>
          </a:prstGeom>
        </p:spPr>
      </p:pic>
      <p:sp>
        <p:nvSpPr>
          <p:cNvPr id="1048598" name="TextBox 1048597"/>
          <p:cNvSpPr txBox="1"/>
          <p:nvPr/>
        </p:nvSpPr>
        <p:spPr>
          <a:xfrm>
            <a:off x="3761181" y="27247"/>
            <a:ext cx="4000000" cy="688339"/>
          </a:xfrm>
          <a:prstGeom prst="rect">
            <a:avLst/>
          </a:prstGeom>
        </p:spPr>
        <p:txBody>
          <a:bodyPr wrap="square" rtlCol="0">
            <a:spAutoFit/>
          </a:bodyPr>
          <a:lstStyle/>
          <a:p>
            <a:r>
              <a:rPr lang="en-US" sz="4000" b="1">
                <a:solidFill>
                  <a:srgbClr val="CC99FF"/>
                </a:solidFill>
              </a:rPr>
              <a:t>TEAM SPORTS</a:t>
            </a:r>
            <a:endParaRPr lang="en-US" sz="28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extBox 1048641"/>
          <p:cNvSpPr txBox="1"/>
          <p:nvPr/>
        </p:nvSpPr>
        <p:spPr>
          <a:xfrm>
            <a:off x="450270" y="364837"/>
            <a:ext cx="11245273" cy="1348741"/>
          </a:xfrm>
          <a:prstGeom prst="rect">
            <a:avLst/>
          </a:prstGeom>
        </p:spPr>
        <p:txBody>
          <a:bodyPr wrap="square" rtlCol="0">
            <a:spAutoFit/>
          </a:bodyPr>
          <a:lstStyle/>
          <a:p>
            <a:r>
              <a:rPr lang="en-US" sz="2800">
                <a:solidFill>
                  <a:srgbClr val="02A5E3"/>
                </a:solidFill>
              </a:rPr>
              <a:t>Sweat Losses: Combat sports, especially those conducted in hot environments, may lead to significant electrolyte losses. Consider sports drinks or electrolyte supplements to maintain balance.</a:t>
            </a:r>
          </a:p>
        </p:txBody>
      </p:sp>
      <p:pic>
        <p:nvPicPr>
          <p:cNvPr id="2097160" name="Рисунок 2097159"/>
          <p:cNvPicPr>
            <a:picLocks/>
          </p:cNvPicPr>
          <p:nvPr/>
        </p:nvPicPr>
        <p:blipFill>
          <a:blip r:embed="rId2"/>
          <a:stretch>
            <a:fillRect/>
          </a:stretch>
        </p:blipFill>
        <p:spPr>
          <a:xfrm>
            <a:off x="6331941" y="1817486"/>
            <a:ext cx="5363602" cy="4387272"/>
          </a:xfrm>
          <a:prstGeom prst="rect">
            <a:avLst/>
          </a:prstGeom>
        </p:spPr>
      </p:pic>
      <p:pic>
        <p:nvPicPr>
          <p:cNvPr id="2097161" name="Рисунок 2097160"/>
          <p:cNvPicPr>
            <a:picLocks/>
          </p:cNvPicPr>
          <p:nvPr/>
        </p:nvPicPr>
        <p:blipFill>
          <a:blip r:embed="rId3"/>
          <a:srcRect l="7686" t="8417" r="6349" b="31482"/>
          <a:stretch>
            <a:fillRect/>
          </a:stretch>
        </p:blipFill>
        <p:spPr>
          <a:xfrm>
            <a:off x="156057" y="2083029"/>
            <a:ext cx="5939942" cy="412172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Заголовок 1048642"/>
          <p:cNvSpPr>
            <a:spLocks noGrp="1"/>
          </p:cNvSpPr>
          <p:nvPr>
            <p:ph type="title"/>
          </p:nvPr>
        </p:nvSpPr>
        <p:spPr>
          <a:xfrm>
            <a:off x="193965" y="2177474"/>
            <a:ext cx="6470071" cy="1776822"/>
          </a:xfrm>
        </p:spPr>
        <p:txBody>
          <a:bodyPr/>
          <a:lstStyle/>
          <a:p>
            <a:pPr marL="4763" indent="0">
              <a:buNone/>
            </a:pPr>
            <a:r>
              <a:rPr lang="en-US" sz="6000" b="1"/>
              <a:t>NEGATIVE EFFECTS OF WEIGHT CUTTING, REFUELING ,DEHYDRATION </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extBox 1048643"/>
          <p:cNvSpPr txBox="1"/>
          <p:nvPr/>
        </p:nvSpPr>
        <p:spPr>
          <a:xfrm>
            <a:off x="268680" y="807719"/>
            <a:ext cx="11897090" cy="3025141"/>
          </a:xfrm>
          <a:prstGeom prst="rect">
            <a:avLst/>
          </a:prstGeom>
        </p:spPr>
        <p:txBody>
          <a:bodyPr wrap="square" rtlCol="0">
            <a:spAutoFit/>
          </a:bodyPr>
          <a:lstStyle/>
          <a:p>
            <a:r>
              <a:rPr lang="en-US" sz="2800">
                <a:solidFill>
                  <a:srgbClr val="FFFFFF"/>
                </a:solidFill>
              </a:rPr>
              <a:t>Negative is the likelihood of remaining dehydrated as this will decrease athletic performance. As many as 34% of sport athletes are dehydrated when they compete. This results in less total body water, reduced blood volume, and reduced total hemoglobin volume. Due to combat sports requiring the athletes to be in excellent aerobic condition, a reduction in oxygenation through less hemoglobin will negatively impact their ability to perform. Reduced glycogen stores is another side effect of weight cutting</a:t>
            </a:r>
          </a:p>
        </p:txBody>
      </p:sp>
      <p:sp>
        <p:nvSpPr>
          <p:cNvPr id="1048645" name="TextBox 1048644"/>
          <p:cNvSpPr txBox="1"/>
          <p:nvPr/>
        </p:nvSpPr>
        <p:spPr>
          <a:xfrm>
            <a:off x="386771" y="3832860"/>
            <a:ext cx="11660909" cy="3025140"/>
          </a:xfrm>
          <a:prstGeom prst="rect">
            <a:avLst/>
          </a:prstGeom>
        </p:spPr>
        <p:txBody>
          <a:bodyPr wrap="square" rtlCol="0">
            <a:spAutoFit/>
          </a:bodyPr>
          <a:lstStyle/>
          <a:p>
            <a:r>
              <a:rPr lang="en-US" sz="2800">
                <a:solidFill>
                  <a:srgbClr val="FFFFFF"/>
                </a:solidFill>
              </a:rPr>
              <a:t>Replenished glycogen stores are important as they provide energy for the athlete and will negatively impact performance if left empty. 
The last con of weight cutting is that it can be dangerous if performed incorrectly as kidney damage may occur. During the RWL phase, Creatinine and Blood Urea Nitrogen or BUN levels are negatively impacted. Plus, if an issue occurs where the body’s core temperature rises too much heat stroke can occur and even lead to fatalities</a:t>
            </a:r>
            <a:endParaRPr lang="en-US" sz="2800">
              <a:solidFill>
                <a:srgbClr val="000000"/>
              </a:solidFill>
            </a:endParaRPr>
          </a:p>
        </p:txBody>
      </p:sp>
      <p:sp>
        <p:nvSpPr>
          <p:cNvPr id="1048646" name="TextBox 1048645"/>
          <p:cNvSpPr txBox="1"/>
          <p:nvPr/>
        </p:nvSpPr>
        <p:spPr>
          <a:xfrm>
            <a:off x="3882409" y="0"/>
            <a:ext cx="7140363" cy="751840"/>
          </a:xfrm>
          <a:prstGeom prst="rect">
            <a:avLst/>
          </a:prstGeom>
        </p:spPr>
        <p:txBody>
          <a:bodyPr wrap="square" rtlCol="0">
            <a:spAutoFit/>
          </a:bodyPr>
          <a:lstStyle/>
          <a:p>
            <a:r>
              <a:rPr lang="en-US" sz="4400" b="1">
                <a:solidFill>
                  <a:srgbClr val="FF9900"/>
                </a:solidFill>
              </a:rPr>
              <a:t>WEIGHT CUTTING </a:t>
            </a:r>
            <a:endParaRPr lang="en-US" sz="28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TextBox 1048646"/>
          <p:cNvSpPr txBox="1"/>
          <p:nvPr/>
        </p:nvSpPr>
        <p:spPr>
          <a:xfrm>
            <a:off x="0" y="0"/>
            <a:ext cx="12262796" cy="1348741"/>
          </a:xfrm>
          <a:prstGeom prst="rect">
            <a:avLst/>
          </a:prstGeom>
        </p:spPr>
        <p:txBody>
          <a:bodyPr wrap="square" rtlCol="0">
            <a:spAutoFit/>
          </a:bodyPr>
          <a:lstStyle/>
          <a:p>
            <a:r>
              <a:rPr lang="en-US" sz="2800">
                <a:solidFill>
                  <a:srgbClr val="FFFFFF"/>
                </a:solidFill>
              </a:rPr>
              <a:t>Weight cutting is mentally and emotionally taxing and negative psychological impacts on the athlete at a time when they need to be focused on the competition instead of dangerous weight cutting practices. </a:t>
            </a:r>
          </a:p>
        </p:txBody>
      </p:sp>
      <p:sp>
        <p:nvSpPr>
          <p:cNvPr id="1048648" name="TextBox 1048647"/>
          <p:cNvSpPr txBox="1"/>
          <p:nvPr/>
        </p:nvSpPr>
        <p:spPr>
          <a:xfrm>
            <a:off x="0" y="2362197"/>
            <a:ext cx="12359409" cy="4282440"/>
          </a:xfrm>
          <a:prstGeom prst="rect">
            <a:avLst/>
          </a:prstGeom>
        </p:spPr>
        <p:txBody>
          <a:bodyPr wrap="square" rtlCol="0">
            <a:spAutoFit/>
          </a:bodyPr>
          <a:lstStyle/>
          <a:p>
            <a:r>
              <a:rPr lang="en-US" sz="2800">
                <a:solidFill>
                  <a:srgbClr val="FFFFFF"/>
                </a:solidFill>
              </a:rPr>
              <a:t>Fuel During Exercise
Eating during training that is longer than 90 minutes is also a good idea, especially if it is a particularly intense session. These carbohydrates will enter the bloodstream and the muscle, maintaining your blood sugar and giving the muscle a continuous source of energy. 
If you fail to eat after about two hours of intense aerobic exercise, your performance will start to gradually decline until the dreaded bonk occurs. When blood sugar drops, your body will burn through its remaining muscle glycogen rapidly. Then, a few nasty things will happen: </a:t>
            </a:r>
          </a:p>
        </p:txBody>
      </p:sp>
      <p:sp>
        <p:nvSpPr>
          <p:cNvPr id="1048649" name="TextBox 1048648"/>
          <p:cNvSpPr txBox="1"/>
          <p:nvPr/>
        </p:nvSpPr>
        <p:spPr>
          <a:xfrm>
            <a:off x="4096000" y="1673857"/>
            <a:ext cx="4000000" cy="688339"/>
          </a:xfrm>
          <a:prstGeom prst="rect">
            <a:avLst/>
          </a:prstGeom>
        </p:spPr>
        <p:txBody>
          <a:bodyPr wrap="square" rtlCol="0">
            <a:spAutoFit/>
          </a:bodyPr>
          <a:lstStyle/>
          <a:p>
            <a:r>
              <a:rPr lang="en-US" sz="4000" b="1">
                <a:solidFill>
                  <a:srgbClr val="FF6600"/>
                </a:solidFill>
              </a:rPr>
              <a:t>REFUELING </a:t>
            </a:r>
            <a:endParaRPr lang="en-US" sz="28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extBox 1048649"/>
          <p:cNvSpPr txBox="1"/>
          <p:nvPr/>
        </p:nvSpPr>
        <p:spPr>
          <a:xfrm>
            <a:off x="369454" y="0"/>
            <a:ext cx="11453090" cy="7635239"/>
          </a:xfrm>
          <a:prstGeom prst="rect">
            <a:avLst/>
          </a:prstGeom>
        </p:spPr>
        <p:txBody>
          <a:bodyPr wrap="square" rtlCol="0">
            <a:spAutoFit/>
          </a:bodyPr>
          <a:lstStyle/>
          <a:p>
            <a:pPr marL="4763" indent="0">
              <a:buNone/>
            </a:pPr>
            <a:r>
              <a:rPr lang="en-US" sz="2800">
                <a:solidFill>
                  <a:srgbClr val="FFFFFF"/>
                </a:solidFill>
              </a:rPr>
              <a:t>* Muscular performance will decline. Your power/pace will rapidly decrease.
*Lowered blood sugar will impair decision making and technique. A particularly big issue during competition.
*Muscle breakdown increases.
*Rate of perceived exertion will dramatically increase.
The longer and harder the session is, the more carbohydrates you need. Consuming plenty of calories during training will also help you to meet caloric requirements for the day and enhance recovery for the next bout of exercise.
Fueling After Exercise
Finally, remember that training is a catabolic process that causes damage to your body. Providing plenty of calories immediately after training will give your body the energy it needs to begin the repair process quickly and help you recover faster.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TextBox 1048650"/>
          <p:cNvSpPr txBox="1"/>
          <p:nvPr/>
        </p:nvSpPr>
        <p:spPr>
          <a:xfrm>
            <a:off x="0" y="0"/>
            <a:ext cx="12053456" cy="2606040"/>
          </a:xfrm>
          <a:prstGeom prst="rect">
            <a:avLst/>
          </a:prstGeom>
        </p:spPr>
        <p:txBody>
          <a:bodyPr wrap="square" rtlCol="0">
            <a:spAutoFit/>
          </a:bodyPr>
          <a:lstStyle/>
          <a:p>
            <a:r>
              <a:rPr lang="en-US" sz="2800">
                <a:solidFill>
                  <a:srgbClr val="FFFFFF"/>
                </a:solidFill>
              </a:rPr>
              <a:t>Carbohydrates and proteins signal hormones in your body that will tell it to begin the repair process. Without a post-workout meal, this response will be impaired; you will struggle to fully recover. Your muscles will also be depleted of glycogen. Remember that during the recovery window immediately following training, you will be able to synthesize new muscle glycogen more effectively.</a:t>
            </a:r>
            <a:endParaRPr lang="en-US" sz="2800">
              <a:solidFill>
                <a:srgbClr val="000000"/>
              </a:solidFill>
            </a:endParaRPr>
          </a:p>
        </p:txBody>
      </p:sp>
      <p:sp>
        <p:nvSpPr>
          <p:cNvPr id="1048652" name="TextBox 1048651"/>
          <p:cNvSpPr txBox="1"/>
          <p:nvPr/>
        </p:nvSpPr>
        <p:spPr>
          <a:xfrm>
            <a:off x="28865" y="3932381"/>
            <a:ext cx="11995727" cy="2606040"/>
          </a:xfrm>
          <a:prstGeom prst="rect">
            <a:avLst/>
          </a:prstGeom>
        </p:spPr>
        <p:txBody>
          <a:bodyPr wrap="square" rtlCol="0">
            <a:spAutoFit/>
          </a:bodyPr>
          <a:lstStyle/>
          <a:p>
            <a:r>
              <a:rPr lang="en-US" sz="2800">
                <a:solidFill>
                  <a:srgbClr val="FFFFFF"/>
                </a:solidFill>
              </a:rPr>
              <a:t>If your endurance time is 121 minutes, dehydration can drop your endurance time down to 55 minutes.1 There are a variety of effects that come into play when your body is dehydrated that directly impacts athletic performance. Some effects of dehydration include a reduction in blood volume, decreased skin blood flow, decreased sweat rate, increased core temperature, and an increased rate of muscle glycogen use.</a:t>
            </a:r>
            <a:endParaRPr lang="en-US" sz="2800">
              <a:solidFill>
                <a:srgbClr val="000000"/>
              </a:solidFill>
            </a:endParaRPr>
          </a:p>
        </p:txBody>
      </p:sp>
      <p:sp>
        <p:nvSpPr>
          <p:cNvPr id="1048653" name="TextBox 1048652"/>
          <p:cNvSpPr txBox="1"/>
          <p:nvPr/>
        </p:nvSpPr>
        <p:spPr>
          <a:xfrm>
            <a:off x="4026728" y="2804161"/>
            <a:ext cx="4000000" cy="624839"/>
          </a:xfrm>
          <a:prstGeom prst="rect">
            <a:avLst/>
          </a:prstGeom>
        </p:spPr>
        <p:txBody>
          <a:bodyPr wrap="square" rtlCol="0">
            <a:spAutoFit/>
          </a:bodyPr>
          <a:lstStyle/>
          <a:p>
            <a:r>
              <a:rPr lang="en-US" sz="3600" b="1">
                <a:solidFill>
                  <a:srgbClr val="FF9900"/>
                </a:solidFill>
              </a:rPr>
              <a:t>DEHYDRATION </a:t>
            </a:r>
            <a:endParaRPr lang="en-US" sz="280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extBox 1048653"/>
          <p:cNvSpPr txBox="1"/>
          <p:nvPr/>
        </p:nvSpPr>
        <p:spPr>
          <a:xfrm>
            <a:off x="554181" y="0"/>
            <a:ext cx="11343409" cy="6797039"/>
          </a:xfrm>
          <a:prstGeom prst="rect">
            <a:avLst/>
          </a:prstGeom>
        </p:spPr>
        <p:txBody>
          <a:bodyPr wrap="square" rtlCol="0">
            <a:spAutoFit/>
          </a:bodyPr>
          <a:lstStyle/>
          <a:p>
            <a:r>
              <a:rPr lang="en-US" sz="2800">
                <a:solidFill>
                  <a:srgbClr val="FFFFFF"/>
                </a:solidFill>
              </a:rPr>
              <a:t>if your endurance time is 121 minutes, dehydration can drop your endurance time down to 55 minutes.1 There are a variety of effects that come into play when your body is dehydrated that directly impacts athletic performance. Some effects of dehydration include a reduction in blood volume, decreased skin blood flow, decreased sweat rate, increased core temperature, and an increased rate of muscle glycogen use.1 All of these factors negatively impact your ability to perform at your highest level.  
Dehydration can not only impact your performance physically but it can also negatively impact your mental game. Your cognitive performance is just as important as your physical performance. Dehydration can lead to slower reaction times, increased fatigue, and poor concentration. The climate plays a role in hydration levels as well. Shoutout to the intense Arizona heat for providing even more reasons to stay properly hydrated all year long.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Заголовок 1048654"/>
          <p:cNvSpPr>
            <a:spLocks noGrp="1"/>
          </p:cNvSpPr>
          <p:nvPr>
            <p:ph type="title"/>
          </p:nvPr>
        </p:nvSpPr>
        <p:spPr/>
        <p:txBody>
          <a:bodyPr/>
          <a:lstStyle/>
          <a:p>
            <a:r>
              <a:rPr lang="en-US" sz="5400" b="1"/>
              <a:t>THANKYOU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extBox 1048598"/>
          <p:cNvSpPr txBox="1"/>
          <p:nvPr/>
        </p:nvSpPr>
        <p:spPr>
          <a:xfrm>
            <a:off x="0" y="1318258"/>
            <a:ext cx="6569362" cy="5539741"/>
          </a:xfrm>
          <a:prstGeom prst="rect">
            <a:avLst/>
          </a:prstGeom>
        </p:spPr>
        <p:txBody>
          <a:bodyPr wrap="square" rtlCol="0">
            <a:spAutoFit/>
          </a:bodyPr>
          <a:lstStyle/>
          <a:p>
            <a:r>
              <a:rPr lang="en-US" sz="2800">
                <a:solidFill>
                  <a:srgbClr val="FFFFFF"/>
                </a:solidFill>
              </a:rPr>
              <a:t>Endurance sports are athletic activities
that require participants to sustain
prolonged, continuous efforts. These
sports demand a high level of
cardiovascular fitness, stamina, and
mental resilience. Here are some
common examples of endurance sports:
Running
Cycling
Swimming
Triathlon
Race walking
Distance hiking</a:t>
            </a:r>
          </a:p>
        </p:txBody>
      </p:sp>
      <p:pic>
        <p:nvPicPr>
          <p:cNvPr id="2097153" name="Рисунок 2097152"/>
          <p:cNvPicPr>
            <a:picLocks/>
          </p:cNvPicPr>
          <p:nvPr/>
        </p:nvPicPr>
        <p:blipFill>
          <a:blip r:embed="rId2"/>
          <a:srcRect l="18448" t="3988" r="11417" b="5112"/>
          <a:stretch>
            <a:fillRect/>
          </a:stretch>
        </p:blipFill>
        <p:spPr>
          <a:xfrm>
            <a:off x="7266340" y="273488"/>
            <a:ext cx="4514202" cy="6233940"/>
          </a:xfrm>
          <a:prstGeom prst="rect">
            <a:avLst/>
          </a:prstGeom>
        </p:spPr>
      </p:pic>
      <p:sp>
        <p:nvSpPr>
          <p:cNvPr id="1048600" name="TextBox 1048599"/>
          <p:cNvSpPr txBox="1"/>
          <p:nvPr/>
        </p:nvSpPr>
        <p:spPr>
          <a:xfrm>
            <a:off x="872181" y="273487"/>
            <a:ext cx="5697181" cy="751840"/>
          </a:xfrm>
          <a:prstGeom prst="rect">
            <a:avLst/>
          </a:prstGeom>
        </p:spPr>
        <p:txBody>
          <a:bodyPr wrap="square" rtlCol="0">
            <a:spAutoFit/>
          </a:bodyPr>
          <a:lstStyle/>
          <a:p>
            <a:r>
              <a:rPr lang="en-US" sz="4400" b="1">
                <a:solidFill>
                  <a:srgbClr val="CC99FF"/>
                </a:solidFill>
              </a:rPr>
              <a:t>ENDURANCE SPORTS </a:t>
            </a:r>
            <a:endParaRPr lang="en-US" sz="28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extBox 1048600"/>
          <p:cNvSpPr txBox="1"/>
          <p:nvPr/>
        </p:nvSpPr>
        <p:spPr>
          <a:xfrm>
            <a:off x="0" y="899159"/>
            <a:ext cx="7862453" cy="5958840"/>
          </a:xfrm>
          <a:prstGeom prst="rect">
            <a:avLst/>
          </a:prstGeom>
        </p:spPr>
        <p:txBody>
          <a:bodyPr wrap="square" rtlCol="0">
            <a:spAutoFit/>
          </a:bodyPr>
          <a:lstStyle/>
          <a:p>
            <a:r>
              <a:rPr lang="en-US" sz="2800">
                <a:solidFill>
                  <a:srgbClr val="FFFFFF"/>
                </a:solidFill>
              </a:rPr>
              <a:t>Combat sports are a category of athletic activities that involve physical contact between participants.
These sports often emphasize both striking and
grappling techniques and may take place in a
controlled environment such as a ring or a cage.
Here are some common examples of combat sports:
Boxing
Mixed martial arts
Judo
Wrestling
Kick boxing
Fencing</a:t>
            </a:r>
          </a:p>
        </p:txBody>
      </p:sp>
      <p:pic>
        <p:nvPicPr>
          <p:cNvPr id="2097154" name="Рисунок 2097153"/>
          <p:cNvPicPr>
            <a:picLocks/>
          </p:cNvPicPr>
          <p:nvPr/>
        </p:nvPicPr>
        <p:blipFill>
          <a:blip r:embed="rId2"/>
          <a:stretch>
            <a:fillRect/>
          </a:stretch>
        </p:blipFill>
        <p:spPr>
          <a:xfrm>
            <a:off x="7654637" y="899159"/>
            <a:ext cx="4537363" cy="5541818"/>
          </a:xfrm>
          <a:prstGeom prst="rect">
            <a:avLst/>
          </a:prstGeom>
        </p:spPr>
      </p:pic>
      <p:sp>
        <p:nvSpPr>
          <p:cNvPr id="1048602" name="TextBox 1048601"/>
          <p:cNvSpPr txBox="1"/>
          <p:nvPr/>
        </p:nvSpPr>
        <p:spPr>
          <a:xfrm>
            <a:off x="1738089" y="0"/>
            <a:ext cx="4000000" cy="1285240"/>
          </a:xfrm>
          <a:prstGeom prst="rect">
            <a:avLst/>
          </a:prstGeom>
        </p:spPr>
        <p:txBody>
          <a:bodyPr wrap="square" rtlCol="0">
            <a:spAutoFit/>
          </a:bodyPr>
          <a:lstStyle/>
          <a:p>
            <a:r>
              <a:rPr lang="en-US" sz="4000" b="1">
                <a:solidFill>
                  <a:srgbClr val="CC99FF"/>
                </a:solidFill>
              </a:rPr>
              <a:t>COMBAT SPORTS </a:t>
            </a:r>
            <a:endParaRPr lang="en-US" sz="2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Заголовок 1048602"/>
          <p:cNvSpPr>
            <a:spLocks noGrp="1"/>
          </p:cNvSpPr>
          <p:nvPr>
            <p:ph type="ctrTitle"/>
          </p:nvPr>
        </p:nvSpPr>
        <p:spPr/>
        <p:txBody>
          <a:bodyPr>
            <a:normAutofit fontScale="90000"/>
          </a:bodyPr>
          <a:lstStyle/>
          <a:p>
            <a:r>
              <a:rPr lang="en-US" sz="5400"/>
              <a:t>PHYSICAL DEMANDS IN DIFFERENT TYPES OF SPORTS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extBox 1048603"/>
          <p:cNvSpPr txBox="1"/>
          <p:nvPr/>
        </p:nvSpPr>
        <p:spPr>
          <a:xfrm>
            <a:off x="0" y="323271"/>
            <a:ext cx="11637817" cy="1894841"/>
          </a:xfrm>
          <a:prstGeom prst="rect">
            <a:avLst/>
          </a:prstGeom>
        </p:spPr>
        <p:txBody>
          <a:bodyPr wrap="square" rtlCol="0">
            <a:spAutoFit/>
          </a:bodyPr>
          <a:lstStyle/>
          <a:p>
            <a:r>
              <a:rPr lang="en-US" sz="3200" b="1">
                <a:solidFill>
                  <a:srgbClr val="F46D43"/>
                </a:solidFill>
              </a:rPr>
              <a:t>common physical demands of team sports</a:t>
            </a:r>
            <a:r>
              <a:rPr lang="en-US" sz="2800">
                <a:solidFill>
                  <a:srgbClr val="92D04F"/>
                </a:solidFill>
              </a:rPr>
              <a:t>:
</a:t>
            </a:r>
            <a:r>
              <a:rPr lang="en-US" sz="3200">
                <a:solidFill>
                  <a:srgbClr val="FFCC99"/>
                </a:solidFill>
              </a:rPr>
              <a:t>Cardiovascular Endurance:</a:t>
            </a:r>
            <a:r>
              <a:rPr lang="en-US" sz="2800">
                <a:solidFill>
                  <a:srgbClr val="92D04F"/>
                </a:solidFill>
              </a:rPr>
              <a:t>
Continuous movement and frequent changes in pace demand strong cardiovascular endurance to sustain performance throughout the game.</a:t>
            </a:r>
          </a:p>
        </p:txBody>
      </p:sp>
      <p:pic>
        <p:nvPicPr>
          <p:cNvPr id="2097155" name="Рисунок 2097154"/>
          <p:cNvPicPr>
            <a:picLocks/>
          </p:cNvPicPr>
          <p:nvPr/>
        </p:nvPicPr>
        <p:blipFill>
          <a:blip r:embed="rId2"/>
          <a:stretch>
            <a:fillRect/>
          </a:stretch>
        </p:blipFill>
        <p:spPr>
          <a:xfrm>
            <a:off x="7396247" y="2540001"/>
            <a:ext cx="3855377" cy="2332181"/>
          </a:xfrm>
          <a:prstGeom prst="rect">
            <a:avLst/>
          </a:prstGeom>
        </p:spPr>
      </p:pic>
      <p:pic>
        <p:nvPicPr>
          <p:cNvPr id="2097156" name="Рисунок 2097155"/>
          <p:cNvPicPr>
            <a:picLocks/>
          </p:cNvPicPr>
          <p:nvPr/>
        </p:nvPicPr>
        <p:blipFill>
          <a:blip r:embed="rId3"/>
          <a:srcRect l="12693" t="40894" r="43488" b="11093"/>
          <a:stretch>
            <a:fillRect/>
          </a:stretch>
        </p:blipFill>
        <p:spPr>
          <a:xfrm rot="10822559" flipV="1">
            <a:off x="4249529" y="4530317"/>
            <a:ext cx="3138758" cy="2436271"/>
          </a:xfrm>
          <a:prstGeom prst="rect">
            <a:avLst/>
          </a:prstGeom>
        </p:spPr>
      </p:pic>
      <p:pic>
        <p:nvPicPr>
          <p:cNvPr id="2097157" name="Рисунок 2097156"/>
          <p:cNvPicPr>
            <a:picLocks/>
          </p:cNvPicPr>
          <p:nvPr/>
        </p:nvPicPr>
        <p:blipFill>
          <a:blip r:embed="rId4"/>
          <a:srcRect l="34325" t="18970" b="16802"/>
          <a:stretch>
            <a:fillRect/>
          </a:stretch>
        </p:blipFill>
        <p:spPr>
          <a:xfrm>
            <a:off x="420018" y="2337954"/>
            <a:ext cx="3821545" cy="27362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extBox 1048604"/>
          <p:cNvSpPr txBox="1"/>
          <p:nvPr/>
        </p:nvSpPr>
        <p:spPr>
          <a:xfrm>
            <a:off x="34635" y="0"/>
            <a:ext cx="12157364" cy="2733041"/>
          </a:xfrm>
          <a:prstGeom prst="rect">
            <a:avLst/>
          </a:prstGeom>
        </p:spPr>
        <p:txBody>
          <a:bodyPr wrap="square" rtlCol="0">
            <a:spAutoFit/>
          </a:bodyPr>
          <a:lstStyle/>
          <a:p>
            <a:r>
              <a:rPr lang="en-US" sz="3200">
                <a:solidFill>
                  <a:srgbClr val="FFCC99"/>
                </a:solidFill>
              </a:rPr>
              <a:t>Coordination and Balance</a:t>
            </a:r>
            <a:r>
              <a:rPr lang="en-US" sz="3200">
                <a:solidFill>
                  <a:srgbClr val="FFE5E5"/>
                </a:solidFill>
              </a:rPr>
              <a:t>:</a:t>
            </a:r>
            <a:r>
              <a:rPr lang="en-US" sz="2800">
                <a:solidFill>
                  <a:srgbClr val="92D04F"/>
                </a:solidFill>
              </a:rPr>
              <a:t>
Precise movements, hand-eye coordination, and balance are vital for ball control, accurate passing, and effective defensive maneuvers.
</a:t>
            </a:r>
            <a:r>
              <a:rPr lang="en-US" sz="3200">
                <a:solidFill>
                  <a:srgbClr val="FFCC99"/>
                </a:solidFill>
              </a:rPr>
              <a:t>Flexibility</a:t>
            </a:r>
            <a:r>
              <a:rPr lang="en-US" sz="3200">
                <a:solidFill>
                  <a:srgbClr val="F46D43"/>
                </a:solidFill>
              </a:rPr>
              <a:t>
</a:t>
            </a:r>
            <a:r>
              <a:rPr lang="en-US" sz="2800">
                <a:solidFill>
                  <a:srgbClr val="92D04F"/>
                </a:solidFill>
              </a:rPr>
              <a:t>Dynamic movements and sudden changes in direction require flexibility to prevent injuries and enhance performance.</a:t>
            </a:r>
          </a:p>
        </p:txBody>
      </p:sp>
      <p:sp>
        <p:nvSpPr>
          <p:cNvPr id="1048606" name="TextBox 1048605"/>
          <p:cNvSpPr txBox="1"/>
          <p:nvPr/>
        </p:nvSpPr>
        <p:spPr>
          <a:xfrm>
            <a:off x="0" y="2733041"/>
            <a:ext cx="11608954" cy="3025140"/>
          </a:xfrm>
          <a:prstGeom prst="rect">
            <a:avLst/>
          </a:prstGeom>
        </p:spPr>
        <p:txBody>
          <a:bodyPr wrap="square" rtlCol="0">
            <a:spAutoFit/>
          </a:bodyPr>
          <a:lstStyle/>
          <a:p>
            <a:r>
              <a:rPr lang="en-US" sz="2800">
                <a:solidFill>
                  <a:srgbClr val="FFCC99"/>
                </a:solidFill>
              </a:rPr>
              <a:t>Tactical Intelligence</a:t>
            </a:r>
            <a:r>
              <a:rPr lang="en-US" sz="2800">
                <a:solidFill>
                  <a:srgbClr val="92D04F"/>
                </a:solidFill>
              </a:rPr>
              <a:t>:
Understanding and implementing strategic plays, adapting to opponents, and making quick decisions are essential aspects of team sports.
</a:t>
            </a:r>
            <a:r>
              <a:rPr lang="en-US" sz="2800">
                <a:solidFill>
                  <a:srgbClr val="FFCC99"/>
                </a:solidFill>
              </a:rPr>
              <a:t>Recovery Skills:</a:t>
            </a:r>
            <a:r>
              <a:rPr lang="en-US" sz="2800">
                <a:solidFill>
                  <a:srgbClr val="92D04F"/>
                </a:solidFill>
              </a:rPr>
              <a:t>
Rapid recovery between plays and during breaks is necessary to maintain optimal performance throughout a game or match.
</a:t>
            </a:r>
          </a:p>
        </p:txBody>
      </p:sp>
      <p:sp>
        <p:nvSpPr>
          <p:cNvPr id="1048607" name="TextBox 1048606"/>
          <p:cNvSpPr txBox="1"/>
          <p:nvPr/>
        </p:nvSpPr>
        <p:spPr>
          <a:xfrm>
            <a:off x="0" y="5301441"/>
            <a:ext cx="12191999" cy="1767840"/>
          </a:xfrm>
          <a:prstGeom prst="rect">
            <a:avLst/>
          </a:prstGeom>
        </p:spPr>
        <p:txBody>
          <a:bodyPr wrap="square" rtlCol="0">
            <a:spAutoFit/>
          </a:bodyPr>
          <a:lstStyle/>
          <a:p>
            <a:r>
              <a:rPr lang="en-US" sz="2800">
                <a:solidFill>
                  <a:srgbClr val="FFCC99"/>
                </a:solidFill>
              </a:rPr>
              <a:t>Mental Toughness</a:t>
            </a:r>
            <a:r>
              <a:rPr lang="en-US" sz="2800">
                <a:solidFill>
                  <a:srgbClr val="92D04F"/>
                </a:solidFill>
              </a:rPr>
              <a:t>:
Resilience, focus, and the ability to handle pressure are essential for overcoming challenges and making effective decisions in competitive situations.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Рисунок 2097157"/>
          <p:cNvPicPr>
            <a:picLocks/>
          </p:cNvPicPr>
          <p:nvPr/>
        </p:nvPicPr>
        <p:blipFill>
          <a:blip r:embed="rId2"/>
          <a:stretch>
            <a:fillRect/>
          </a:stretch>
        </p:blipFill>
        <p:spPr>
          <a:xfrm>
            <a:off x="1673203" y="-2573902"/>
            <a:ext cx="9682638" cy="116601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extBox 1048607"/>
          <p:cNvSpPr txBox="1"/>
          <p:nvPr/>
        </p:nvSpPr>
        <p:spPr>
          <a:xfrm>
            <a:off x="251364" y="0"/>
            <a:ext cx="12035638" cy="1831340"/>
          </a:xfrm>
          <a:prstGeom prst="rect">
            <a:avLst/>
          </a:prstGeom>
        </p:spPr>
        <p:txBody>
          <a:bodyPr wrap="square" rtlCol="0">
            <a:spAutoFit/>
          </a:bodyPr>
          <a:lstStyle/>
          <a:p>
            <a:r>
              <a:rPr lang="en-US" sz="3200">
                <a:solidFill>
                  <a:srgbClr val="FFCC99"/>
                </a:solidFill>
              </a:rPr>
              <a:t>Injury Prevention:</a:t>
            </a:r>
            <a:endParaRPr lang="en-US" sz="2800">
              <a:solidFill>
                <a:srgbClr val="FFCC99"/>
              </a:solidFill>
            </a:endParaRPr>
          </a:p>
          <a:p>
            <a:r>
              <a:rPr lang="en-US" sz="2800">
                <a:solidFill>
                  <a:srgbClr val="92D04F"/>
                </a:solidFill>
              </a:rPr>
              <a:t>Agility, proper technique, and conditioning contribute to injury prevention, as team sports often involve physical contact and high-intensity movements.</a:t>
            </a:r>
          </a:p>
        </p:txBody>
      </p:sp>
      <p:sp>
        <p:nvSpPr>
          <p:cNvPr id="1048609" name="TextBox 1048608"/>
          <p:cNvSpPr txBox="1"/>
          <p:nvPr/>
        </p:nvSpPr>
        <p:spPr>
          <a:xfrm>
            <a:off x="421409" y="2575560"/>
            <a:ext cx="11770590" cy="4282440"/>
          </a:xfrm>
          <a:prstGeom prst="rect">
            <a:avLst/>
          </a:prstGeom>
        </p:spPr>
        <p:txBody>
          <a:bodyPr wrap="square" rtlCol="0">
            <a:spAutoFit/>
          </a:bodyPr>
          <a:lstStyle/>
          <a:p>
            <a:r>
              <a:rPr lang="en-US" sz="2800">
                <a:solidFill>
                  <a:srgbClr val="FFC000"/>
                </a:solidFill>
              </a:rPr>
              <a:t>Endurance sports like long-distance running, cycling, swimming, and triathlons require significant physical demands. They challenge cardiovascular fitness, muscular endurance, mental resilience, and efficient energy utilization. Athletes in endurance sports often have high aerobic capacity, strong leg muscles, mental stamina, and the ability to sustain prolonged activity while managing fatigue. Training focuses on building endurance, improving oxygen uptake, enhancing muscular strength and flexibility, and honing mental strategies to push through physical barriers. Nutrition, hydration, and recovery also play crucial roles in supporting the demands of endurance sports.</a:t>
            </a:r>
          </a:p>
        </p:txBody>
      </p:sp>
      <p:sp>
        <p:nvSpPr>
          <p:cNvPr id="1048610" name="TextBox 1048609"/>
          <p:cNvSpPr txBox="1"/>
          <p:nvPr/>
        </p:nvSpPr>
        <p:spPr>
          <a:xfrm>
            <a:off x="251364" y="1996440"/>
            <a:ext cx="11158181" cy="624840"/>
          </a:xfrm>
          <a:prstGeom prst="rect">
            <a:avLst/>
          </a:prstGeom>
        </p:spPr>
        <p:txBody>
          <a:bodyPr wrap="square" rtlCol="0">
            <a:spAutoFit/>
          </a:bodyPr>
          <a:lstStyle/>
          <a:p>
            <a:r>
              <a:rPr lang="en-US" sz="3600" b="1">
                <a:solidFill>
                  <a:srgbClr val="D66565"/>
                </a:solidFill>
              </a:rPr>
              <a:t>Common physical demands for endurance sports:</a:t>
            </a:r>
            <a:endParaRPr lang="en-US" sz="2800">
              <a:solidFill>
                <a:srgbClr val="000000"/>
              </a:solidFill>
            </a:endParaRPr>
          </a:p>
        </p:txBody>
      </p:sp>
    </p:spTree>
  </p:cSld>
  <p:clrMapOvr>
    <a:masterClrMapping/>
  </p:clrMapOvr>
</p:sld>
</file>

<file path=ppt/theme/theme1.xml><?xml version="1.0" encoding="utf-8"?>
<a:theme xmlns:a="http://schemas.openxmlformats.org/drawingml/2006/main" name="A000120141119A01PPBG">
  <a:themeElements>
    <a:clrScheme name="自定义 104">
      <a:dk1>
        <a:srgbClr val="FFFFFF"/>
      </a:dk1>
      <a:lt1>
        <a:srgbClr val="4D4D4D"/>
      </a:lt1>
      <a:dk2>
        <a:srgbClr val="FFFFFF"/>
      </a:dk2>
      <a:lt2>
        <a:srgbClr val="4D4D4D"/>
      </a:lt2>
      <a:accent1>
        <a:srgbClr val="58A69C"/>
      </a:accent1>
      <a:accent2>
        <a:srgbClr val="64C4AB"/>
      </a:accent2>
      <a:accent3>
        <a:srgbClr val="6398A9"/>
      </a:accent3>
      <a:accent4>
        <a:srgbClr val="E3CC45"/>
      </a:accent4>
      <a:accent5>
        <a:srgbClr val="E676A9"/>
      </a:accent5>
      <a:accent6>
        <a:srgbClr val="B97375"/>
      </a:accent6>
      <a:hlink>
        <a:srgbClr val="EF342B"/>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自定义 104">
    <a:dk1>
      <a:srgbClr val="FFFFFF"/>
    </a:dk1>
    <a:lt1>
      <a:srgbClr val="4D4D4D"/>
    </a:lt1>
    <a:dk2>
      <a:srgbClr val="FFFFFF"/>
    </a:dk2>
    <a:lt2>
      <a:srgbClr val="4D4D4D"/>
    </a:lt2>
    <a:accent1>
      <a:srgbClr val="58A69C"/>
    </a:accent1>
    <a:accent2>
      <a:srgbClr val="64C4AB"/>
    </a:accent2>
    <a:accent3>
      <a:srgbClr val="6398A9"/>
    </a:accent3>
    <a:accent4>
      <a:srgbClr val="E3CC45"/>
    </a:accent4>
    <a:accent5>
      <a:srgbClr val="E676A9"/>
    </a:accent5>
    <a:accent6>
      <a:srgbClr val="B97375"/>
    </a:accent6>
    <a:hlink>
      <a:srgbClr val="EF342B"/>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Широкоэкранный</PresentationFormat>
  <Paragraphs>74</Paragraphs>
  <Slides>27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等线</vt:lpstr>
      <vt:lpstr>等线 Light</vt:lpstr>
      <vt:lpstr>Arial</vt:lpstr>
      <vt:lpstr>Calibri</vt:lpstr>
      <vt:lpstr>Tempus Sans ITC</vt:lpstr>
      <vt:lpstr>Wingdings 2</vt:lpstr>
      <vt:lpstr>A000120141119A01PPBG</vt:lpstr>
      <vt:lpstr>NUTRITION IN DIFFERENT TYPES OF SPORTS - team, endurance, combat sports </vt:lpstr>
      <vt:lpstr>Презентация PowerPoint</vt:lpstr>
      <vt:lpstr>Презентация PowerPoint</vt:lpstr>
      <vt:lpstr>Презентация PowerPoint</vt:lpstr>
      <vt:lpstr>PHYSICAL DEMANDS IN DIFFERENT TYPES OF SPORTS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NEEDS OF PROTEIN, CARBOHYDRATES, FATS IN DIFFERENT TYPES OF SPORTS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NEGATIVE EFFECTS OF WEIGHT CUTTING, REFUELING ,DEHYDRATION </vt:lpstr>
      <vt:lpstr>Презентация PowerPoint</vt:lpstr>
      <vt:lpstr>Презентация PowerPoint</vt:lpstr>
      <vt:lpstr>Презентация PowerPoint</vt:lpstr>
      <vt:lpstr>Презентация PowerPoint</vt:lpstr>
      <vt:lpstr>Презентация PowerPoint</vt:lpstr>
      <vt:lpstr>THANKYOU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TERM Teaching Plan Template</dc:title>
  <dc:creator>CPH1938</dc:creator>
  <cp:lastModifiedBy>Пользователь</cp:lastModifiedBy>
  <cp:revision>1</cp:revision>
  <dcterms:created xsi:type="dcterms:W3CDTF">2019-07-09T08:43:00Z</dcterms:created>
  <dcterms:modified xsi:type="dcterms:W3CDTF">2023-12-22T11:20:48Z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ICV">
    <vt:lpwstr>b6f822d38cc54c62af5d59e01938d5cf</vt:lpwstr>
  </property>
</Properties>
</file>