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5" r:id="rId3"/>
    <p:sldId id="355" r:id="rId4"/>
    <p:sldId id="356" r:id="rId5"/>
    <p:sldId id="326" r:id="rId6"/>
    <p:sldId id="347" r:id="rId7"/>
    <p:sldId id="348" r:id="rId8"/>
    <p:sldId id="353" r:id="rId9"/>
    <p:sldId id="354" r:id="rId10"/>
    <p:sldId id="350" r:id="rId11"/>
    <p:sldId id="351" r:id="rId12"/>
    <p:sldId id="28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60" autoAdjust="0"/>
  </p:normalViewPr>
  <p:slideViewPr>
    <p:cSldViewPr snapToGrid="0">
      <p:cViewPr varScale="1">
        <p:scale>
          <a:sx n="60" d="100"/>
          <a:sy n="60" d="100"/>
        </p:scale>
        <p:origin x="90" y="3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4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032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326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556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76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90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0489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126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3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313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06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618F1-6D08-44C1-A375-983A7C7ACC8E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B69FD-58AF-47D0-A766-541E481E24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508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140680"/>
            <a:ext cx="12424798" cy="7425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lnSpc>
                <a:spcPct val="150000"/>
              </a:lnSpc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A103D3-76F0-354E-B119-58B339036F4A}"/>
              </a:ext>
            </a:extLst>
          </p:cNvPr>
          <p:cNvSpPr txBox="1"/>
          <p:nvPr/>
        </p:nvSpPr>
        <p:spPr>
          <a:xfrm>
            <a:off x="112295" y="5903892"/>
            <a:ext cx="82020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Latn-U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2168374-9FE7-4480-9D5B-5BE011B26AC9}"/>
              </a:ext>
            </a:extLst>
          </p:cNvPr>
          <p:cNvSpPr/>
          <p:nvPr/>
        </p:nvSpPr>
        <p:spPr>
          <a:xfrm>
            <a:off x="753978" y="4511935"/>
            <a:ext cx="111813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highlight>
                  <a:srgbClr val="C0C0C0"/>
                </a:highlight>
              </a:rPr>
              <a:t>STRATEGY FOR SUSTAINABLE DEVELOPMENT OF SCHOOL MEALS IN THE REPUBLIC OF TAJIKISTAN FOR 2017-2027</a:t>
            </a:r>
            <a:endParaRPr lang="ru-RU" sz="3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20973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8D41DC-04DC-40F6-8734-3E6ABD6DF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2284" y="589714"/>
            <a:ext cx="10515600" cy="1640139"/>
          </a:xfrm>
        </p:spPr>
        <p:txBody>
          <a:bodyPr/>
          <a:lstStyle/>
          <a:p>
            <a:r>
              <a:rPr lang="en-US" dirty="0"/>
              <a:t>Expected results of the Strategy 2017-2027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4DCD60-ACAA-4A2C-BAC8-F823E25FCC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053" y="1812758"/>
            <a:ext cx="10952747" cy="4042610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en-US" sz="3200" dirty="0"/>
              <a:t>• improved nutrition of schoolchildren;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• improved attendance;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• decreasing diseases among children;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• market sourcing for agricultural food products;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• technological advancement and restricting of the sector;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 • enhancement of the production and processing sectors; </a:t>
            </a:r>
            <a:endParaRPr lang="ru-RU" sz="3200" dirty="0"/>
          </a:p>
          <a:p>
            <a:pPr marL="0" indent="0">
              <a:buNone/>
            </a:pPr>
            <a:r>
              <a:rPr lang="en-US" sz="3200" dirty="0"/>
              <a:t>• improved resilience to internal and external shocks of food security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61486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CED092-52FE-4595-848E-2248656B5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10653"/>
            <a:ext cx="10515600" cy="850231"/>
          </a:xfrm>
        </p:spPr>
        <p:txBody>
          <a:bodyPr>
            <a:normAutofit/>
          </a:bodyPr>
          <a:lstStyle/>
          <a:p>
            <a:r>
              <a:rPr lang="en-US" sz="3600" b="1" dirty="0"/>
              <a:t>Policy recommendations and next steps::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CFC4A5-2C51-4B67-9DBA-214682E52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0884"/>
            <a:ext cx="10515600" cy="4186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 Based on School Meals Strategy 2017-2027, to shift to full financing of school meals for primary grades students through designing a new mechanism of funding schools.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To design a Regulation for monitoring of security of food commodities and public health.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To plan financing for expansion of state </a:t>
            </a:r>
            <a:r>
              <a:rPr lang="en-US" dirty="0" err="1"/>
              <a:t>programmes</a:t>
            </a:r>
            <a:r>
              <a:rPr lang="en-US" dirty="0"/>
              <a:t> on nutrition;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To elaborate an Action Pan on nutrition in the frame of Global movement on nutrition (SUN).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445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барои ВАХДАТ\2_528509023850542249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599" y="3801979"/>
            <a:ext cx="10981267" cy="1909010"/>
          </a:xfrm>
          <a:noFill/>
        </p:spPr>
        <p:txBody>
          <a:bodyPr>
            <a:noAutofit/>
          </a:bodyPr>
          <a:lstStyle/>
          <a:p>
            <a:pPr algn="ctr"/>
            <a:br>
              <a:rPr lang="ru-RU" sz="4800" dirty="0"/>
            </a:br>
            <a:r>
              <a:rPr lang="en-US" sz="4800" dirty="0">
                <a:solidFill>
                  <a:srgbClr val="FFC000"/>
                </a:solidFill>
              </a:rPr>
              <a:t>Thank you for your attention</a:t>
            </a:r>
            <a:br>
              <a:rPr lang="ru-RU" sz="48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88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221" y="1155032"/>
            <a:ext cx="10956312" cy="49730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900" dirty="0"/>
              <a:t>          </a:t>
            </a:r>
            <a:r>
              <a:rPr lang="en-US" sz="3900" dirty="0"/>
              <a:t>Fast Facts about Tajikistan</a:t>
            </a:r>
            <a:endParaRPr lang="ru-RU" sz="3900" dirty="0"/>
          </a:p>
          <a:p>
            <a:pPr marL="0" indent="0">
              <a:buNone/>
            </a:pPr>
            <a:r>
              <a:rPr lang="en-US" sz="3300" dirty="0"/>
              <a:t>• Territory – 143.1 m2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Population – 8.74 </a:t>
            </a:r>
            <a:r>
              <a:rPr lang="en-US" sz="3300" dirty="0" err="1"/>
              <a:t>mln</a:t>
            </a:r>
            <a:r>
              <a:rPr lang="en-US" sz="3300" dirty="0"/>
              <a:t>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34% of population (2.94 million) – children under 14 yrs.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Chronic malnutrition rate - 26% of children under 5 yrs.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Acute malnutrition (hypotrophy) - 10%.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Economic losses due to malnutrition - US$ 41 million per annum.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• 40% of school-aged children diseases caused by malnutrition</a:t>
            </a:r>
            <a:r>
              <a:rPr lang="en-US" sz="3600" dirty="0"/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64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BC0BA6-BDF6-4298-9968-28870DD7EA6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421" t="38590" r="25000" b="18348"/>
          <a:stretch/>
        </p:blipFill>
        <p:spPr>
          <a:xfrm>
            <a:off x="994609" y="1015070"/>
            <a:ext cx="9288379" cy="48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23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F3792A-C550-46E1-B48F-D54EADC994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79" t="36953" r="25658" b="27708"/>
          <a:stretch/>
        </p:blipFill>
        <p:spPr>
          <a:xfrm>
            <a:off x="265700" y="1315452"/>
            <a:ext cx="11284616" cy="4460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13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1074"/>
            <a:ext cx="10515600" cy="5005889"/>
          </a:xfrm>
        </p:spPr>
        <p:txBody>
          <a:bodyPr/>
          <a:lstStyle/>
          <a:p>
            <a:pPr algn="just">
              <a:buNone/>
            </a:pPr>
            <a:r>
              <a:rPr lang="tg-Cyrl-TJ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600" dirty="0"/>
              <a:t>School Feeding </a:t>
            </a:r>
            <a:r>
              <a:rPr lang="en-US" sz="3600" dirty="0" err="1"/>
              <a:t>Programme</a:t>
            </a:r>
            <a:r>
              <a:rPr lang="en-US" sz="3600" dirty="0"/>
              <a:t> in Tajikistan</a:t>
            </a:r>
            <a:endParaRPr lang="ru-RU" sz="3600" dirty="0"/>
          </a:p>
          <a:p>
            <a:pPr algn="just">
              <a:buNone/>
            </a:pPr>
            <a:endParaRPr lang="ru-RU" sz="3600" dirty="0"/>
          </a:p>
          <a:p>
            <a:pPr algn="just">
              <a:buNone/>
            </a:pPr>
            <a:r>
              <a:rPr lang="en-US" dirty="0"/>
              <a:t>• Reaches 395 000 schoolchildren every year; </a:t>
            </a:r>
            <a:endParaRPr lang="ru-RU" dirty="0"/>
          </a:p>
          <a:p>
            <a:pPr algn="just">
              <a:buNone/>
            </a:pPr>
            <a:r>
              <a:rPr lang="en-US" dirty="0"/>
              <a:t>• Pupils  in 1-4 grades receive hot food(469 kcal); </a:t>
            </a:r>
            <a:endParaRPr lang="ru-RU" dirty="0"/>
          </a:p>
          <a:p>
            <a:pPr algn="just">
              <a:buNone/>
            </a:pPr>
            <a:r>
              <a:rPr lang="en-US" dirty="0"/>
              <a:t>• Covers 2000 rural schools in 52 districts;</a:t>
            </a:r>
            <a:endParaRPr lang="ru-RU" dirty="0"/>
          </a:p>
          <a:p>
            <a:pPr algn="just">
              <a:buNone/>
            </a:pPr>
            <a:r>
              <a:rPr lang="en-US" dirty="0"/>
              <a:t> • Operating since 1999. </a:t>
            </a:r>
            <a:endParaRPr lang="ru-RU" dirty="0"/>
          </a:p>
          <a:p>
            <a:pPr algn="just">
              <a:buNone/>
            </a:pPr>
            <a:r>
              <a:rPr lang="en-US" dirty="0"/>
              <a:t>• Annual WFP Budget contribution - 8,5 </a:t>
            </a:r>
            <a:r>
              <a:rPr lang="ru-RU" dirty="0"/>
              <a:t>млн. </a:t>
            </a:r>
            <a:r>
              <a:rPr lang="ru-RU" dirty="0" err="1"/>
              <a:t>долл</a:t>
            </a:r>
            <a:r>
              <a:rPr lang="ru-RU" dirty="0"/>
              <a:t> </a:t>
            </a:r>
          </a:p>
          <a:p>
            <a:pPr algn="just">
              <a:buNone/>
            </a:pPr>
            <a:r>
              <a:rPr lang="ru-RU" dirty="0"/>
              <a:t>• </a:t>
            </a:r>
            <a:r>
              <a:rPr lang="en-US" dirty="0"/>
              <a:t>Contribution of stakeholders in 2016-17 acad. year. WFP - 69%, Government - 17%; PTA -14%.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DCFB651-CB75-42F8-9B37-6B989C54B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502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F14790-F0A8-4865-B126-31E836E91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74353"/>
          </a:xfrm>
        </p:spPr>
        <p:txBody>
          <a:bodyPr>
            <a:normAutofit/>
          </a:bodyPr>
          <a:lstStyle/>
          <a:p>
            <a:r>
              <a:rPr lang="en-US" sz="4000" b="1" dirty="0"/>
              <a:t>Policy documents on School Meals </a:t>
            </a:r>
            <a:endParaRPr lang="ru-RU" sz="40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CDCFAD-3E80-48F5-B859-32DCC32D7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84" y="1796716"/>
            <a:ext cx="11550316" cy="437949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• Strategy on Nutrition and physical activity in Tajikistan for 2014-2024 (2014); </a:t>
            </a:r>
            <a:endParaRPr lang="ru-RU" sz="3200" dirty="0"/>
          </a:p>
          <a:p>
            <a:pPr algn="l"/>
            <a:r>
              <a:rPr lang="en-US" sz="3200" dirty="0"/>
              <a:t>• Concept on Improvement of School Meals (2015). </a:t>
            </a:r>
            <a:endParaRPr lang="ru-RU" sz="3200" dirty="0"/>
          </a:p>
          <a:p>
            <a:pPr algn="l"/>
            <a:r>
              <a:rPr lang="en-US" sz="3200" dirty="0"/>
              <a:t>• Eventually, an Inter-Ministerial Coordination Council was established.</a:t>
            </a:r>
            <a:endParaRPr lang="ru-RU" sz="3200" dirty="0"/>
          </a:p>
          <a:p>
            <a:pPr algn="l"/>
            <a:r>
              <a:rPr lang="en-US" sz="3200" dirty="0"/>
              <a:t> • The Council elaborated the Strategy for Sustainable Development of School Meals for 2017-2027.</a:t>
            </a:r>
            <a:endParaRPr lang="ru-RU" sz="3200" dirty="0"/>
          </a:p>
          <a:p>
            <a:pPr algn="l"/>
            <a:r>
              <a:rPr lang="en-US" sz="3200" dirty="0"/>
              <a:t> • The Strategy has been approved in September 2017.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56215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9AF645-B630-468E-B0F1-3BEAE6B7A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853" y="1122363"/>
            <a:ext cx="9962147" cy="69039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Objectives of the School Meals Strategy 2017-2027: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FDC9FFC-6E22-48D5-A735-4FEED7165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853" y="2438399"/>
            <a:ext cx="10555705" cy="362551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• preservation and improving the health and enhancement of learning performance of schoolchildren through sustainable development of school meals; </a:t>
            </a:r>
            <a:endParaRPr lang="ru-RU" sz="3200" dirty="0"/>
          </a:p>
          <a:p>
            <a:pPr algn="l"/>
            <a:r>
              <a:rPr lang="en-US" sz="3200" dirty="0"/>
              <a:t>• ensuring a stable financing and planning;</a:t>
            </a:r>
            <a:endParaRPr lang="ru-RU" sz="3200" dirty="0"/>
          </a:p>
          <a:p>
            <a:pPr algn="l"/>
            <a:r>
              <a:rPr lang="en-US" sz="3200" dirty="0"/>
              <a:t> • public participation and parents engagement towards</a:t>
            </a:r>
            <a:r>
              <a:rPr lang="ru-RU" sz="3200" dirty="0"/>
              <a:t> </a:t>
            </a:r>
            <a:r>
              <a:rPr lang="en-US" sz="3200" dirty="0"/>
              <a:t>development of school meal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70228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B840D3-EEF5-4AAD-B603-77DF01191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1074"/>
            <a:ext cx="10515600" cy="519614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Implementation Stages of Strategy 2017- 2027:</a:t>
            </a:r>
            <a:endParaRPr lang="ru-RU" sz="36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F3C52C-377C-452C-9B39-775A84806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• First stage covers the period of 2017-2018. - Development of legal and regulatory framework for the organization of school meals; - Establishment of effective organizational and management infrastructure; - Development of pilot projects to implement school meals models, determination of the conditions and cost for their implementation; - Human resource development-.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Second stage 2019-2020; - Implementation of school meals models within the developed pilot projects ; - Selection of the most promising school meals models and related solutions.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Third stage 2021-2026. - Implementation of the activities of the National School Meals </a:t>
            </a:r>
            <a:r>
              <a:rPr lang="en-US" dirty="0" err="1"/>
              <a:t>Programme</a:t>
            </a:r>
            <a:r>
              <a:rPr lang="en-US" dirty="0"/>
              <a:t> in accordance with the approved work schedules; -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5611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C9660-4622-49D6-9B66-6B2B2EF04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3788"/>
            <a:ext cx="10515600" cy="1267327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Extension of the school meals system to all regions of the Republic of Tajikistan</a:t>
            </a:r>
            <a:r>
              <a:rPr lang="en-US" dirty="0"/>
              <a:t>;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BCE767-8B77-4490-8B9D-E166A602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83832"/>
            <a:ext cx="10515600" cy="31931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Gradual transition to independent implementation of the school meals programs funded by the state</a:t>
            </a:r>
            <a:r>
              <a:rPr lang="ru-RU" sz="3600" dirty="0"/>
              <a:t> </a:t>
            </a:r>
            <a:r>
              <a:rPr lang="en-US" sz="3600" dirty="0" err="1"/>
              <a:t>udget</a:t>
            </a:r>
            <a:r>
              <a:rPr lang="en-US" sz="3600" dirty="0"/>
              <a:t> and other sources.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909456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</TotalTime>
  <Words>583</Words>
  <Application>Microsoft Office PowerPoint</Application>
  <PresentationFormat>Широкоэкранный</PresentationFormat>
  <Paragraphs>49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Policy documents on School Meals </vt:lpstr>
      <vt:lpstr>Objectives of the School Meals Strategy 2017-2027:</vt:lpstr>
      <vt:lpstr>Implementation Stages of Strategy 2017- 2027:</vt:lpstr>
      <vt:lpstr>Extension of the school meals system to all regions of the Republic of Tajikistan;</vt:lpstr>
      <vt:lpstr>Expected results of the Strategy 2017-2027 </vt:lpstr>
      <vt:lpstr>Policy recommendations and next steps::</vt:lpstr>
      <vt:lpstr> Thank you for your attention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Илхомжон</dc:creator>
  <cp:lastModifiedBy>2022</cp:lastModifiedBy>
  <cp:revision>134</cp:revision>
  <dcterms:created xsi:type="dcterms:W3CDTF">2020-03-11T14:40:38Z</dcterms:created>
  <dcterms:modified xsi:type="dcterms:W3CDTF">2023-11-07T06:48:35Z</dcterms:modified>
</cp:coreProperties>
</file>