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9" r:id="rId3"/>
    <p:sldId id="258" r:id="rId4"/>
    <p:sldId id="261" r:id="rId5"/>
    <p:sldId id="260" r:id="rId6"/>
    <p:sldId id="262" r:id="rId7"/>
    <p:sldId id="263" r:id="rId8"/>
    <p:sldId id="264" r:id="rId9"/>
    <p:sldId id="267" r:id="rId10"/>
    <p:sldId id="266" r:id="rId11"/>
    <p:sldId id="270" r:id="rId12"/>
    <p:sldId id="272" r:id="rId13"/>
    <p:sldId id="273" r:id="rId14"/>
    <p:sldId id="274" r:id="rId15"/>
    <p:sldId id="275" r:id="rId16"/>
    <p:sldId id="286" r:id="rId17"/>
    <p:sldId id="277" r:id="rId18"/>
    <p:sldId id="287" r:id="rId19"/>
    <p:sldId id="279" r:id="rId20"/>
    <p:sldId id="281" r:id="rId21"/>
    <p:sldId id="282" r:id="rId22"/>
    <p:sldId id="283" r:id="rId23"/>
    <p:sldId id="284" r:id="rId24"/>
    <p:sldId id="288" r:id="rId25"/>
    <p:sldId id="308" r:id="rId26"/>
    <p:sldId id="291" r:id="rId27"/>
    <p:sldId id="298" r:id="rId28"/>
    <p:sldId id="299" r:id="rId29"/>
    <p:sldId id="292" r:id="rId30"/>
    <p:sldId id="293" r:id="rId31"/>
    <p:sldId id="294" r:id="rId32"/>
    <p:sldId id="295" r:id="rId33"/>
    <p:sldId id="296" r:id="rId34"/>
    <p:sldId id="297" r:id="rId35"/>
    <p:sldId id="300" r:id="rId36"/>
    <p:sldId id="301" r:id="rId37"/>
    <p:sldId id="302" r:id="rId38"/>
    <p:sldId id="310" r:id="rId39"/>
    <p:sldId id="305" r:id="rId40"/>
    <p:sldId id="304" r:id="rId41"/>
    <p:sldId id="303" r:id="rId42"/>
    <p:sldId id="309" r:id="rId43"/>
    <p:sldId id="306" r:id="rId44"/>
    <p:sldId id="307"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F78A28"/>
    <a:srgbClr val="0072BC"/>
    <a:srgbClr val="003473"/>
    <a:srgbClr val="D90F81"/>
    <a:srgbClr val="B4E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78" autoAdjust="0"/>
  </p:normalViewPr>
  <p:slideViewPr>
    <p:cSldViewPr>
      <p:cViewPr varScale="1">
        <p:scale>
          <a:sx n="54" d="100"/>
          <a:sy n="54" d="100"/>
        </p:scale>
        <p:origin x="18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BD30A-BFA5-43F2-A513-D7022FF73038}" type="datetimeFigureOut">
              <a:rPr lang="en-US" smtClean="0"/>
              <a:t>10/12/2023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1361E6-4BB0-4486-9A38-7ACD5AF7F7D0}" type="slidenum">
              <a:rPr lang="en-US" smtClean="0"/>
              <a:t>‹#›</a:t>
            </a:fld>
            <a:endParaRPr lang="en-US"/>
          </a:p>
        </p:txBody>
      </p:sp>
    </p:spTree>
    <p:extLst>
      <p:ext uri="{BB962C8B-B14F-4D97-AF65-F5344CB8AC3E}">
        <p14:creationId xmlns:p14="http://schemas.microsoft.com/office/powerpoint/2010/main" val="103427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sugarscience.org/glossary_high-fructose_corn_syrup" TargetMode="External"/><Relationship Id="rId4" Type="http://schemas.openxmlformats.org/officeDocument/2006/relationships/hyperlink" Target="http://www.sugarscience.org/glossary_sucros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361E6-4BB0-4486-9A38-7ACD5AF7F7D0}" type="slidenum">
              <a:rPr lang="en-US" smtClean="0"/>
              <a:t>1</a:t>
            </a:fld>
            <a:endParaRPr lang="en-US"/>
          </a:p>
        </p:txBody>
      </p:sp>
    </p:spTree>
    <p:extLst>
      <p:ext uri="{BB962C8B-B14F-4D97-AF65-F5344CB8AC3E}">
        <p14:creationId xmlns:p14="http://schemas.microsoft.com/office/powerpoint/2010/main" val="297051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that an infant is ready to start solid foods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can hold head steady,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can sit with minimal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swallows when presented with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spoon,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shown interest in food watching it intently if he sees it.  </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10</a:t>
            </a:fld>
            <a:endParaRPr lang="en-US"/>
          </a:p>
        </p:txBody>
      </p:sp>
    </p:spTree>
    <p:extLst>
      <p:ext uri="{BB962C8B-B14F-4D97-AF65-F5344CB8AC3E}">
        <p14:creationId xmlns:p14="http://schemas.microsoft.com/office/powerpoint/2010/main" val="311508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11</a:t>
            </a:fld>
            <a:endParaRPr lang="en-US"/>
          </a:p>
        </p:txBody>
      </p:sp>
    </p:spTree>
    <p:extLst>
      <p:ext uri="{BB962C8B-B14F-4D97-AF65-F5344CB8AC3E}">
        <p14:creationId xmlns:p14="http://schemas.microsoft.com/office/powerpoint/2010/main" val="127998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Offer a variety of healthy foods</a:t>
            </a:r>
            <a:r>
              <a:rPr lang="en-US" baseline="0" dirty="0"/>
              <a:t> at meals and snacks. Plan your menu around what’s in season—seasonal foods are </a:t>
            </a:r>
          </a:p>
          <a:p>
            <a:r>
              <a:rPr lang="en-US" baseline="0" dirty="0"/>
              <a:t>often the most delicious and usually cost less. </a:t>
            </a:r>
            <a:r>
              <a:rPr lang="en-US" dirty="0"/>
              <a:t>Colorful foods with varying textures are attractive and appealing to children.</a:t>
            </a:r>
          </a:p>
        </p:txBody>
      </p:sp>
      <p:sp>
        <p:nvSpPr>
          <p:cNvPr id="4" name="Slide Number Placeholder 3"/>
          <p:cNvSpPr>
            <a:spLocks noGrp="1"/>
          </p:cNvSpPr>
          <p:nvPr>
            <p:ph type="sldNum" sz="quarter" idx="10"/>
          </p:nvPr>
        </p:nvSpPr>
        <p:spPr/>
        <p:txBody>
          <a:bodyPr/>
          <a:lstStyle/>
          <a:p>
            <a:fld id="{0640A283-DBB1-433B-8156-15D988B4B068}" type="slidenum">
              <a:rPr lang="en-US" smtClean="0"/>
              <a:t>12</a:t>
            </a:fld>
            <a:endParaRPr lang="en-US"/>
          </a:p>
        </p:txBody>
      </p:sp>
    </p:spTree>
    <p:extLst>
      <p:ext uri="{BB962C8B-B14F-4D97-AF65-F5344CB8AC3E}">
        <p14:creationId xmlns:p14="http://schemas.microsoft.com/office/powerpoint/2010/main" val="899557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Script:  </a:t>
            </a:r>
          </a:p>
          <a:p>
            <a:r>
              <a:rPr lang="en-US" sz="1200" kern="1200" dirty="0">
                <a:solidFill>
                  <a:schemeClr val="tx1"/>
                </a:solidFill>
                <a:effectLst/>
                <a:latin typeface="+mn-lt"/>
                <a:ea typeface="+mn-ea"/>
                <a:cs typeface="+mn-cs"/>
              </a:rPr>
              <a:t>Food made from rice, oats, cornmeal, wheat, barley or another cereal grain is a grain product.  Grains are an important food group that provide many important nutrients, vitamins, and minerals.  Whole grain products contain all the parts of the dietary fiber, meaning they have no nutritious</a:t>
            </a:r>
            <a:r>
              <a:rPr lang="en-US" sz="1200" kern="1200" baseline="0" dirty="0">
                <a:solidFill>
                  <a:schemeClr val="tx1"/>
                </a:solidFill>
                <a:effectLst/>
                <a:latin typeface="+mn-lt"/>
                <a:ea typeface="+mn-ea"/>
                <a:cs typeface="+mn-cs"/>
              </a:rPr>
              <a:t> parts removed. Whole grains help </a:t>
            </a:r>
            <a:r>
              <a:rPr lang="en-US" sz="1200" kern="1200" dirty="0">
                <a:solidFill>
                  <a:schemeClr val="tx1"/>
                </a:solidFill>
                <a:effectLst/>
                <a:latin typeface="+mn-lt"/>
                <a:ea typeface="+mn-ea"/>
                <a:cs typeface="+mn-cs"/>
              </a:rPr>
              <a:t>children with digestion and helps them feel fuller longer helping children</a:t>
            </a:r>
            <a:r>
              <a:rPr lang="en-US" sz="1200" kern="1200" baseline="0" dirty="0">
                <a:solidFill>
                  <a:schemeClr val="tx1"/>
                </a:solidFill>
                <a:effectLst/>
                <a:latin typeface="+mn-lt"/>
                <a:ea typeface="+mn-ea"/>
                <a:cs typeface="+mn-cs"/>
              </a:rPr>
              <a:t> grow at a healthy weight</a:t>
            </a:r>
            <a:r>
              <a:rPr lang="en-US" sz="1200" kern="1200" dirty="0">
                <a:solidFill>
                  <a:schemeClr val="tx1"/>
                </a:solidFill>
                <a:effectLst/>
                <a:latin typeface="+mn-lt"/>
                <a:ea typeface="+mn-ea"/>
                <a:cs typeface="+mn-cs"/>
              </a:rPr>
              <a:t>.  Whole grains also contain B Vitamins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a:t>
            </a:r>
            <a:r>
              <a:rPr lang="en-US" sz="1200" kern="1200" dirty="0">
                <a:solidFill>
                  <a:schemeClr val="tx1"/>
                </a:solidFill>
                <a:latin typeface="+mn-lt"/>
                <a:ea typeface="+mn-ea"/>
                <a:cs typeface="+mn-cs"/>
              </a:rPr>
              <a:t>are essential for healthy growth and development</a:t>
            </a:r>
            <a:r>
              <a:rPr lang="en-US" sz="1200"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and maintaining a healthy nervous system and metabolism. And whole grains contain magnesium which the body uses to build bones and release energy from muscles. </a:t>
            </a:r>
            <a:endParaRPr lang="en-US" sz="1200" b="1" kern="1200" dirty="0">
              <a:solidFill>
                <a:schemeClr val="tx1"/>
              </a:solidFill>
              <a:effectLst/>
              <a:latin typeface="+mn-lt"/>
              <a:ea typeface="+mn-ea"/>
              <a:cs typeface="+mn-cs"/>
            </a:endParaRPr>
          </a:p>
          <a:p>
            <a:endParaRPr lang="en-US" dirty="0"/>
          </a:p>
          <a:p>
            <a:endParaRPr lang="en-US" dirty="0"/>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13</a:t>
            </a:fld>
            <a:endParaRPr lang="en-US"/>
          </a:p>
        </p:txBody>
      </p:sp>
    </p:spTree>
    <p:extLst>
      <p:ext uri="{BB962C8B-B14F-4D97-AF65-F5344CB8AC3E}">
        <p14:creationId xmlns:p14="http://schemas.microsoft.com/office/powerpoint/2010/main" val="399542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14</a:t>
            </a:fld>
            <a:endParaRPr lang="en-US"/>
          </a:p>
        </p:txBody>
      </p:sp>
    </p:spTree>
    <p:extLst>
      <p:ext uri="{BB962C8B-B14F-4D97-AF65-F5344CB8AC3E}">
        <p14:creationId xmlns:p14="http://schemas.microsoft.com/office/powerpoint/2010/main" val="153104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Vegetables are a plant or part of a plant used as food. Vegetables provide many nutrients such as </a:t>
            </a:r>
            <a:r>
              <a:rPr lang="en-US" sz="1200" kern="1200" dirty="0">
                <a:solidFill>
                  <a:schemeClr val="tx1"/>
                </a:solidFill>
                <a:latin typeface="+mn-lt"/>
                <a:ea typeface="+mn-ea"/>
                <a:cs typeface="+mn-cs"/>
              </a:rPr>
              <a:t>fiber, folic acid, and other vitamins and minerals </a:t>
            </a:r>
            <a:r>
              <a:rPr lang="en-US" sz="1200" kern="1200" dirty="0">
                <a:solidFill>
                  <a:schemeClr val="tx1"/>
                </a:solidFill>
                <a:effectLst/>
                <a:latin typeface="+mn-lt"/>
                <a:ea typeface="+mn-ea"/>
                <a:cs typeface="+mn-cs"/>
              </a:rPr>
              <a:t>that nurture the growing children. For example, folic acid helps the body make red blood cells, fiber helps with bowel function and helps children feel full when eating, and vitamins such as Vitamin A from carrots can help strengthen the</a:t>
            </a:r>
            <a:r>
              <a:rPr lang="en-US" sz="1200" kern="1200" baseline="0" dirty="0">
                <a:solidFill>
                  <a:schemeClr val="tx1"/>
                </a:solidFill>
                <a:effectLst/>
                <a:latin typeface="+mn-lt"/>
                <a:ea typeface="+mn-ea"/>
                <a:cs typeface="+mn-cs"/>
              </a:rPr>
              <a:t> immune </a:t>
            </a:r>
            <a:r>
              <a:rPr lang="en-US" sz="1200" kern="1200" dirty="0">
                <a:solidFill>
                  <a:schemeClr val="tx1"/>
                </a:solidFill>
                <a:effectLst/>
                <a:latin typeface="+mn-lt"/>
                <a:ea typeface="+mn-ea"/>
                <a:cs typeface="+mn-cs"/>
              </a:rPr>
              <a:t>system.  Vegetables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also low in calories which help </a:t>
            </a:r>
            <a:r>
              <a:rPr lang="en-US" sz="1200" kern="1200" dirty="0">
                <a:solidFill>
                  <a:schemeClr val="tx1"/>
                </a:solidFill>
                <a:latin typeface="+mn-lt"/>
                <a:ea typeface="+mn-ea"/>
                <a:cs typeface="+mn-cs"/>
              </a:rPr>
              <a:t>children grow at a healthy weight.</a:t>
            </a:r>
            <a:r>
              <a:rPr lang="en-US" sz="1200" kern="1200" dirty="0">
                <a:solidFill>
                  <a:schemeClr val="tx1"/>
                </a:solidFill>
                <a:effectLst/>
                <a:latin typeface="+mn-lt"/>
                <a:ea typeface="+mn-ea"/>
                <a:cs typeface="+mn-cs"/>
              </a:rPr>
              <a:t>  Introducing a variety of vegetables helps to develop healthy eating patterns that benefit children their entire life. </a:t>
            </a: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15</a:t>
            </a:fld>
            <a:endParaRPr lang="en-US"/>
          </a:p>
        </p:txBody>
      </p:sp>
    </p:spTree>
    <p:extLst>
      <p:ext uri="{BB962C8B-B14F-4D97-AF65-F5344CB8AC3E}">
        <p14:creationId xmlns:p14="http://schemas.microsoft.com/office/powerpoint/2010/main" val="21110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vegetable has different levels of nutrients, so including a variety of vegetables will help make sure children getting the nutrition they need while they are rapidly growing.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Many processed food products contain added unhealthy salt, fat, or sugar.</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ffering children plain vegetables is the healthiest. If serving commercially prepared vegetables such as spinach, green beans, carrots,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read the label carefully making sure that the vegetable is the first ingredient listed on the label.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16</a:t>
            </a:fld>
            <a:endParaRPr lang="en-US"/>
          </a:p>
        </p:txBody>
      </p:sp>
    </p:spTree>
    <p:extLst>
      <p:ext uri="{BB962C8B-B14F-4D97-AF65-F5344CB8AC3E}">
        <p14:creationId xmlns:p14="http://schemas.microsoft.com/office/powerpoint/2010/main" val="21110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17</a:t>
            </a:fld>
            <a:endParaRPr lang="en-US"/>
          </a:p>
        </p:txBody>
      </p:sp>
    </p:spTree>
    <p:extLst>
      <p:ext uri="{BB962C8B-B14F-4D97-AF65-F5344CB8AC3E}">
        <p14:creationId xmlns:p14="http://schemas.microsoft.com/office/powerpoint/2010/main" val="37308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18</a:t>
            </a:fld>
            <a:endParaRPr lang="en-US"/>
          </a:p>
        </p:txBody>
      </p:sp>
    </p:spTree>
    <p:extLst>
      <p:ext uri="{BB962C8B-B14F-4D97-AF65-F5344CB8AC3E}">
        <p14:creationId xmlns:p14="http://schemas.microsoft.com/office/powerpoint/2010/main" val="37308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fruit is the part of a plant that has seeds in it. Fruits are an important source of food for growing children.  Fruits provide many nutrients such as folic acid, fiber, and vitamins.  For example, Vitamin C from oranges helps in the growth and repair of all body tissues, keeps teeth and gums healthy, and can strengthen the immune system. </a:t>
            </a:r>
            <a:r>
              <a:rPr lang="en-US" sz="1200" dirty="0"/>
              <a:t>Diets rich in fruits, such as bananas with potassium, have been shown to reduce the risks of high blood pressure and other illnesses. </a:t>
            </a:r>
            <a:r>
              <a:rPr lang="en-US" sz="1200" kern="1200" dirty="0">
                <a:solidFill>
                  <a:schemeClr val="tx1"/>
                </a:solidFill>
                <a:effectLst/>
                <a:latin typeface="+mn-lt"/>
                <a:ea typeface="+mn-ea"/>
                <a:cs typeface="+mn-cs"/>
              </a:rPr>
              <a:t>Create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positive eating experience. Don’t force or pressure children to eat all the food that is offered.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19</a:t>
            </a:fld>
            <a:endParaRPr lang="en-US"/>
          </a:p>
        </p:txBody>
      </p:sp>
    </p:spTree>
    <p:extLst>
      <p:ext uri="{BB962C8B-B14F-4D97-AF65-F5344CB8AC3E}">
        <p14:creationId xmlns:p14="http://schemas.microsoft.com/office/powerpoint/2010/main" val="141680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includes basic nutrition information for children ages birth to 12 years old.</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2</a:t>
            </a:fld>
            <a:endParaRPr lang="en-US"/>
          </a:p>
        </p:txBody>
      </p:sp>
    </p:spTree>
    <p:extLst>
      <p:ext uri="{BB962C8B-B14F-4D97-AF65-F5344CB8AC3E}">
        <p14:creationId xmlns:p14="http://schemas.microsoft.com/office/powerpoint/2010/main" val="4130356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Include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variety of </a:t>
            </a:r>
            <a:r>
              <a:rPr lang="en-US" sz="1200" kern="1200" baseline="0" dirty="0">
                <a:solidFill>
                  <a:schemeClr val="tx1"/>
                </a:solidFill>
                <a:effectLst/>
                <a:latin typeface="+mn-lt"/>
                <a:ea typeface="+mn-ea"/>
                <a:cs typeface="+mn-cs"/>
              </a:rPr>
              <a:t>fruits. </a:t>
            </a:r>
            <a:r>
              <a:rPr lang="en-US" sz="1200" kern="1200" dirty="0">
                <a:solidFill>
                  <a:schemeClr val="tx1"/>
                </a:solidFill>
                <a:effectLst/>
                <a:latin typeface="+mn-lt"/>
                <a:ea typeface="+mn-ea"/>
                <a:cs typeface="+mn-cs"/>
              </a:rPr>
              <a:t>If feeding commercially prepared fruits such as applesauce, peaches, or pears, read the label carefully </a:t>
            </a:r>
            <a:r>
              <a:rPr lang="en-US" sz="1200" kern="1200" dirty="0">
                <a:solidFill>
                  <a:schemeClr val="tx1"/>
                </a:solidFill>
                <a:latin typeface="+mn-lt"/>
                <a:ea typeface="+mn-ea"/>
                <a:cs typeface="+mn-cs"/>
              </a:rPr>
              <a:t>to check for added sweeteners</a:t>
            </a:r>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20</a:t>
            </a:fld>
            <a:endParaRPr lang="en-US"/>
          </a:p>
        </p:txBody>
      </p:sp>
    </p:spTree>
    <p:extLst>
      <p:ext uri="{BB962C8B-B14F-4D97-AF65-F5344CB8AC3E}">
        <p14:creationId xmlns:p14="http://schemas.microsoft.com/office/powerpoint/2010/main" val="196250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Due to the risk of choking, do not feed infants and toddlers whole pieces or hard pieces of fruit such as apple, pear, melon; uncooked, dried fruit (including raisins), whole grapes, berries, cherries, melon balls, or cherry and grape tomatoes.  Instead,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cut these foods into smaller pieces, quarters, with pits and seeds removed.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21</a:t>
            </a:fld>
            <a:endParaRPr lang="en-US"/>
          </a:p>
        </p:txBody>
      </p:sp>
    </p:spTree>
    <p:extLst>
      <p:ext uri="{BB962C8B-B14F-4D97-AF65-F5344CB8AC3E}">
        <p14:creationId xmlns:p14="http://schemas.microsoft.com/office/powerpoint/2010/main" val="1195647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22</a:t>
            </a:fld>
            <a:endParaRPr lang="en-US"/>
          </a:p>
        </p:txBody>
      </p:sp>
    </p:spTree>
    <p:extLst>
      <p:ext uri="{BB962C8B-B14F-4D97-AF65-F5344CB8AC3E}">
        <p14:creationId xmlns:p14="http://schemas.microsoft.com/office/powerpoint/2010/main" val="40014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C. </a:t>
            </a:r>
          </a:p>
          <a:p>
            <a:r>
              <a:rPr lang="en-US" sz="1200" kern="1200" dirty="0">
                <a:solidFill>
                  <a:schemeClr val="tx1"/>
                </a:solidFill>
                <a:effectLst/>
                <a:latin typeface="+mn-lt"/>
                <a:ea typeface="+mn-ea"/>
                <a:cs typeface="+mn-cs"/>
              </a:rPr>
              <a:t>Rationale:   Strawberries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cut into small</a:t>
            </a:r>
            <a:r>
              <a:rPr lang="en-US" sz="1200" kern="1200" baseline="0" dirty="0">
                <a:solidFill>
                  <a:schemeClr val="tx1"/>
                </a:solidFill>
                <a:effectLst/>
                <a:latin typeface="+mn-lt"/>
                <a:ea typeface="+mn-ea"/>
                <a:cs typeface="+mn-cs"/>
              </a:rPr>
              <a:t> pieces </a:t>
            </a:r>
            <a:r>
              <a:rPr lang="en-US" sz="1200" kern="1200" dirty="0">
                <a:solidFill>
                  <a:schemeClr val="tx1"/>
                </a:solidFill>
                <a:effectLst/>
                <a:latin typeface="+mn-lt"/>
                <a:ea typeface="+mn-ea"/>
                <a:cs typeface="+mn-cs"/>
              </a:rPr>
              <a:t>will help prevent choking.  Allowing Mark to feed himself and handle the prepared strawberries will also help him develop his sensory and motor skills.  </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23</a:t>
            </a:fld>
            <a:endParaRPr lang="en-US"/>
          </a:p>
        </p:txBody>
      </p:sp>
    </p:spTree>
    <p:extLst>
      <p:ext uri="{BB962C8B-B14F-4D97-AF65-F5344CB8AC3E}">
        <p14:creationId xmlns:p14="http://schemas.microsoft.com/office/powerpoint/2010/main" val="40014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foods such as meat, milk, eggs, and beans</a:t>
            </a:r>
            <a:r>
              <a:rPr lang="en-US" sz="1200" kern="1200" baseline="0" dirty="0">
                <a:solidFill>
                  <a:schemeClr val="tx1"/>
                </a:solidFill>
                <a:effectLst/>
                <a:latin typeface="+mn-lt"/>
                <a:ea typeface="+mn-ea"/>
                <a:cs typeface="+mn-cs"/>
              </a:rPr>
              <a:t> is needed for </a:t>
            </a:r>
            <a:r>
              <a:rPr lang="en-US" sz="1200" dirty="0">
                <a:solidFill>
                  <a:schemeClr val="bg1"/>
                </a:solidFill>
              </a:rPr>
              <a:t>healthy growth.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24</a:t>
            </a:fld>
            <a:endParaRPr lang="en-US"/>
          </a:p>
        </p:txBody>
      </p:sp>
    </p:spTree>
    <p:extLst>
      <p:ext uri="{BB962C8B-B14F-4D97-AF65-F5344CB8AC3E}">
        <p14:creationId xmlns:p14="http://schemas.microsoft.com/office/powerpoint/2010/main" val="376314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361E6-4BB0-4486-9A38-7ACD5AF7F7D0}" type="slidenum">
              <a:rPr lang="en-US" smtClean="0"/>
              <a:t>25</a:t>
            </a:fld>
            <a:endParaRPr lang="en-US"/>
          </a:p>
        </p:txBody>
      </p:sp>
    </p:spTree>
    <p:extLst>
      <p:ext uri="{BB962C8B-B14F-4D97-AF65-F5344CB8AC3E}">
        <p14:creationId xmlns:p14="http://schemas.microsoft.com/office/powerpoint/2010/main" val="1095022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Avoid serving hot dogs, sausage, chicken</a:t>
            </a:r>
            <a:r>
              <a:rPr lang="en-US" sz="1200" kern="1200" baseline="0" dirty="0">
                <a:solidFill>
                  <a:schemeClr val="tx1"/>
                </a:solidFill>
                <a:latin typeface="+mn-lt"/>
                <a:ea typeface="+mn-ea"/>
                <a:cs typeface="+mn-cs"/>
              </a:rPr>
              <a:t> nuggets, </a:t>
            </a:r>
            <a:r>
              <a:rPr lang="en-US" sz="1200" kern="1200" dirty="0">
                <a:solidFill>
                  <a:schemeClr val="tx1"/>
                </a:solidFill>
                <a:latin typeface="+mn-lt"/>
                <a:ea typeface="+mn-ea"/>
                <a:cs typeface="+mn-cs"/>
              </a:rPr>
              <a:t>because they are </a:t>
            </a:r>
            <a:r>
              <a:rPr lang="en-US" sz="1200" kern="1200" dirty="0">
                <a:solidFill>
                  <a:schemeClr val="tx1"/>
                </a:solidFill>
                <a:effectLst/>
                <a:latin typeface="+mn-lt"/>
                <a:ea typeface="+mn-ea"/>
                <a:cs typeface="+mn-cs"/>
              </a:rPr>
              <a:t>high in salt and fat. Hotdogs or meat products shaped like hotdogs, when served whole or cut into round slices, are a leading cause of choking</a:t>
            </a:r>
            <a:r>
              <a:rPr lang="en-US" sz="1200" kern="1200" baseline="0" dirty="0">
                <a:solidFill>
                  <a:schemeClr val="tx1"/>
                </a:solidFill>
                <a:effectLst/>
                <a:latin typeface="+mn-lt"/>
                <a:ea typeface="+mn-ea"/>
                <a:cs typeface="+mn-cs"/>
              </a:rPr>
              <a:t> in children.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26</a:t>
            </a:fld>
            <a:endParaRPr lang="en-US"/>
          </a:p>
        </p:txBody>
      </p:sp>
    </p:spTree>
    <p:extLst>
      <p:ext uri="{BB962C8B-B14F-4D97-AF65-F5344CB8AC3E}">
        <p14:creationId xmlns:p14="http://schemas.microsoft.com/office/powerpoint/2010/main" val="173968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27</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more information on allergies and food safety visit the EMSA Child Care Nutrition Training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28</a:t>
            </a:fld>
            <a:endParaRPr lang="en-US"/>
          </a:p>
        </p:txBody>
      </p:sp>
    </p:spTree>
    <p:extLst>
      <p:ext uri="{BB962C8B-B14F-4D97-AF65-F5344CB8AC3E}">
        <p14:creationId xmlns:p14="http://schemas.microsoft.com/office/powerpoint/2010/main" val="1769119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Nutrition Facts panel can help you choose foods lower in total</a:t>
            </a:r>
            <a:r>
              <a:rPr lang="en-US" sz="1200" b="0" i="0" kern="1200" baseline="0" dirty="0">
                <a:solidFill>
                  <a:schemeClr val="tx1"/>
                </a:solidFill>
                <a:effectLst/>
                <a:latin typeface="+mn-lt"/>
                <a:ea typeface="+mn-ea"/>
                <a:cs typeface="+mn-cs"/>
              </a:rPr>
              <a:t> fat,</a:t>
            </a:r>
            <a:r>
              <a:rPr lang="en-US" sz="1200" b="0" i="0" kern="1200" dirty="0">
                <a:solidFill>
                  <a:schemeClr val="tx1"/>
                </a:solidFill>
                <a:effectLst/>
                <a:latin typeface="+mn-lt"/>
                <a:ea typeface="+mn-ea"/>
                <a:cs typeface="+mn-cs"/>
              </a:rPr>
              <a:t> saturated fat, </a:t>
            </a:r>
            <a:r>
              <a:rPr lang="en-US" sz="1200" b="0" i="1" kern="1200" dirty="0">
                <a:solidFill>
                  <a:schemeClr val="tx1"/>
                </a:solidFill>
                <a:effectLst/>
                <a:latin typeface="+mn-lt"/>
                <a:ea typeface="+mn-ea"/>
                <a:cs typeface="+mn-cs"/>
              </a:rPr>
              <a:t>trans</a:t>
            </a:r>
            <a:r>
              <a:rPr lang="en-US" sz="1200" b="0" i="0" kern="1200" dirty="0">
                <a:solidFill>
                  <a:schemeClr val="tx1"/>
                </a:solidFill>
                <a:effectLst/>
                <a:latin typeface="+mn-lt"/>
                <a:ea typeface="+mn-ea"/>
                <a:cs typeface="+mn-cs"/>
              </a:rPr>
              <a:t> fat. Choose foods with the lower total</a:t>
            </a:r>
            <a:r>
              <a:rPr lang="en-US" sz="1200" b="0" i="0" kern="1200" baseline="0" dirty="0">
                <a:solidFill>
                  <a:schemeClr val="tx1"/>
                </a:solidFill>
                <a:effectLst/>
                <a:latin typeface="+mn-lt"/>
                <a:ea typeface="+mn-ea"/>
                <a:cs typeface="+mn-cs"/>
              </a:rPr>
              <a:t> fat, and saturated fat. Avoid serving children food with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trans</a:t>
            </a:r>
            <a:r>
              <a:rPr lang="en-US" sz="1200" b="0" i="0" kern="1200" dirty="0">
                <a:solidFill>
                  <a:schemeClr val="tx1"/>
                </a:solidFill>
                <a:effectLst/>
                <a:latin typeface="+mn-lt"/>
                <a:ea typeface="+mn-ea"/>
                <a:cs typeface="+mn-cs"/>
              </a:rPr>
              <a:t> fats. Also</a:t>
            </a:r>
            <a:r>
              <a:rPr lang="en-US" sz="1200" b="0" i="0" kern="1200" baseline="0" dirty="0">
                <a:solidFill>
                  <a:schemeClr val="tx1"/>
                </a:solidFill>
                <a:effectLst/>
                <a:latin typeface="+mn-lt"/>
                <a:ea typeface="+mn-ea"/>
                <a:cs typeface="+mn-cs"/>
              </a:rPr>
              <a:t>, to know how much salt is in a product, look for “Sodium” on the label.  Choose foods that have less Sodium to reduce the amount of salt you are serving children.  The label on the right is the new FDA label scheduled to be in effect by July 2018.  It is designed to make it easier for consumers to make healthy choices and includes clearer information about added sugars and serving size.</a:t>
            </a: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29</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California Child Care Centers must meet the Federal CACFP meal plan requirements.  These requirements, based on USDA standards, have recently been updated.  The new updates went into effect in October, 2017.</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Second, all licensed child care providers must complete 16 hour Preventive Health and Safety Training,</a:t>
            </a:r>
            <a:r>
              <a:rPr lang="en-US" baseline="0" dirty="0"/>
              <a:t> including one </a:t>
            </a:r>
            <a:r>
              <a:rPr lang="en-US" dirty="0"/>
              <a:t>hour for nutrition.</a:t>
            </a:r>
            <a:r>
              <a:rPr lang="en-US" baseline="0" dirty="0"/>
              <a:t> This is required for all new licensees.</a:t>
            </a:r>
          </a:p>
          <a:p>
            <a:endParaRPr lang="en-US" baseline="0" dirty="0"/>
          </a:p>
          <a:p>
            <a:r>
              <a:rPr lang="en-US" baseline="0" dirty="0"/>
              <a:t>And third, AB 2084, known as the Healthy Beverages in Child Care Act has four key messages…</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3</a:t>
            </a:fld>
            <a:endParaRPr lang="en-US"/>
          </a:p>
        </p:txBody>
      </p:sp>
    </p:spTree>
    <p:extLst>
      <p:ext uri="{BB962C8B-B14F-4D97-AF65-F5344CB8AC3E}">
        <p14:creationId xmlns:p14="http://schemas.microsoft.com/office/powerpoint/2010/main" val="2715354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r>
              <a:rPr lang="en-US" dirty="0"/>
              <a:t>The </a:t>
            </a:r>
            <a:r>
              <a:rPr lang="en-US" dirty="0">
                <a:hlinkClick r:id="rId3" tooltip="FDA"/>
              </a:rPr>
              <a:t>U.S. Food and Drug Administration</a:t>
            </a:r>
            <a:r>
              <a:rPr lang="en-US" dirty="0"/>
              <a:t> (FDA) requires food producers to list all ingredients in their foods. Added sugar and fat comes in many forms – which is why it's so hard to find on the ingredients label.</a:t>
            </a:r>
            <a:r>
              <a:rPr lang="en-US" baseline="30000" dirty="0"/>
              <a:t> </a:t>
            </a:r>
            <a:r>
              <a:rPr lang="en-US" dirty="0"/>
              <a:t>There are many different names for sugar listed on food labels,</a:t>
            </a:r>
            <a:r>
              <a:rPr lang="en-US" baseline="0" dirty="0"/>
              <a:t> some of the more common </a:t>
            </a:r>
            <a:r>
              <a:rPr lang="en-US" dirty="0"/>
              <a:t>names, are </a:t>
            </a:r>
            <a:r>
              <a:rPr lang="en-US" dirty="0">
                <a:hlinkClick r:id="rId4"/>
              </a:rPr>
              <a:t>sucrose</a:t>
            </a:r>
            <a:r>
              <a:rPr lang="en-US" dirty="0"/>
              <a:t>, cane</a:t>
            </a:r>
            <a:r>
              <a:rPr lang="en-US" baseline="0" dirty="0"/>
              <a:t> sugar, sugar,</a:t>
            </a:r>
            <a:r>
              <a:rPr lang="en-US" dirty="0"/>
              <a:t> </a:t>
            </a:r>
            <a:r>
              <a:rPr lang="en-US" dirty="0">
                <a:hlinkClick r:id="rId5"/>
              </a:rPr>
              <a:t>corn syrup</a:t>
            </a:r>
            <a:r>
              <a:rPr lang="en-US" dirty="0"/>
              <a:t>, fruit juice concentrate, barley malt, dextrose, maltose, and rice syrup. Avoid</a:t>
            </a:r>
            <a:r>
              <a:rPr lang="en-US" baseline="0" dirty="0"/>
              <a:t> foods with </a:t>
            </a:r>
            <a:r>
              <a:rPr lang="en-US" baseline="0" dirty="0" err="1"/>
              <a:t>transfats</a:t>
            </a:r>
            <a:r>
              <a:rPr lang="en-US" baseline="0" dirty="0"/>
              <a:t> (partially-hydrogenated and hydrogenated oils).</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30</a:t>
            </a:fld>
            <a:endParaRPr lang="en-US"/>
          </a:p>
        </p:txBody>
      </p:sp>
    </p:spTree>
    <p:extLst>
      <p:ext uri="{BB962C8B-B14F-4D97-AF65-F5344CB8AC3E}">
        <p14:creationId xmlns:p14="http://schemas.microsoft.com/office/powerpoint/2010/main" val="4123633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Juices</a:t>
            </a:r>
            <a:r>
              <a:rPr lang="en-US" baseline="0" dirty="0"/>
              <a:t> that are not 100% fruit have names like juice drink, juice cocktail, fruit punch, and lemonade.  It will say on the label that these drinks have added sweeteners such as sugar, corn syrup, sugar cane juice.</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31</a:t>
            </a:fld>
            <a:endParaRPr lang="en-US"/>
          </a:p>
        </p:txBody>
      </p:sp>
    </p:spTree>
    <p:extLst>
      <p:ext uri="{BB962C8B-B14F-4D97-AF65-F5344CB8AC3E}">
        <p14:creationId xmlns:p14="http://schemas.microsoft.com/office/powerpoint/2010/main" val="3680466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32</a:t>
            </a:fld>
            <a:endParaRPr lang="en-US"/>
          </a:p>
        </p:txBody>
      </p:sp>
    </p:spTree>
    <p:extLst>
      <p:ext uri="{BB962C8B-B14F-4D97-AF65-F5344CB8AC3E}">
        <p14:creationId xmlns:p14="http://schemas.microsoft.com/office/powerpoint/2010/main" val="344825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Contents on</a:t>
            </a:r>
            <a:r>
              <a:rPr lang="en-US" baseline="0" dirty="0"/>
              <a:t> the </a:t>
            </a:r>
            <a:r>
              <a:rPr lang="en-US" dirty="0"/>
              <a:t>Ingredients List</a:t>
            </a:r>
            <a:r>
              <a:rPr lang="en-US" baseline="0" dirty="0"/>
              <a:t> are listed from most to least. This Ingredients List has just one ingredient: White Corn.  That tells you there are no added sugars, salt, or fats.</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33</a:t>
            </a:fld>
            <a:endParaRPr lang="en-US"/>
          </a:p>
        </p:txBody>
      </p:sp>
    </p:spTree>
    <p:extLst>
      <p:ext uri="{BB962C8B-B14F-4D97-AF65-F5344CB8AC3E}">
        <p14:creationId xmlns:p14="http://schemas.microsoft.com/office/powerpoint/2010/main" val="520537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chemeClr val="tx1">
                    <a:lumMod val="95000"/>
                    <a:lumOff val="5000"/>
                  </a:schemeClr>
                </a:solidFill>
                <a:effectLst/>
              </a:rPr>
              <a:t>Some</a:t>
            </a:r>
            <a:r>
              <a:rPr lang="en-US" sz="1200" b="0" u="none" baseline="0" dirty="0">
                <a:solidFill>
                  <a:schemeClr val="tx1">
                    <a:lumMod val="95000"/>
                    <a:lumOff val="5000"/>
                  </a:schemeClr>
                </a:solidFill>
                <a:effectLst/>
              </a:rPr>
              <a:t> children have cultural, religious, medical or developmental concerns which may impact their dietary needs.  </a:t>
            </a:r>
            <a:r>
              <a:rPr lang="en-US" sz="1200" b="0" u="none" dirty="0">
                <a:solidFill>
                  <a:schemeClr val="tx1">
                    <a:lumMod val="95000"/>
                    <a:lumOff val="5000"/>
                  </a:schemeClr>
                </a:solidFill>
                <a:effectLst/>
              </a:rPr>
              <a:t>Work</a:t>
            </a:r>
            <a:r>
              <a:rPr lang="en-US" sz="1200" b="0" u="none" baseline="0" dirty="0">
                <a:solidFill>
                  <a:schemeClr val="tx1">
                    <a:lumMod val="95000"/>
                    <a:lumOff val="5000"/>
                  </a:schemeClr>
                </a:solidFill>
                <a:effectLst/>
              </a:rPr>
              <a:t> closely with families to develop a feeding plan to promote the healthy growth of the infant. </a:t>
            </a:r>
            <a:r>
              <a:rPr lang="en-US" sz="1200" dirty="0">
                <a:solidFill>
                  <a:schemeClr val="tx1">
                    <a:lumMod val="95000"/>
                    <a:lumOff val="5000"/>
                  </a:schemeClr>
                </a:solidFill>
              </a:rPr>
              <a:t>For families from different cultures,</a:t>
            </a:r>
            <a:r>
              <a:rPr lang="en-US" sz="1200" baseline="0" dirty="0">
                <a:solidFill>
                  <a:schemeClr val="tx1">
                    <a:lumMod val="95000"/>
                    <a:lumOff val="5000"/>
                  </a:schemeClr>
                </a:solidFill>
              </a:rPr>
              <a:t> </a:t>
            </a:r>
            <a:r>
              <a:rPr lang="en-US" sz="1200" dirty="0">
                <a:solidFill>
                  <a:schemeClr val="tx1">
                    <a:lumMod val="95000"/>
                    <a:lumOff val="5000"/>
                  </a:schemeClr>
                </a:solidFill>
              </a:rPr>
              <a:t>it is important to learn about their needs and special dietary considerations. For medical and behavioral concerns,</a:t>
            </a:r>
            <a:r>
              <a:rPr lang="en-US" sz="1200" baseline="0" dirty="0">
                <a:solidFill>
                  <a:schemeClr val="tx1">
                    <a:lumMod val="95000"/>
                    <a:lumOff val="5000"/>
                  </a:schemeClr>
                </a:solidFill>
              </a:rPr>
              <a:t> get instructions from the child’s family and health care provider. </a:t>
            </a:r>
            <a:r>
              <a:rPr lang="en-US" sz="1200" b="0" u="none" baseline="0" dirty="0">
                <a:solidFill>
                  <a:schemeClr val="tx1">
                    <a:lumMod val="95000"/>
                    <a:lumOff val="5000"/>
                  </a:schemeClr>
                </a:solidFill>
                <a:effectLst/>
              </a:rPr>
              <a:t>Develop a written feeding plan. U</a:t>
            </a:r>
            <a:r>
              <a:rPr lang="en-US" sz="1200" b="0" i="0" kern="1200" dirty="0">
                <a:solidFill>
                  <a:schemeClr val="tx1">
                    <a:lumMod val="95000"/>
                    <a:lumOff val="5000"/>
                  </a:schemeClr>
                </a:solidFill>
                <a:effectLst/>
                <a:latin typeface="+mn-lt"/>
                <a:ea typeface="+mn-ea"/>
                <a:cs typeface="+mn-cs"/>
              </a:rPr>
              <a:t>nder the Americans with Disabilities Act (ADA), licensed child-care centers are</a:t>
            </a:r>
            <a:r>
              <a:rPr lang="en-US" sz="1200" b="0" i="0" kern="1200" baseline="0" dirty="0">
                <a:solidFill>
                  <a:schemeClr val="tx1">
                    <a:lumMod val="95000"/>
                    <a:lumOff val="5000"/>
                  </a:schemeClr>
                </a:solidFill>
                <a:effectLst/>
                <a:latin typeface="+mn-lt"/>
                <a:ea typeface="+mn-ea"/>
                <a:cs typeface="+mn-cs"/>
              </a:rPr>
              <a:t> expected to </a:t>
            </a:r>
            <a:r>
              <a:rPr lang="en-US" sz="1200" b="0" i="0" kern="1200" dirty="0">
                <a:solidFill>
                  <a:schemeClr val="tx1">
                    <a:lumMod val="95000"/>
                    <a:lumOff val="5000"/>
                  </a:schemeClr>
                </a:solidFill>
                <a:effectLst/>
                <a:latin typeface="+mn-lt"/>
                <a:ea typeface="+mn-ea"/>
                <a:cs typeface="+mn-cs"/>
              </a:rPr>
              <a:t>provide care for a child who has special dietary needs.</a:t>
            </a:r>
          </a:p>
        </p:txBody>
      </p:sp>
      <p:sp>
        <p:nvSpPr>
          <p:cNvPr id="4" name="Slide Number Placeholder 3"/>
          <p:cNvSpPr>
            <a:spLocks noGrp="1"/>
          </p:cNvSpPr>
          <p:nvPr>
            <p:ph type="sldNum" sz="quarter" idx="10"/>
          </p:nvPr>
        </p:nvSpPr>
        <p:spPr/>
        <p:txBody>
          <a:bodyPr/>
          <a:lstStyle/>
          <a:p>
            <a:fld id="{0640A283-DBB1-433B-8156-15D988B4B068}" type="slidenum">
              <a:rPr lang="en-US" smtClean="0"/>
              <a:t>34</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a:p>
            <a:r>
              <a:rPr lang="en-US" dirty="0"/>
              <a:t>Encourage children to taste a new food, but do not force or reward children to eat or insist that children</a:t>
            </a:r>
            <a:r>
              <a:rPr lang="en-US" baseline="0" dirty="0"/>
              <a:t> eat everything on </a:t>
            </a:r>
            <a:r>
              <a:rPr lang="en-US" dirty="0"/>
              <a:t>their plates. It is normal for children to dislike some foods and favor others. You may need to offer a  new food as many as 10 to 20 times before a child is willing to try it.</a:t>
            </a:r>
            <a:endParaRPr lang="en-US" sz="1200" b="1"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shows that dietary habits are fairly established at a young age.  Creating a positive experience with feeding such as having a positive attitude towards food and during the mealtime experience will encourage healthy eating patterns. One method created</a:t>
            </a:r>
            <a:r>
              <a:rPr lang="en-US" sz="1200" kern="1200" baseline="0" dirty="0">
                <a:solidFill>
                  <a:schemeClr val="tx1"/>
                </a:solidFill>
                <a:effectLst/>
                <a:latin typeface="+mn-lt"/>
                <a:ea typeface="+mn-ea"/>
                <a:cs typeface="+mn-cs"/>
              </a:rPr>
              <a:t> to teach heathy eating behaviors and habits was developed by Ellyn </a:t>
            </a:r>
            <a:r>
              <a:rPr lang="en-US" sz="1200" kern="1200" baseline="0" dirty="0" err="1">
                <a:solidFill>
                  <a:schemeClr val="tx1"/>
                </a:solidFill>
                <a:effectLst/>
                <a:latin typeface="+mn-lt"/>
                <a:ea typeface="+mn-ea"/>
                <a:cs typeface="+mn-cs"/>
              </a:rPr>
              <a:t>Satter</a:t>
            </a:r>
            <a:r>
              <a:rPr lang="en-US" sz="1200" kern="1200" baseline="0" dirty="0">
                <a:solidFill>
                  <a:schemeClr val="tx1"/>
                </a:solidFill>
                <a:effectLst/>
                <a:latin typeface="+mn-lt"/>
                <a:ea typeface="+mn-ea"/>
                <a:cs typeface="+mn-cs"/>
              </a:rPr>
              <a:t>.  It is called the Division of Responsibility in Feeding Method.   Children have a natural ability with eating.    This feeding method builds on their natural abilities to regulate how much to eat.  </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Division of Responsibility:</a:t>
            </a:r>
          </a:p>
          <a:p>
            <a:r>
              <a:rPr lang="en-US" sz="1200" b="0" i="0" kern="1200" dirty="0">
                <a:solidFill>
                  <a:schemeClr val="tx1"/>
                </a:solidFill>
                <a:effectLst/>
                <a:latin typeface="+mn-lt"/>
                <a:ea typeface="+mn-ea"/>
                <a:cs typeface="+mn-cs"/>
              </a:rPr>
              <a:t>The child care</a:t>
            </a:r>
            <a:r>
              <a:rPr lang="en-US" sz="1200" b="0" i="0" kern="1200" baseline="0" dirty="0">
                <a:solidFill>
                  <a:schemeClr val="tx1"/>
                </a:solidFill>
                <a:effectLst/>
                <a:latin typeface="+mn-lt"/>
                <a:ea typeface="+mn-ea"/>
                <a:cs typeface="+mn-cs"/>
              </a:rPr>
              <a:t> provider or parent</a:t>
            </a:r>
            <a:r>
              <a:rPr lang="en-US" sz="1200" b="0" i="0" kern="1200" dirty="0">
                <a:solidFill>
                  <a:schemeClr val="tx1"/>
                </a:solidFill>
                <a:effectLst/>
                <a:latin typeface="+mn-lt"/>
                <a:ea typeface="+mn-ea"/>
                <a:cs typeface="+mn-cs"/>
              </a:rPr>
              <a:t> is responsible for </a:t>
            </a:r>
            <a:r>
              <a:rPr lang="en-US" sz="1200" b="0" i="1" kern="1200" dirty="0">
                <a:solidFill>
                  <a:schemeClr val="tx1"/>
                </a:solidFill>
                <a:effectLst/>
                <a:latin typeface="+mn-lt"/>
                <a:ea typeface="+mn-ea"/>
                <a:cs typeface="+mn-cs"/>
              </a:rPr>
              <a:t>what.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child is responsible for </a:t>
            </a:r>
            <a:r>
              <a:rPr lang="en-US" sz="1200" b="0" i="1" kern="1200" dirty="0">
                <a:solidFill>
                  <a:schemeClr val="tx1"/>
                </a:solidFill>
                <a:effectLst/>
                <a:latin typeface="+mn-lt"/>
                <a:ea typeface="+mn-ea"/>
                <a:cs typeface="+mn-cs"/>
              </a:rPr>
              <a:t>how much</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or whether or not to eat.</a:t>
            </a:r>
            <a:endParaRPr lang="en-US" sz="1200" b="0" i="0" kern="1200" dirty="0">
              <a:solidFill>
                <a:schemeClr val="tx1"/>
              </a:solidFill>
              <a:effectLst/>
              <a:latin typeface="+mn-lt"/>
              <a:ea typeface="+mn-ea"/>
              <a:cs typeface="+mn-cs"/>
            </a:endParaRPr>
          </a:p>
          <a:p>
            <a:endParaRPr lang="en-US" dirty="0"/>
          </a:p>
          <a:p>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787564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are</a:t>
            </a:r>
            <a:r>
              <a:rPr lang="en-US" baseline="0" dirty="0"/>
              <a:t> Family Style Meals? </a:t>
            </a:r>
          </a:p>
          <a:p>
            <a:r>
              <a:rPr lang="en-US" sz="1200" kern="1200" dirty="0">
                <a:solidFill>
                  <a:schemeClr val="tx1"/>
                </a:solidFill>
                <a:effectLst/>
                <a:latin typeface="+mn-lt"/>
                <a:ea typeface="+mn-ea"/>
                <a:cs typeface="+mn-cs"/>
              </a:rPr>
              <a:t>Family style meal service describes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hen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teachers and children sit at the table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eat a meal or snack together.</a:t>
            </a:r>
            <a:r>
              <a:rPr lang="en-US" sz="1200" kern="1200" baseline="0" dirty="0">
                <a:solidFill>
                  <a:schemeClr val="tx1"/>
                </a:solidFill>
                <a:effectLst/>
                <a:latin typeface="+mn-lt"/>
                <a:ea typeface="+mn-ea"/>
                <a:cs typeface="+mn-cs"/>
              </a:rPr>
              <a:t> Foods are placed on s</a:t>
            </a:r>
            <a:r>
              <a:rPr lang="en-US" sz="1200" kern="1200" dirty="0">
                <a:solidFill>
                  <a:schemeClr val="tx1"/>
                </a:solidFill>
                <a:effectLst/>
                <a:latin typeface="+mn-lt"/>
                <a:ea typeface="+mn-ea"/>
                <a:cs typeface="+mn-cs"/>
              </a:rPr>
              <a:t>erving platters, bowls, and drinks are served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child-sized pitchers and passed and/or placed on the table so children can serve themselves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adults eat the same food and encourage, but don’t force, children to help themselves to all food offered at the meal.</a:t>
            </a:r>
            <a:r>
              <a:rPr lang="en-US" sz="1200" kern="1200" baseline="0" dirty="0">
                <a:solidFill>
                  <a:schemeClr val="tx1"/>
                </a:solidFill>
                <a:effectLst/>
                <a:latin typeface="+mn-lt"/>
                <a:ea typeface="+mn-ea"/>
                <a:cs typeface="+mn-cs"/>
              </a:rPr>
              <a:t> One goal of Family Style eating is to make eating an</a:t>
            </a:r>
            <a:r>
              <a:rPr lang="en-US" sz="1200" kern="1200" dirty="0">
                <a:solidFill>
                  <a:schemeClr val="tx1"/>
                </a:solidFill>
                <a:effectLst/>
                <a:latin typeface="+mn-lt"/>
                <a:ea typeface="+mn-ea"/>
                <a:cs typeface="+mn-cs"/>
              </a:rPr>
              <a:t> enjoyable experience. Children who cannot self-serve (such as very young children and children with special</a:t>
            </a:r>
            <a:r>
              <a:rPr lang="en-US" sz="1200" kern="1200" baseline="0" dirty="0">
                <a:solidFill>
                  <a:schemeClr val="tx1"/>
                </a:solidFill>
                <a:effectLst/>
                <a:latin typeface="+mn-lt"/>
                <a:ea typeface="+mn-ea"/>
                <a:cs typeface="+mn-cs"/>
              </a:rPr>
              <a:t> needs) may need</a:t>
            </a:r>
            <a:r>
              <a:rPr lang="en-US" sz="1200" kern="1200" dirty="0">
                <a:solidFill>
                  <a:schemeClr val="tx1"/>
                </a:solidFill>
                <a:effectLst/>
                <a:latin typeface="+mn-lt"/>
                <a:ea typeface="+mn-ea"/>
                <a:cs typeface="+mn-cs"/>
              </a:rPr>
              <a:t> accommodations</a:t>
            </a:r>
            <a:r>
              <a:rPr lang="en-US" sz="1200" kern="1200" baseline="0" dirty="0">
                <a:solidFill>
                  <a:schemeClr val="tx1"/>
                </a:solidFill>
                <a:effectLst/>
                <a:latin typeface="+mn-lt"/>
                <a:ea typeface="+mn-ea"/>
                <a:cs typeface="+mn-cs"/>
              </a:rPr>
              <a:t> in order to join the group.</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Food safety tips for Family Style</a:t>
            </a:r>
            <a:r>
              <a:rPr lang="en-US" sz="1200" kern="1200" baseline="0" dirty="0">
                <a:solidFill>
                  <a:schemeClr val="tx1"/>
                </a:solidFill>
                <a:effectLst/>
                <a:latin typeface="+mn-lt"/>
                <a:ea typeface="+mn-ea"/>
                <a:cs typeface="+mn-cs"/>
              </a:rPr>
              <a:t> meals:</a:t>
            </a:r>
          </a:p>
          <a:p>
            <a:r>
              <a:rPr lang="en-US" sz="1200" kern="1200" dirty="0">
                <a:solidFill>
                  <a:schemeClr val="tx1"/>
                </a:solidFill>
                <a:effectLst/>
                <a:latin typeface="+mn-lt"/>
                <a:ea typeface="+mn-ea"/>
                <a:cs typeface="+mn-cs"/>
              </a:rPr>
              <a:t>Use separate utensils for serving. Children should not handle foods that they will not be eating. </a:t>
            </a:r>
          </a:p>
        </p:txBody>
      </p:sp>
      <p:sp>
        <p:nvSpPr>
          <p:cNvPr id="4" name="Slide Number Placeholder 3"/>
          <p:cNvSpPr>
            <a:spLocks noGrp="1"/>
          </p:cNvSpPr>
          <p:nvPr>
            <p:ph type="sldNum" sz="quarter" idx="10"/>
          </p:nvPr>
        </p:nvSpPr>
        <p:spPr/>
        <p:txBody>
          <a:bodyPr/>
          <a:lstStyle/>
          <a:p>
            <a:fld id="{0640A283-DBB1-433B-8156-15D988B4B068}" type="slidenum">
              <a:rPr lang="en-US" smtClean="0"/>
              <a:t>36</a:t>
            </a:fld>
            <a:endParaRPr lang="en-US"/>
          </a:p>
        </p:txBody>
      </p:sp>
    </p:spTree>
    <p:extLst>
      <p:ext uri="{BB962C8B-B14F-4D97-AF65-F5344CB8AC3E}">
        <p14:creationId xmlns:p14="http://schemas.microsoft.com/office/powerpoint/2010/main" val="3128192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California is home to many</a:t>
            </a:r>
            <a:r>
              <a:rPr lang="en-US" baseline="0" dirty="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a:t>Menzel</a:t>
            </a:r>
            <a:r>
              <a:rPr lang="en-US" baseline="0" dirty="0"/>
              <a:t> for use in this presentation.</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37</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California is home to many</a:t>
            </a:r>
            <a:r>
              <a:rPr lang="en-US" baseline="0" dirty="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a:t>Menzel</a:t>
            </a:r>
            <a:r>
              <a:rPr lang="en-US" baseline="0" dirty="0"/>
              <a:t> for use in this presentation.</a:t>
            </a:r>
            <a:endParaRPr lang="en-US" dirty="0"/>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38</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Keep it fun!  There are lots of good ways to include messages about</a:t>
            </a:r>
            <a:r>
              <a:rPr lang="en-US" baseline="0" dirty="0"/>
              <a:t> healthy eating in your lessons with children.  Take the opportunity to help children understand that healthy food helps them grow strong and healthy!</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39</a:t>
            </a:fld>
            <a:endParaRPr lang="en-US"/>
          </a:p>
        </p:txBody>
      </p:sp>
    </p:spTree>
    <p:extLst>
      <p:ext uri="{BB962C8B-B14F-4D97-AF65-F5344CB8AC3E}">
        <p14:creationId xmlns:p14="http://schemas.microsoft.com/office/powerpoint/2010/main" val="258873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The key messages in the Healthy Beverages in Child Care Act:</a:t>
            </a:r>
          </a:p>
          <a:p>
            <a:pPr marL="514350" indent="-514350">
              <a:buFont typeface="+mj-lt"/>
              <a:buAutoNum type="arabicPeriod"/>
            </a:pPr>
            <a:r>
              <a:rPr lang="en-US" i="1" dirty="0"/>
              <a:t>Only unflavored, unsweetened, non-fat (fat free, skim, 0%) or low fat (1%) milk can be served to children  two years of age or older.</a:t>
            </a:r>
          </a:p>
          <a:p>
            <a:pPr marL="514350" indent="-514350">
              <a:buFont typeface="+mj-lt"/>
              <a:buAutoNum type="arabicPeriod"/>
            </a:pPr>
            <a:r>
              <a:rPr lang="en-US" i="1" dirty="0"/>
              <a:t>No beverages with added sweeteners, natural or artificial, can be served, including sports drinks, sweet teas, juice drinks with added sugars, flavored milk, soda and diet drinks.</a:t>
            </a:r>
          </a:p>
          <a:p>
            <a:pPr marL="514350" indent="-514350">
              <a:buFont typeface="+mj-lt"/>
              <a:buAutoNum type="arabicPeriod"/>
            </a:pPr>
            <a:r>
              <a:rPr lang="en-US" i="1" dirty="0"/>
              <a:t>A maximum of one serving (4-6 ounces for 1-6 year olds, AAP) of 100% juice is allowed per day.</a:t>
            </a:r>
          </a:p>
          <a:p>
            <a:pPr marL="514350" indent="-514350">
              <a:buFont typeface="+mj-lt"/>
              <a:buAutoNum type="arabicPeriod"/>
            </a:pPr>
            <a:r>
              <a:rPr lang="en-US" i="1" dirty="0"/>
              <a:t>Clean and safe drinking water must be readily available at all times; indoors and outdoors and with meals and snacks.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4</a:t>
            </a:fld>
            <a:endParaRPr lang="en-US"/>
          </a:p>
        </p:txBody>
      </p:sp>
    </p:spTree>
    <p:extLst>
      <p:ext uri="{BB962C8B-B14F-4D97-AF65-F5344CB8AC3E}">
        <p14:creationId xmlns:p14="http://schemas.microsoft.com/office/powerpoint/2010/main" val="1025931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Written policies help child care providers and families understand what will be served and how it will be</a:t>
            </a:r>
            <a:r>
              <a:rPr lang="en-US" baseline="0" dirty="0"/>
              <a:t> </a:t>
            </a:r>
            <a:r>
              <a:rPr lang="en-US" dirty="0"/>
              <a:t>served in a child care program.</a:t>
            </a:r>
            <a:r>
              <a:rPr lang="en-US" baseline="0" dirty="0"/>
              <a:t>  Writing policies is the first step for child care providers </a:t>
            </a:r>
            <a:r>
              <a:rPr lang="en-US" dirty="0"/>
              <a:t>to provide healthier meals and snacks to the</a:t>
            </a:r>
            <a:r>
              <a:rPr lang="en-US" baseline="0" dirty="0"/>
              <a:t> </a:t>
            </a:r>
            <a:r>
              <a:rPr lang="en-US" dirty="0"/>
              <a:t>children in their care. Share written</a:t>
            </a:r>
            <a:r>
              <a:rPr lang="en-US" baseline="0" dirty="0"/>
              <a:t> policies with staff and families to send a message that nutrition is a priority in your child care program. Clear policies prevent misunderstanding about what food and drinks will be served or brought into a child care program for meals, snacks and celebrations. Make sure that new staff receive training on your nutrition policies, and that parents receive information about your nutrition policies upon enrollment.  Consistent practices for feeding children at child care and at home support children to grow strong and healthy with good habits for eating and drinking. </a:t>
            </a:r>
          </a:p>
          <a:p>
            <a:r>
              <a:rPr lang="en-US" baseline="0" dirty="0"/>
              <a:t>Make sure you have policies for how you will keep </a:t>
            </a:r>
            <a:r>
              <a:rPr lang="en-US" dirty="0"/>
              <a:t>children with food allergies and special dietary needs safe in your child care setting. Work closely with parents and</a:t>
            </a:r>
            <a:r>
              <a:rPr lang="en-US" baseline="0" dirty="0"/>
              <a:t> the child’s health care provider  for all children with special dietary needs. Develop a written special nutrition plan with clear instructions about which foods cause a child to have an allergic reaction and what actions to take in case a child has an allergic reaction.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40</a:t>
            </a:fld>
            <a:endParaRPr lang="en-US"/>
          </a:p>
        </p:txBody>
      </p:sp>
    </p:spTree>
    <p:extLst>
      <p:ext uri="{BB962C8B-B14F-4D97-AF65-F5344CB8AC3E}">
        <p14:creationId xmlns:p14="http://schemas.microsoft.com/office/powerpoint/2010/main" val="473526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CACFP is a federally funded food program administered</a:t>
            </a:r>
            <a:r>
              <a:rPr lang="en-US" sz="1200" kern="1200" baseline="0" dirty="0">
                <a:solidFill>
                  <a:schemeClr val="tx1"/>
                </a:solidFill>
                <a:effectLst/>
                <a:latin typeface="+mn-lt"/>
                <a:ea typeface="+mn-ea"/>
                <a:cs typeface="+mn-cs"/>
              </a:rPr>
              <a:t> through</a:t>
            </a:r>
            <a:r>
              <a:rPr lang="en-US" sz="1200" kern="1200" dirty="0">
                <a:solidFill>
                  <a:schemeClr val="tx1"/>
                </a:solidFill>
                <a:effectLst/>
                <a:latin typeface="+mn-lt"/>
                <a:ea typeface="+mn-ea"/>
                <a:cs typeface="+mn-cs"/>
              </a:rPr>
              <a:t> the California</a:t>
            </a:r>
            <a:r>
              <a:rPr lang="en-US" sz="1200" kern="1200" baseline="0" dirty="0">
                <a:solidFill>
                  <a:schemeClr val="tx1"/>
                </a:solidFill>
                <a:effectLst/>
                <a:latin typeface="+mn-lt"/>
                <a:ea typeface="+mn-ea"/>
                <a:cs typeface="+mn-cs"/>
              </a:rPr>
              <a:t> Department of Education, Nutrition Services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CACFP provides money and informational </a:t>
            </a:r>
            <a:r>
              <a:rPr lang="en-US" sz="1200" kern="1200" dirty="0">
                <a:solidFill>
                  <a:schemeClr val="tx1"/>
                </a:solidFill>
                <a:effectLst/>
                <a:latin typeface="+mn-lt"/>
                <a:ea typeface="+mn-ea"/>
                <a:cs typeface="+mn-cs"/>
              </a:rPr>
              <a:t>resources to help child care providers provide high quality meals for</a:t>
            </a:r>
            <a:r>
              <a:rPr lang="en-US" sz="1200" kern="1200" baseline="0" dirty="0">
                <a:solidFill>
                  <a:schemeClr val="tx1"/>
                </a:solidFill>
                <a:effectLst/>
                <a:latin typeface="+mn-lt"/>
                <a:ea typeface="+mn-ea"/>
                <a:cs typeface="+mn-cs"/>
              </a:rPr>
              <a:t> children in child care. </a:t>
            </a:r>
            <a:r>
              <a:rPr lang="en-US" sz="1200" kern="1200" dirty="0">
                <a:solidFill>
                  <a:schemeClr val="tx1"/>
                </a:solidFill>
                <a:effectLst/>
                <a:latin typeface="+mn-lt"/>
                <a:ea typeface="+mn-ea"/>
                <a:cs typeface="+mn-cs"/>
              </a:rPr>
              <a:t>CACFP can provide ideas for recipes, menu planning, food preparation, and nutrition education.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meal patterns went</a:t>
            </a:r>
            <a:r>
              <a:rPr lang="en-US" sz="1200" baseline="0" dirty="0"/>
              <a:t> into </a:t>
            </a:r>
            <a:r>
              <a:rPr lang="en-US" sz="1200" dirty="0"/>
              <a:t>effect on October 1, 2017.</a:t>
            </a:r>
          </a:p>
          <a:p>
            <a:pPr lvl="0"/>
            <a:endParaRPr lang="en-US" sz="1200" kern="1200" baseline="0" dirty="0">
              <a:solidFill>
                <a:schemeClr val="tx1"/>
              </a:solidFill>
              <a:effectLst/>
              <a:latin typeface="+mn-lt"/>
              <a:ea typeface="+mn-ea"/>
              <a:cs typeface="+mn-cs"/>
            </a:endParaRPr>
          </a:p>
          <a:p>
            <a:pPr lvl="0"/>
            <a:r>
              <a:rPr lang="en-US" sz="1400" b="1" kern="1200" baseline="0" dirty="0">
                <a:solidFill>
                  <a:schemeClr val="tx1"/>
                </a:solidFill>
                <a:effectLst/>
                <a:latin typeface="+mn-lt"/>
                <a:ea typeface="+mn-ea"/>
                <a:cs typeface="+mn-cs"/>
              </a:rPr>
              <a:t>If you are not currently participating; c</a:t>
            </a:r>
            <a:r>
              <a:rPr lang="en-US" sz="1400" b="1" kern="1200" dirty="0">
                <a:solidFill>
                  <a:schemeClr val="tx1"/>
                </a:solidFill>
                <a:effectLst/>
                <a:latin typeface="+mn-lt"/>
                <a:ea typeface="+mn-ea"/>
                <a:cs typeface="+mn-cs"/>
              </a:rPr>
              <a:t>onsider enrolling!</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41</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Visit the CDE CACFP website to find out more about eligibility and how to sign up</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CACFP </a:t>
            </a:r>
            <a:r>
              <a:rPr lang="en-US" sz="1200" kern="1200" dirty="0">
                <a:solidFill>
                  <a:schemeClr val="tx1"/>
                </a:solidFill>
                <a:effectLst/>
                <a:latin typeface="+mn-lt"/>
                <a:ea typeface="+mn-ea"/>
                <a:cs typeface="+mn-cs"/>
              </a:rPr>
              <a:t>Provide the referral telephone number and link to contact</a:t>
            </a:r>
            <a:r>
              <a:rPr lang="en-US" sz="1200" kern="1200" baseline="0" dirty="0">
                <a:solidFill>
                  <a:schemeClr val="tx1"/>
                </a:solidFill>
                <a:effectLst/>
                <a:latin typeface="+mn-lt"/>
                <a:ea typeface="+mn-ea"/>
                <a:cs typeface="+mn-cs"/>
              </a:rPr>
              <a:t> information for local CACFP sponsors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42</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Information in this 1 hour class is consistent with the Dietary</a:t>
            </a:r>
            <a:r>
              <a:rPr lang="en-US" baseline="0" dirty="0"/>
              <a:t> Guidelines for Americans.  There are lots of resources available for the child care community that can be found on the EMSA website.</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43</a:t>
            </a:fld>
            <a:endParaRPr lang="en-US"/>
          </a:p>
        </p:txBody>
      </p:sp>
    </p:spTree>
    <p:extLst>
      <p:ext uri="{BB962C8B-B14F-4D97-AF65-F5344CB8AC3E}">
        <p14:creationId xmlns:p14="http://schemas.microsoft.com/office/powerpoint/2010/main" val="498201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a:t>
            </a:r>
            <a:r>
              <a:rPr lang="en-US" baseline="0" dirty="0"/>
              <a:t> sure to allow time for questions!</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44</a:t>
            </a:fld>
            <a:endParaRPr lang="en-US"/>
          </a:p>
        </p:txBody>
      </p:sp>
    </p:spTree>
    <p:extLst>
      <p:ext uri="{BB962C8B-B14F-4D97-AF65-F5344CB8AC3E}">
        <p14:creationId xmlns:p14="http://schemas.microsoft.com/office/powerpoint/2010/main" val="17385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Breast milk provides the most easily digested food for infants.</a:t>
            </a:r>
            <a:r>
              <a:rPr lang="en-US" sz="1200" kern="1200" baseline="0" dirty="0">
                <a:solidFill>
                  <a:schemeClr val="tx1"/>
                </a:solidFill>
                <a:effectLst/>
                <a:latin typeface="+mn-lt"/>
                <a:ea typeface="+mn-ea"/>
                <a:cs typeface="+mn-cs"/>
              </a:rPr>
              <a:t> It has the </a:t>
            </a:r>
            <a:r>
              <a:rPr lang="en-US" sz="1200" kern="1200" dirty="0">
                <a:solidFill>
                  <a:schemeClr val="tx1"/>
                </a:solidFill>
                <a:effectLst/>
                <a:latin typeface="+mn-lt"/>
                <a:ea typeface="+mn-ea"/>
                <a:cs typeface="+mn-cs"/>
              </a:rPr>
              <a:t>right amount of fat, sugar, water, and protein that is needed for an infant’s growth and development. </a:t>
            </a:r>
            <a:r>
              <a:rPr lang="en-US" sz="1200" b="0" i="0" u="none" strike="noStrike" kern="1200" baseline="0" dirty="0">
                <a:solidFill>
                  <a:schemeClr val="tx1"/>
                </a:solidFill>
                <a:latin typeface="+mn-lt"/>
                <a:ea typeface="+mn-ea"/>
                <a:cs typeface="+mn-cs"/>
              </a:rPr>
              <a:t>Breast milk is the best source of nutrition for infants for at least the first twelve months, and, thereafter, for as long as both mother and child desire.  Breastmilk contains antibodies that protect infants </a:t>
            </a:r>
            <a:r>
              <a:rPr lang="en-US" sz="1200" kern="1200" dirty="0">
                <a:solidFill>
                  <a:schemeClr val="tx1"/>
                </a:solidFill>
                <a:effectLst/>
                <a:latin typeface="+mn-lt"/>
                <a:ea typeface="+mn-ea"/>
                <a:cs typeface="+mn-cs"/>
              </a:rPr>
              <a:t>against common illnesses and allergies.</a:t>
            </a:r>
            <a:r>
              <a:rPr lang="en-US" sz="1200" b="0" i="0" u="none" strike="noStrike" kern="1200" baseline="0" dirty="0">
                <a:solidFill>
                  <a:schemeClr val="tx1"/>
                </a:solidFill>
                <a:effectLst/>
                <a:latin typeface="+mn-lt"/>
                <a:ea typeface="+mn-ea"/>
                <a:cs typeface="+mn-cs"/>
              </a:rPr>
              <a:t> Also, infants who are fed breastmilk experience less </a:t>
            </a:r>
            <a:r>
              <a:rPr lang="en-US" sz="1200" kern="1200" dirty="0">
                <a:solidFill>
                  <a:schemeClr val="tx1"/>
                </a:solidFill>
                <a:effectLst/>
                <a:latin typeface="+mn-lt"/>
                <a:ea typeface="+mn-ea"/>
                <a:cs typeface="+mn-cs"/>
              </a:rPr>
              <a:t>spit 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constipation and illness. Supporting a mother when she wants to breast-feed demonstrates your commitment to the best nutrition for infants. There</a:t>
            </a:r>
            <a:r>
              <a:rPr lang="en-US" sz="1200" kern="1200" baseline="0" dirty="0">
                <a:solidFill>
                  <a:schemeClr val="tx1"/>
                </a:solidFill>
                <a:effectLst/>
                <a:latin typeface="+mn-lt"/>
                <a:ea typeface="+mn-ea"/>
                <a:cs typeface="+mn-cs"/>
              </a:rPr>
              <a:t> are many benefits for breastfeeding moms for example, breastfeeding helps </a:t>
            </a:r>
            <a:r>
              <a:rPr lang="en-US" sz="1200" kern="1200" dirty="0">
                <a:solidFill>
                  <a:schemeClr val="tx1"/>
                </a:solidFill>
                <a:effectLst/>
                <a:latin typeface="+mn-lt"/>
                <a:ea typeface="+mn-ea"/>
                <a:cs typeface="+mn-cs"/>
              </a:rPr>
              <a:t>mothers to bond with their infants,</a:t>
            </a:r>
            <a:r>
              <a:rPr lang="en-US" sz="1200" kern="1200" baseline="0" dirty="0">
                <a:solidFill>
                  <a:schemeClr val="tx1"/>
                </a:solidFill>
                <a:effectLst/>
                <a:latin typeface="+mn-lt"/>
                <a:ea typeface="+mn-ea"/>
                <a:cs typeface="+mn-cs"/>
              </a:rPr>
              <a:t> saves money, and </a:t>
            </a:r>
            <a:r>
              <a:rPr lang="en-US" sz="1200" kern="1200" dirty="0">
                <a:solidFill>
                  <a:schemeClr val="tx1"/>
                </a:solidFill>
                <a:effectLst/>
                <a:latin typeface="+mn-lt"/>
                <a:ea typeface="+mn-ea"/>
                <a:cs typeface="+mn-cs"/>
              </a:rPr>
              <a:t>is protective at</a:t>
            </a:r>
            <a:r>
              <a:rPr lang="en-US" sz="1200"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lowering their risk of developing diabetes, breast cancer, and heart disease.</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effectLst/>
            </a:endParaRPr>
          </a:p>
          <a:p>
            <a:endParaRPr lang="en-US" dirty="0">
              <a:effectLst/>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1361E6-4BB0-4486-9A38-7ACD5AF7F7D0}" type="slidenum">
              <a:rPr lang="en-US" smtClean="0"/>
              <a:t>5</a:t>
            </a:fld>
            <a:endParaRPr lang="en-US"/>
          </a:p>
        </p:txBody>
      </p:sp>
    </p:spTree>
    <p:extLst>
      <p:ext uri="{BB962C8B-B14F-4D97-AF65-F5344CB8AC3E}">
        <p14:creationId xmlns:p14="http://schemas.microsoft.com/office/powerpoint/2010/main" val="152203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Supporting a mother when she wants to breastfeed demonstrates your commitment to the best nutrition for infants.</a:t>
            </a:r>
            <a:r>
              <a:rPr lang="en-US" sz="1200"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Provide a quiet, comfortable, and private place for mothers to breastfeed and encourage mothers to provide a back-up supply of frozen or refrigerated expressed human milk with the infant’s full name on the bottle in the event the infant needs to eat more.</a:t>
            </a:r>
            <a:r>
              <a:rPr lang="en-US" sz="1200" b="1"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Provide information to families about other places in the community that can provide further support for mothers who are breastfeeding.   Examples of resources include local </a:t>
            </a:r>
            <a:r>
              <a:rPr lang="fr-FR" sz="1200" b="0" i="0" u="none" strike="noStrike" kern="1200" baseline="0" dirty="0">
                <a:solidFill>
                  <a:schemeClr val="tx1"/>
                </a:solidFill>
                <a:latin typeface="+mn-lt"/>
                <a:ea typeface="+mn-ea"/>
                <a:cs typeface="+mn-cs"/>
              </a:rPr>
              <a:t>lactation consultants and </a:t>
            </a:r>
            <a:r>
              <a:rPr lang="fr-FR" sz="1200" b="0" i="0" u="none" strike="noStrike" kern="1200" baseline="0" dirty="0" err="1">
                <a:solidFill>
                  <a:schemeClr val="tx1"/>
                </a:solidFill>
                <a:latin typeface="+mn-lt"/>
                <a:ea typeface="+mn-ea"/>
                <a:cs typeface="+mn-cs"/>
              </a:rPr>
              <a:t>breastfeeding</a:t>
            </a:r>
            <a:r>
              <a:rPr lang="fr-FR" sz="1200" b="0" i="0" u="none" strike="noStrike" kern="1200" baseline="0" dirty="0">
                <a:solidFill>
                  <a:schemeClr val="tx1"/>
                </a:solidFill>
                <a:latin typeface="+mn-lt"/>
                <a:ea typeface="+mn-ea"/>
                <a:cs typeface="+mn-cs"/>
              </a:rPr>
              <a:t> support groups </a:t>
            </a:r>
            <a:r>
              <a:rPr lang="fr-FR" sz="1200" b="0" i="0" u="none" strike="noStrike" kern="1200" baseline="0" dirty="0" err="1">
                <a:solidFill>
                  <a:schemeClr val="tx1"/>
                </a:solidFill>
                <a:latin typeface="+mn-lt"/>
                <a:ea typeface="+mn-ea"/>
                <a:cs typeface="+mn-cs"/>
              </a:rPr>
              <a:t>such</a:t>
            </a:r>
            <a:r>
              <a:rPr lang="fr-FR" sz="1200" b="0" i="0" u="none" strike="noStrike" kern="1200" baseline="0" dirty="0">
                <a:solidFill>
                  <a:schemeClr val="tx1"/>
                </a:solidFill>
                <a:latin typeface="+mn-lt"/>
                <a:ea typeface="+mn-ea"/>
                <a:cs typeface="+mn-cs"/>
              </a:rPr>
              <a:t> as Le </a:t>
            </a:r>
            <a:r>
              <a:rPr lang="fr-FR" sz="1200" b="0" i="0" u="none" strike="noStrike" kern="1200" baseline="0" dirty="0" err="1">
                <a:solidFill>
                  <a:schemeClr val="tx1"/>
                </a:solidFill>
                <a:latin typeface="+mn-lt"/>
                <a:ea typeface="+mn-ea"/>
                <a:cs typeface="+mn-cs"/>
              </a:rPr>
              <a:t>Leche</a:t>
            </a:r>
            <a:r>
              <a:rPr lang="fr-FR" sz="1200" b="0" i="0" u="none" strike="noStrike" kern="1200" baseline="0" dirty="0">
                <a:solidFill>
                  <a:schemeClr val="tx1"/>
                </a:solidFill>
                <a:latin typeface="+mn-lt"/>
                <a:ea typeface="+mn-ea"/>
                <a:cs typeface="+mn-cs"/>
              </a:rPr>
              <a:t> League. </a:t>
            </a:r>
            <a:r>
              <a:rPr lang="en-US" sz="1200" b="0" i="0" u="none" strike="noStrike" kern="1200" baseline="0" dirty="0">
                <a:solidFill>
                  <a:schemeClr val="tx1"/>
                </a:solidFill>
                <a:latin typeface="+mn-lt"/>
                <a:ea typeface="+mn-ea"/>
                <a:cs typeface="+mn-cs"/>
              </a:rPr>
              <a:t>Additional training in breastfeeding support and promotion for child care providers is available.</a:t>
            </a:r>
            <a:endParaRPr lang="en-US" dirty="0"/>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6</a:t>
            </a:fld>
            <a:endParaRPr lang="en-US"/>
          </a:p>
        </p:txBody>
      </p:sp>
    </p:spTree>
    <p:extLst>
      <p:ext uri="{BB962C8B-B14F-4D97-AF65-F5344CB8AC3E}">
        <p14:creationId xmlns:p14="http://schemas.microsoft.com/office/powerpoint/2010/main" val="374145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lumMod val="95000"/>
                    <a:lumOff val="5000"/>
                  </a:schemeClr>
                </a:solidFill>
                <a:latin typeface="+mn-lt"/>
                <a:ea typeface="+mn-ea"/>
                <a:cs typeface="+mn-cs"/>
              </a:rPr>
              <a:t>Iron-fortified infant formula is recommended for infants who are not fed breastmilk.  It contains balanced nutrition that growing infants need. </a:t>
            </a:r>
            <a:r>
              <a:rPr lang="en-US" sz="1200" kern="1200" dirty="0">
                <a:solidFill>
                  <a:schemeClr val="tx1">
                    <a:lumMod val="95000"/>
                    <a:lumOff val="5000"/>
                  </a:schemeClr>
                </a:solidFill>
                <a:effectLst/>
                <a:latin typeface="+mn-lt"/>
                <a:ea typeface="+mn-ea"/>
                <a:cs typeface="+mn-cs"/>
              </a:rPr>
              <a:t>Infants under</a:t>
            </a:r>
            <a:r>
              <a:rPr lang="en-US" sz="1200" kern="1200" baseline="0" dirty="0">
                <a:solidFill>
                  <a:schemeClr val="tx1">
                    <a:lumMod val="95000"/>
                    <a:lumOff val="5000"/>
                  </a:schemeClr>
                </a:solidFill>
                <a:effectLst/>
                <a:latin typeface="+mn-lt"/>
                <a:ea typeface="+mn-ea"/>
                <a:cs typeface="+mn-cs"/>
              </a:rPr>
              <a:t> six months</a:t>
            </a:r>
            <a:r>
              <a:rPr lang="en-US" sz="1200" kern="1200" dirty="0">
                <a:solidFill>
                  <a:schemeClr val="tx1">
                    <a:lumMod val="95000"/>
                    <a:lumOff val="5000"/>
                  </a:schemeClr>
                </a:solidFill>
                <a:effectLst/>
                <a:latin typeface="+mn-lt"/>
                <a:ea typeface="+mn-ea"/>
                <a:cs typeface="+mn-cs"/>
              </a:rPr>
              <a:t> do not need any other</a:t>
            </a:r>
            <a:r>
              <a:rPr lang="en-US" sz="1200" kern="1200" baseline="0" dirty="0">
                <a:solidFill>
                  <a:schemeClr val="tx1">
                    <a:lumMod val="95000"/>
                    <a:lumOff val="5000"/>
                  </a:schemeClr>
                </a:solidFill>
                <a:effectLst/>
                <a:latin typeface="+mn-lt"/>
                <a:ea typeface="+mn-ea"/>
                <a:cs typeface="+mn-cs"/>
              </a:rPr>
              <a:t> beverages besides either breastmilk or iron fortified formula.  </a:t>
            </a:r>
            <a:r>
              <a:rPr lang="en-US" sz="1200" kern="1200" dirty="0">
                <a:solidFill>
                  <a:schemeClr val="tx1">
                    <a:lumMod val="95000"/>
                    <a:lumOff val="5000"/>
                  </a:schemeClr>
                </a:solidFill>
                <a:effectLst/>
                <a:latin typeface="+mn-lt"/>
                <a:ea typeface="+mn-ea"/>
                <a:cs typeface="+mn-cs"/>
              </a:rPr>
              <a:t>A medical statement is required in order</a:t>
            </a:r>
            <a:r>
              <a:rPr lang="en-US" sz="1200" kern="1200" baseline="0" dirty="0">
                <a:solidFill>
                  <a:schemeClr val="tx1">
                    <a:lumMod val="95000"/>
                    <a:lumOff val="5000"/>
                  </a:schemeClr>
                </a:solidFill>
                <a:effectLst/>
                <a:latin typeface="+mn-lt"/>
                <a:ea typeface="+mn-ea"/>
                <a:cs typeface="+mn-cs"/>
              </a:rPr>
              <a:t> </a:t>
            </a:r>
            <a:r>
              <a:rPr lang="en-US" sz="1200" kern="1200" dirty="0">
                <a:solidFill>
                  <a:schemeClr val="tx1">
                    <a:lumMod val="95000"/>
                    <a:lumOff val="5000"/>
                  </a:schemeClr>
                </a:solidFill>
                <a:effectLst/>
                <a:latin typeface="+mn-lt"/>
                <a:ea typeface="+mn-ea"/>
                <a:cs typeface="+mn-cs"/>
              </a:rPr>
              <a:t>to serve infants under six months anything other than breastmilk or</a:t>
            </a:r>
            <a:r>
              <a:rPr lang="en-US" sz="1200" kern="1200" baseline="0" dirty="0">
                <a:solidFill>
                  <a:schemeClr val="tx1">
                    <a:lumMod val="95000"/>
                    <a:lumOff val="5000"/>
                  </a:schemeClr>
                </a:solidFill>
                <a:effectLst/>
                <a:latin typeface="+mn-lt"/>
                <a:ea typeface="+mn-ea"/>
                <a:cs typeface="+mn-cs"/>
              </a:rPr>
              <a:t> iron fortified formula</a:t>
            </a:r>
            <a:r>
              <a:rPr lang="en-US" sz="1200" kern="1200" dirty="0">
                <a:solidFill>
                  <a:schemeClr val="tx1">
                    <a:lumMod val="95000"/>
                    <a:lumOff val="5000"/>
                  </a:schemeClr>
                </a:solidFill>
                <a:effectLst/>
                <a:latin typeface="+mn-lt"/>
                <a:ea typeface="+mn-ea"/>
                <a:cs typeface="+mn-cs"/>
              </a:rPr>
              <a:t>.</a:t>
            </a:r>
            <a:r>
              <a:rPr lang="en-US" sz="1200" kern="1200" baseline="0" dirty="0">
                <a:solidFill>
                  <a:schemeClr val="tx1">
                    <a:lumMod val="95000"/>
                    <a:lumOff val="5000"/>
                  </a:schemeClr>
                </a:solidFill>
                <a:effectLst/>
                <a:latin typeface="+mn-lt"/>
                <a:ea typeface="+mn-ea"/>
                <a:cs typeface="+mn-cs"/>
              </a:rPr>
              <a:t>  </a:t>
            </a:r>
            <a:r>
              <a:rPr lang="en-US" sz="1200" kern="1200" dirty="0">
                <a:solidFill>
                  <a:schemeClr val="tx1">
                    <a:lumMod val="95000"/>
                    <a:lumOff val="5000"/>
                  </a:schemeClr>
                </a:solidFill>
                <a:latin typeface="+mn-lt"/>
                <a:ea typeface="+mn-ea"/>
                <a:cs typeface="+mn-cs"/>
              </a:rPr>
              <a:t>Do not use a microwave to heat infant formula or breastmilk.</a:t>
            </a:r>
            <a:r>
              <a:rPr lang="en-US" sz="1200" kern="1200" baseline="0" dirty="0">
                <a:solidFill>
                  <a:schemeClr val="tx1">
                    <a:lumMod val="95000"/>
                    <a:lumOff val="5000"/>
                  </a:schemeClr>
                </a:solidFill>
                <a:latin typeface="+mn-lt"/>
                <a:ea typeface="+mn-ea"/>
                <a:cs typeface="+mn-cs"/>
              </a:rPr>
              <a:t> </a:t>
            </a:r>
            <a:r>
              <a:rPr lang="en-US" sz="1200" kern="1200" dirty="0">
                <a:solidFill>
                  <a:schemeClr val="tx1">
                    <a:lumMod val="95000"/>
                    <a:lumOff val="5000"/>
                  </a:schemeClr>
                </a:solidFill>
                <a:latin typeface="+mn-lt"/>
                <a:ea typeface="+mn-ea"/>
                <a:cs typeface="+mn-cs"/>
              </a:rPr>
              <a:t>Microwave ovens do not heat liquids evenly</a:t>
            </a:r>
            <a:r>
              <a:rPr lang="en-US" sz="1200" kern="1200" baseline="0" dirty="0">
                <a:solidFill>
                  <a:schemeClr val="tx1">
                    <a:lumMod val="95000"/>
                    <a:lumOff val="5000"/>
                  </a:schemeClr>
                </a:solidFill>
                <a:latin typeface="+mn-lt"/>
                <a:ea typeface="+mn-ea"/>
                <a:cs typeface="+mn-cs"/>
              </a:rPr>
              <a:t> and u</a:t>
            </a:r>
            <a:r>
              <a:rPr lang="en-US" sz="1200" kern="1200" dirty="0">
                <a:solidFill>
                  <a:schemeClr val="tx1">
                    <a:lumMod val="95000"/>
                    <a:lumOff val="5000"/>
                  </a:schemeClr>
                </a:solidFill>
                <a:latin typeface="+mn-lt"/>
                <a:ea typeface="+mn-ea"/>
                <a:cs typeface="+mn-cs"/>
              </a:rPr>
              <a:t>neven heating could easily</a:t>
            </a:r>
            <a:r>
              <a:rPr lang="en-US" sz="1200" kern="1200" baseline="0" dirty="0">
                <a:solidFill>
                  <a:schemeClr val="tx1">
                    <a:lumMod val="95000"/>
                    <a:lumOff val="5000"/>
                  </a:schemeClr>
                </a:solidFill>
                <a:latin typeface="+mn-lt"/>
                <a:ea typeface="+mn-ea"/>
                <a:cs typeface="+mn-cs"/>
              </a:rPr>
              <a:t> burn the infant when they are eating.  In addition, b</a:t>
            </a:r>
            <a:r>
              <a:rPr lang="en-US" sz="1200" kern="1200" dirty="0">
                <a:solidFill>
                  <a:schemeClr val="tx1">
                    <a:lumMod val="95000"/>
                    <a:lumOff val="5000"/>
                  </a:schemeClr>
                </a:solidFill>
                <a:latin typeface="+mn-lt"/>
                <a:ea typeface="+mn-ea"/>
                <a:cs typeface="+mn-cs"/>
              </a:rPr>
              <a:t>ottles can explode if left in the microwave too long.</a:t>
            </a:r>
            <a:r>
              <a:rPr lang="en-US" sz="1200" b="0" i="0" u="none" strike="noStrike" kern="1200" baseline="0" dirty="0">
                <a:solidFill>
                  <a:schemeClr val="tx1">
                    <a:lumMod val="95000"/>
                    <a:lumOff val="5000"/>
                  </a:schemeClr>
                </a:solidFill>
                <a:latin typeface="+mn-lt"/>
                <a:ea typeface="+mn-ea"/>
                <a:cs typeface="+mn-cs"/>
              </a:rPr>
              <a:t> Liquid may become very hot when microwaved even though the bottle feels cool. Also, heating damages special substances in breastmilk that protect infant’s health. Warm bottles under warm running water or in a warm water bath. </a:t>
            </a:r>
            <a:r>
              <a:rPr lang="en-US" sz="1200" dirty="0">
                <a:solidFill>
                  <a:schemeClr val="tx1">
                    <a:lumMod val="95000"/>
                    <a:lumOff val="5000"/>
                  </a:schemeClr>
                </a:solidFill>
              </a:rPr>
              <a:t>Follow the instructions given by the manufacturer when mixing the formula with water</a:t>
            </a:r>
            <a:r>
              <a:rPr lang="en-US" sz="1200" baseline="0" dirty="0">
                <a:solidFill>
                  <a:schemeClr val="tx1">
                    <a:lumMod val="95000"/>
                    <a:lumOff val="5000"/>
                  </a:schemeClr>
                </a:solidFill>
              </a:rPr>
              <a:t> and ensure that </a:t>
            </a:r>
            <a:r>
              <a:rPr lang="en-US" sz="1200" b="0" i="0" u="none" strike="noStrike" kern="1200" baseline="0" dirty="0">
                <a:solidFill>
                  <a:schemeClr val="tx1">
                    <a:lumMod val="95000"/>
                    <a:lumOff val="5000"/>
                  </a:schemeClr>
                </a:solidFill>
                <a:latin typeface="+mn-lt"/>
                <a:ea typeface="+mn-ea"/>
                <a:cs typeface="+mn-cs"/>
              </a:rPr>
              <a:t>the water used is from a clean and safe source. </a:t>
            </a:r>
            <a:r>
              <a:rPr lang="en-US" sz="1200" b="0" i="0" u="none" strike="noStrike" kern="1200" baseline="0" dirty="0">
                <a:solidFill>
                  <a:schemeClr val="tx1"/>
                </a:solidFill>
                <a:latin typeface="+mn-lt"/>
                <a:ea typeface="+mn-ea"/>
                <a:cs typeface="+mn-cs"/>
              </a:rPr>
              <a:t>Goat milk, soy milk, evaporated or whole cow’s milk, rice milk and other milk products are not recommended for infants that are less than 12 months of age, because they cannot digest it and does not provide the balanced nutrition growing infants need.</a:t>
            </a:r>
            <a:endParaRPr lang="en-US" sz="1200" b="0" i="0" u="none" strike="noStrike" kern="1200" baseline="0" dirty="0">
              <a:solidFill>
                <a:schemeClr val="tx1">
                  <a:lumMod val="95000"/>
                  <a:lumOff val="5000"/>
                </a:schemeClr>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7</a:t>
            </a:fld>
            <a:endParaRPr lang="en-US"/>
          </a:p>
        </p:txBody>
      </p:sp>
    </p:spTree>
    <p:extLst>
      <p:ext uri="{BB962C8B-B14F-4D97-AF65-F5344CB8AC3E}">
        <p14:creationId xmlns:p14="http://schemas.microsoft.com/office/powerpoint/2010/main" val="153938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effectLst/>
              </a:rPr>
              <a:t>Script:</a:t>
            </a:r>
          </a:p>
          <a:p>
            <a:r>
              <a:rPr lang="en-US" sz="1200" b="0" kern="1200" baseline="0" dirty="0">
                <a:solidFill>
                  <a:schemeClr val="tx1"/>
                </a:solidFill>
                <a:effectLst/>
                <a:latin typeface="+mn-lt"/>
                <a:ea typeface="+mn-ea"/>
                <a:cs typeface="+mn-cs"/>
              </a:rPr>
              <a:t>Discuss with families the infant’s feeding patterns and l</a:t>
            </a:r>
            <a:r>
              <a:rPr lang="en-US" sz="1200" kern="1200" dirty="0">
                <a:solidFill>
                  <a:schemeClr val="tx1"/>
                </a:solidFill>
                <a:effectLst/>
                <a:latin typeface="+mn-lt"/>
                <a:ea typeface="+mn-ea"/>
                <a:cs typeface="+mn-cs"/>
              </a:rPr>
              <a:t>ook for infant feeding cues letting</a:t>
            </a:r>
            <a:r>
              <a:rPr lang="en-US" sz="1200" kern="1200" baseline="0" dirty="0">
                <a:solidFill>
                  <a:schemeClr val="tx1"/>
                </a:solidFill>
                <a:effectLst/>
                <a:latin typeface="+mn-lt"/>
                <a:ea typeface="+mn-ea"/>
                <a:cs typeface="+mn-cs"/>
              </a:rPr>
              <a:t> you know the infant is hungry. </a:t>
            </a:r>
            <a:r>
              <a:rPr lang="en-US" sz="1200" b="0" kern="1200" dirty="0">
                <a:solidFill>
                  <a:schemeClr val="tx1"/>
                </a:solidFill>
                <a:effectLst/>
                <a:latin typeface="+mn-lt"/>
                <a:ea typeface="+mn-ea"/>
                <a:cs typeface="+mn-cs"/>
              </a:rPr>
              <a:t>Infants</a:t>
            </a:r>
            <a:r>
              <a:rPr lang="en-US" sz="1200" b="0" kern="1200" baseline="0" dirty="0">
                <a:solidFill>
                  <a:schemeClr val="tx1"/>
                </a:solidFill>
                <a:effectLst/>
                <a:latin typeface="+mn-lt"/>
                <a:ea typeface="+mn-ea"/>
                <a:cs typeface="+mn-cs"/>
              </a:rPr>
              <a:t> should be fed when they are hungry. Some signs/cues that infants are hungry include: rooting, sucking their hand, or fidgeting. </a:t>
            </a:r>
            <a:r>
              <a:rPr lang="en-US" sz="1200" b="0" i="0" u="none" strike="noStrike" kern="1200" baseline="0" dirty="0">
                <a:solidFill>
                  <a:schemeClr val="tx1"/>
                </a:solidFill>
                <a:latin typeface="+mn-lt"/>
                <a:ea typeface="+mn-ea"/>
                <a:cs typeface="+mn-cs"/>
              </a:rPr>
              <a:t>Responsive feeding, where the providers recognize and respond to infant feeding cues, helps foster trust and reduces overfeeding.  </a:t>
            </a:r>
            <a:r>
              <a:rPr lang="en-US" sz="1200" dirty="0"/>
              <a:t>Responding to the infant’s early signs of hunger</a:t>
            </a:r>
            <a:r>
              <a:rPr lang="en-US" sz="1200" baseline="0" dirty="0"/>
              <a:t> can reduce their need to cry when hungry.  </a:t>
            </a:r>
            <a:r>
              <a:rPr lang="en-US" sz="1200" dirty="0"/>
              <a:t>Continue to feed a baby until they indicate fullness.</a:t>
            </a:r>
            <a:r>
              <a:rPr lang="en-US" sz="1200" baseline="0" dirty="0"/>
              <a:t> </a:t>
            </a:r>
            <a:r>
              <a:rPr lang="en-US" sz="1200" b="0" i="0" u="none" strike="noStrike" kern="1200" baseline="0" dirty="0">
                <a:solidFill>
                  <a:schemeClr val="tx1"/>
                </a:solidFill>
                <a:latin typeface="+mn-lt"/>
                <a:ea typeface="+mn-ea"/>
                <a:cs typeface="+mn-cs"/>
              </a:rPr>
              <a:t>Never force a baby to finish what is in the bottle. Babies are the best judge of how much they need. Babies may want to eat less if they are not feeling well and more if they are going through a growth spurt.</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8</a:t>
            </a:fld>
            <a:endParaRPr lang="en-US"/>
          </a:p>
        </p:txBody>
      </p:sp>
    </p:spTree>
    <p:extLst>
      <p:ext uri="{BB962C8B-B14F-4D97-AF65-F5344CB8AC3E}">
        <p14:creationId xmlns:p14="http://schemas.microsoft.com/office/powerpoint/2010/main" val="254451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Sugary, sweetened drinks such as fruit juice should not be given to infants. </a:t>
            </a:r>
            <a:r>
              <a:rPr lang="en-US" sz="1200" dirty="0">
                <a:solidFill>
                  <a:schemeClr val="bg1"/>
                </a:solidFill>
                <a:latin typeface="+mn-lt"/>
              </a:rPr>
              <a:t>They take the place of the more nutritious breast milk or formula that infants need for growth and good health. </a:t>
            </a:r>
            <a:r>
              <a:rPr lang="en-US" sz="1200" b="0" i="0" u="none" strike="noStrike" kern="1200" baseline="0" dirty="0">
                <a:solidFill>
                  <a:schemeClr val="tx1"/>
                </a:solidFill>
                <a:latin typeface="+mn-lt"/>
                <a:ea typeface="+mn-ea"/>
                <a:cs typeface="+mn-cs"/>
              </a:rPr>
              <a:t>Offering fruit juice in the diet may lead to the risk of replacing </a:t>
            </a:r>
            <a:r>
              <a:rPr lang="en-US" sz="1200" kern="1200" dirty="0">
                <a:solidFill>
                  <a:schemeClr val="tx1"/>
                </a:solidFill>
                <a:latin typeface="+mn-lt"/>
                <a:ea typeface="+mn-ea"/>
                <a:cs typeface="+mn-cs"/>
              </a:rPr>
              <a:t>the nutrient they need to grow.</a:t>
            </a:r>
            <a:r>
              <a:rPr lang="en-US" sz="1200"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Do not put juice or sweetened beverages in a bottle. </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133945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CAD256-FF46-43FB-8009-A8FFFFD1E4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428010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AD256-FF46-43FB-8009-A8FFFFD1E4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79667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AD256-FF46-43FB-8009-A8FFFFD1E4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23992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AD256-FF46-43FB-8009-A8FFFFD1E4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114086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CAD256-FF46-43FB-8009-A8FFFFD1E4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16714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CAD256-FF46-43FB-8009-A8FFFFD1E4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314145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CAD256-FF46-43FB-8009-A8FFFFD1E446}"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376596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CAD256-FF46-43FB-8009-A8FFFFD1E446}"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251713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AD256-FF46-43FB-8009-A8FFFFD1E446}"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1984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CAD256-FF46-43FB-8009-A8FFFFD1E4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28017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CAD256-FF46-43FB-8009-A8FFFFD1E4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377430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629400" y="60579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AD256-FF46-43FB-8009-A8FFFFD1E446}" type="datetimeFigureOut">
              <a:rPr lang="en-US" smtClean="0"/>
              <a:t>10/12/2023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2E212-80F3-4F76-87E3-D98C031D4533}" type="slidenum">
              <a:rPr lang="en-US" smtClean="0"/>
              <a:t>‹#›</a:t>
            </a:fld>
            <a:endParaRPr lang="en-US"/>
          </a:p>
        </p:txBody>
      </p:sp>
      <p:pic>
        <p:nvPicPr>
          <p:cNvPr id="7" name="Picture 6" descr="CCHP_Prevention_PPTfooter_Mod3.png"/>
          <p:cNvPicPr>
            <a:picLocks noChangeAspect="1"/>
          </p:cNvPicPr>
          <p:nvPr userDrawn="1"/>
        </p:nvPicPr>
        <p:blipFill>
          <a:blip r:embed="rId13"/>
          <a:stretch>
            <a:fillRect/>
          </a:stretch>
        </p:blipFill>
        <p:spPr>
          <a:xfrm>
            <a:off x="0" y="6096000"/>
            <a:ext cx="9144000" cy="762000"/>
          </a:xfrm>
          <a:prstGeom prst="rect">
            <a:avLst/>
          </a:prstGeom>
        </p:spPr>
      </p:pic>
    </p:spTree>
    <p:extLst>
      <p:ext uri="{BB962C8B-B14F-4D97-AF65-F5344CB8AC3E}">
        <p14:creationId xmlns:p14="http://schemas.microsoft.com/office/powerpoint/2010/main" val="404624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thousanddays.org/for-parent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5.tif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http://www.theicn.org/documentlibraryfiles/PDF/20100203013049.pdf" TargetMode="Externa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hyperlink" Target="http://www.fns.usda.gov/sites/default/files/cacfp/CACFP_factBP.pdf" TargetMode="External"/><Relationship Id="rId5" Type="http://schemas.openxmlformats.org/officeDocument/2006/relationships/hyperlink" Target="http://www.fns.usda.gov/sites/default/files/cacfp/CACFP_InfantMealPattern_FactSheet_V2.pdf" TargetMode="External"/><Relationship Id="rId4" Type="http://schemas.openxmlformats.org/officeDocument/2006/relationships/hyperlink" Target="http://www.fns.usda.gov/sites/default/files/cacfp/CACFP_MealBP.pdf"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hyperlink" Target="http://www.cde.ca.gov/ds/sh/sn/cacfpsponsormap.asp" TargetMode="External"/><Relationship Id="rId4" Type="http://schemas.openxmlformats.org/officeDocument/2006/relationships/hyperlink" Target="http://www.cde.ca.gov/ls/nu/cc/"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californiabreastfeeding.org/wp-content/uploads/2012/09/Breastfeeding_Friendly_Child_Care_Toolkit_Alameda.pdf" TargetMode="External"/><Relationship Id="rId3" Type="http://schemas.openxmlformats.org/officeDocument/2006/relationships/notesSlide" Target="../notesSlides/notesSlide43.xml"/><Relationship Id="rId7" Type="http://schemas.openxmlformats.org/officeDocument/2006/relationships/hyperlink" Target="https://health.gov/dietaryguidelines/2015/guidelines/" TargetMode="Externa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www.centertrt.org/content/docs/Intervention_Documents/Intervention_Materials/NAP_SACC/Technical_Assistance_Materials/Sample_Nutrition_and_Physical_Activity_Policy.pdf" TargetMode="External"/><Relationship Id="rId5" Type="http://schemas.openxmlformats.org/officeDocument/2006/relationships/hyperlink" Target="http://ellynsatterinstitute.org/dor/divisionofresponsibilityinfeeding.php#sthash.TApwJdwM.cIADwTCz.dpuf" TargetMode="External"/><Relationship Id="rId4" Type="http://schemas.openxmlformats.org/officeDocument/2006/relationships/hyperlink" Target="http://www.emsa.ca.gov/childcare_nutrition"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HP_Prevention_PPTfooter_Mod3.png"/>
          <p:cNvPicPr>
            <a:picLocks noChangeAspect="1"/>
          </p:cNvPicPr>
          <p:nvPr/>
        </p:nvPicPr>
        <p:blipFill>
          <a:blip r:embed="rId4"/>
          <a:stretch>
            <a:fillRect/>
          </a:stretch>
        </p:blipFill>
        <p:spPr>
          <a:xfrm>
            <a:off x="0" y="6096000"/>
            <a:ext cx="9144000" cy="762000"/>
          </a:xfrm>
          <a:prstGeom prst="rect">
            <a:avLst/>
          </a:prstGeom>
        </p:spPr>
      </p:pic>
      <p:pic>
        <p:nvPicPr>
          <p:cNvPr id="5" name="Picture 4" descr="CCHP_Prevention_PPT_hand.png"/>
          <p:cNvPicPr>
            <a:picLocks noChangeAspect="1"/>
          </p:cNvPicPr>
          <p:nvPr/>
        </p:nvPicPr>
        <p:blipFill>
          <a:blip r:embed="rId5"/>
          <a:stretch>
            <a:fillRect/>
          </a:stretch>
        </p:blipFill>
        <p:spPr>
          <a:xfrm>
            <a:off x="2862062" y="2631066"/>
            <a:ext cx="2659380" cy="2811780"/>
          </a:xfrm>
          <a:prstGeom prst="rect">
            <a:avLst/>
          </a:prstGeom>
        </p:spPr>
      </p:pic>
      <p:pic>
        <p:nvPicPr>
          <p:cNvPr id="14" name="Picture 13" descr="CCHP_Prevention_PPT_Title-Mod3.png"/>
          <p:cNvPicPr>
            <a:picLocks noChangeAspect="1"/>
          </p:cNvPicPr>
          <p:nvPr/>
        </p:nvPicPr>
        <p:blipFill>
          <a:blip r:embed="rId6"/>
          <a:stretch>
            <a:fillRect/>
          </a:stretch>
        </p:blipFill>
        <p:spPr>
          <a:xfrm>
            <a:off x="0" y="2109642"/>
            <a:ext cx="9144000" cy="423746"/>
          </a:xfrm>
          <a:prstGeom prst="rect">
            <a:avLst/>
          </a:prstGeom>
        </p:spPr>
      </p:pic>
      <p:pic>
        <p:nvPicPr>
          <p:cNvPr id="7" name="Picture 6" descr="CCHP_Prevention_PPT_Title.png"/>
          <p:cNvPicPr>
            <a:picLocks noChangeAspect="1"/>
          </p:cNvPicPr>
          <p:nvPr/>
        </p:nvPicPr>
        <p:blipFill>
          <a:blip r:embed="rId7"/>
          <a:stretch>
            <a:fillRect/>
          </a:stretch>
        </p:blipFill>
        <p:spPr>
          <a:xfrm>
            <a:off x="0" y="342988"/>
            <a:ext cx="9144000" cy="1642946"/>
          </a:xfrm>
          <a:prstGeom prst="rect">
            <a:avLst/>
          </a:prstGeom>
        </p:spPr>
      </p:pic>
    </p:spTree>
    <p:custDataLst>
      <p:tags r:id="rId1"/>
    </p:custDataLst>
    <p:extLst>
      <p:ext uri="{BB962C8B-B14F-4D97-AF65-F5344CB8AC3E}">
        <p14:creationId xmlns:p14="http://schemas.microsoft.com/office/powerpoint/2010/main" val="178369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solidFill>
                  <a:srgbClr val="1F497D"/>
                </a:solidFill>
              </a:rPr>
              <a:t>Introducing Solid Food</a:t>
            </a:r>
            <a:br>
              <a:rPr lang="en-US" b="1" dirty="0">
                <a:solidFill>
                  <a:srgbClr val="1F497D"/>
                </a:solidFill>
              </a:rPr>
            </a:br>
            <a:endParaRPr lang="en-US" dirty="0"/>
          </a:p>
        </p:txBody>
      </p:sp>
      <p:sp>
        <p:nvSpPr>
          <p:cNvPr id="8" name="Content Placeholder 7"/>
          <p:cNvSpPr>
            <a:spLocks noGrp="1"/>
          </p:cNvSpPr>
          <p:nvPr>
            <p:ph idx="1"/>
          </p:nvPr>
        </p:nvSpPr>
        <p:spPr/>
        <p:txBody>
          <a:bodyPr>
            <a:normAutofit fontScale="92500" lnSpcReduction="20000"/>
          </a:bodyPr>
          <a:lstStyle/>
          <a:p>
            <a:r>
              <a:rPr lang="en-US" dirty="0">
                <a:solidFill>
                  <a:srgbClr val="003473"/>
                </a:solidFill>
              </a:rPr>
              <a:t>Before introducing solid food, communicate with the infant’s family to make sure the infant is ready for solid food.  Ask the family what foods have been tried at home. </a:t>
            </a:r>
            <a:endParaRPr lang="en-US" dirty="0">
              <a:solidFill>
                <a:srgbClr val="003473"/>
              </a:solidFill>
              <a:ea typeface="Adobe Gothic Std B" panose="020B0800000000000000" pitchFamily="34" charset="-128"/>
            </a:endParaRPr>
          </a:p>
          <a:p>
            <a:r>
              <a:rPr lang="en-US" dirty="0">
                <a:solidFill>
                  <a:srgbClr val="003473"/>
                </a:solidFill>
              </a:rPr>
              <a:t>At about 6 months, begin to introduce ground or pureed food, one food at a time. Work with the family to decide what foods to provide.  It’s best to have the family try feeding their baby a new food at home first. </a:t>
            </a:r>
          </a:p>
          <a:p>
            <a:r>
              <a:rPr lang="en-US" dirty="0">
                <a:solidFill>
                  <a:srgbClr val="003473"/>
                </a:solidFill>
              </a:rPr>
              <a:t>Wait for at least 3 to 5 days before introducing a another new food.</a:t>
            </a:r>
            <a:endParaRPr lang="en-US" dirty="0"/>
          </a:p>
        </p:txBody>
      </p:sp>
    </p:spTree>
    <p:custDataLst>
      <p:tags r:id="rId1"/>
    </p:custDataLst>
    <p:extLst>
      <p:ext uri="{BB962C8B-B14F-4D97-AF65-F5344CB8AC3E}">
        <p14:creationId xmlns:p14="http://schemas.microsoft.com/office/powerpoint/2010/main" val="120975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Food (Table Food)</a:t>
            </a:r>
          </a:p>
        </p:txBody>
      </p:sp>
      <p:sp>
        <p:nvSpPr>
          <p:cNvPr id="3" name="Content Placeholder 2"/>
          <p:cNvSpPr>
            <a:spLocks noGrp="1"/>
          </p:cNvSpPr>
          <p:nvPr>
            <p:ph idx="1"/>
          </p:nvPr>
        </p:nvSpPr>
        <p:spPr/>
        <p:txBody>
          <a:bodyPr/>
          <a:lstStyle/>
          <a:p>
            <a:pPr marL="571500" indent="-571500"/>
            <a:r>
              <a:rPr lang="en-US" dirty="0">
                <a:solidFill>
                  <a:srgbClr val="003473"/>
                </a:solidFill>
                <a:ea typeface="Adobe Gothic Std B" panose="020B0800000000000000" pitchFamily="34" charset="-128"/>
              </a:rPr>
              <a:t>Start with iron-fortified infant cereal or pureed meats. </a:t>
            </a:r>
          </a:p>
          <a:p>
            <a:pPr marL="571500" indent="-571500"/>
            <a:r>
              <a:rPr lang="en-US" dirty="0">
                <a:solidFill>
                  <a:srgbClr val="003473"/>
                </a:solidFill>
                <a:ea typeface="Adobe Gothic Std B" panose="020B0800000000000000" pitchFamily="34" charset="-128"/>
              </a:rPr>
              <a:t>Next, pureed vegetables and fruits, and</a:t>
            </a:r>
          </a:p>
          <a:p>
            <a:pPr marL="571500" indent="-571500"/>
            <a:r>
              <a:rPr lang="en-US" dirty="0">
                <a:solidFill>
                  <a:srgbClr val="003473"/>
                </a:solidFill>
                <a:ea typeface="Adobe Gothic Std B" panose="020B0800000000000000" pitchFamily="34" charset="-128"/>
              </a:rPr>
              <a:t>Then other protein rich foods. </a:t>
            </a:r>
            <a:endParaRPr lang="en-US" baseline="30000" dirty="0">
              <a:solidFill>
                <a:srgbClr val="003473"/>
              </a:solidFill>
              <a:ea typeface="Adobe Gothic Std B" panose="020B0800000000000000" pitchFamily="34" charset="-128"/>
            </a:endParaRPr>
          </a:p>
          <a:p>
            <a:pPr marL="0" indent="0">
              <a:buNone/>
            </a:pPr>
            <a:endParaRPr lang="en-US" dirty="0"/>
          </a:p>
          <a:p>
            <a:pPr marL="0" indent="0">
              <a:buNone/>
            </a:pPr>
            <a:r>
              <a:rPr lang="en-US" dirty="0"/>
              <a:t>Videos from 1000 Days</a:t>
            </a:r>
          </a:p>
          <a:p>
            <a:pPr marL="0" indent="0">
              <a:buNone/>
            </a:pPr>
            <a:r>
              <a:rPr lang="en-US" dirty="0">
                <a:hlinkClick r:id="rId4"/>
              </a:rPr>
              <a:t>https://</a:t>
            </a:r>
            <a:r>
              <a:rPr lang="en-US">
                <a:hlinkClick r:id="rId4"/>
              </a:rPr>
              <a:t>thousanddays.org/for-parents/</a:t>
            </a:r>
            <a:r>
              <a:rPr lang="en-US"/>
              <a:t> </a:t>
            </a: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659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164978" y="5396960"/>
            <a:ext cx="6814045" cy="369332"/>
          </a:xfrm>
          <a:prstGeom prst="rect">
            <a:avLst/>
          </a:prstGeom>
          <a:noFill/>
        </p:spPr>
        <p:txBody>
          <a:bodyPr wrap="square" rtlCol="0">
            <a:spAutoFit/>
          </a:bodyPr>
          <a:lstStyle/>
          <a:p>
            <a:pPr algn="ctr"/>
            <a:r>
              <a:rPr lang="en-US" dirty="0"/>
              <a:t>*based on standards from Dietary Guidelines for Americans, 2016.</a:t>
            </a:r>
            <a:endParaRPr lang="en-US" b="1" dirty="0"/>
          </a:p>
        </p:txBody>
      </p:sp>
      <p:sp>
        <p:nvSpPr>
          <p:cNvPr id="5" name="Title 4"/>
          <p:cNvSpPr>
            <a:spLocks noGrp="1"/>
          </p:cNvSpPr>
          <p:nvPr>
            <p:ph type="title"/>
          </p:nvPr>
        </p:nvSpPr>
        <p:spPr/>
        <p:txBody>
          <a:bodyPr>
            <a:normAutofit fontScale="90000"/>
          </a:bodyPr>
          <a:lstStyle/>
          <a:p>
            <a:br>
              <a:rPr lang="en-US" dirty="0"/>
            </a:br>
            <a:br>
              <a:rPr lang="en-US" dirty="0"/>
            </a:br>
            <a:br>
              <a:rPr lang="en-US" dirty="0"/>
            </a:br>
            <a:r>
              <a:rPr lang="en-US" dirty="0"/>
              <a:t>Age-appropriate Meals and Snacks for Children in Child Care Settings</a:t>
            </a:r>
          </a:p>
        </p:txBody>
      </p:sp>
      <p:sp>
        <p:nvSpPr>
          <p:cNvPr id="3" name="Date Placeholder 2"/>
          <p:cNvSpPr>
            <a:spLocks noGrp="1"/>
          </p:cNvSpPr>
          <p:nvPr>
            <p:ph type="dt" sz="half" idx="10"/>
          </p:nvPr>
        </p:nvSpPr>
        <p:spPr/>
        <p:txBody>
          <a:bodyPr/>
          <a:lstStyle/>
          <a:p>
            <a:fld id="{E982C9A2-234B-4B5E-AB7F-56CD2D0FA0B0}" type="datetime1">
              <a:rPr lang="en-US" smtClean="0"/>
              <a:t>10/12/2023</a:t>
            </a:fld>
            <a:endParaRPr lang="en-US" dirty="0"/>
          </a:p>
        </p:txBody>
      </p:sp>
      <p:grpSp>
        <p:nvGrpSpPr>
          <p:cNvPr id="417" name="plum"/>
          <p:cNvGrpSpPr/>
          <p:nvPr/>
        </p:nvGrpSpPr>
        <p:grpSpPr>
          <a:xfrm>
            <a:off x="3505200" y="2333197"/>
            <a:ext cx="2133600" cy="2191606"/>
            <a:chOff x="4266532" y="310493"/>
            <a:chExt cx="1656820" cy="1773621"/>
          </a:xfrm>
        </p:grpSpPr>
        <p:sp>
          <p:nvSpPr>
            <p:cNvPr id="418" name="Freeform 48"/>
            <p:cNvSpPr>
              <a:spLocks/>
            </p:cNvSpPr>
            <p:nvPr/>
          </p:nvSpPr>
          <p:spPr bwMode="auto">
            <a:xfrm>
              <a:off x="4266532" y="569538"/>
              <a:ext cx="1656820" cy="1514576"/>
            </a:xfrm>
            <a:custGeom>
              <a:avLst/>
              <a:gdLst>
                <a:gd name="T0" fmla="*/ 1 w 926"/>
                <a:gd name="T1" fmla="*/ 368 h 848"/>
                <a:gd name="T2" fmla="*/ 257 w 926"/>
                <a:gd name="T3" fmla="*/ 21 h 848"/>
                <a:gd name="T4" fmla="*/ 460 w 926"/>
                <a:gd name="T5" fmla="*/ 41 h 848"/>
                <a:gd name="T6" fmla="*/ 463 w 926"/>
                <a:gd name="T7" fmla="*/ 41 h 848"/>
                <a:gd name="T8" fmla="*/ 463 w 926"/>
                <a:gd name="T9" fmla="*/ 41 h 848"/>
                <a:gd name="T10" fmla="*/ 463 w 926"/>
                <a:gd name="T11" fmla="*/ 41 h 848"/>
                <a:gd name="T12" fmla="*/ 464 w 926"/>
                <a:gd name="T13" fmla="*/ 41 h 848"/>
                <a:gd name="T14" fmla="*/ 464 w 926"/>
                <a:gd name="T15" fmla="*/ 41 h 848"/>
                <a:gd name="T16" fmla="*/ 467 w 926"/>
                <a:gd name="T17" fmla="*/ 41 h 848"/>
                <a:gd name="T18" fmla="*/ 616 w 926"/>
                <a:gd name="T19" fmla="*/ 23 h 848"/>
                <a:gd name="T20" fmla="*/ 832 w 926"/>
                <a:gd name="T21" fmla="*/ 90 h 848"/>
                <a:gd name="T22" fmla="*/ 925 w 926"/>
                <a:gd name="T23" fmla="*/ 368 h 848"/>
                <a:gd name="T24" fmla="*/ 773 w 926"/>
                <a:gd name="T25" fmla="*/ 743 h 848"/>
                <a:gd name="T26" fmla="*/ 534 w 926"/>
                <a:gd name="T27" fmla="*/ 846 h 848"/>
                <a:gd name="T28" fmla="*/ 472 w 926"/>
                <a:gd name="T29" fmla="*/ 836 h 848"/>
                <a:gd name="T30" fmla="*/ 425 w 926"/>
                <a:gd name="T31" fmla="*/ 845 h 848"/>
                <a:gd name="T32" fmla="*/ 153 w 926"/>
                <a:gd name="T33" fmla="*/ 743 h 848"/>
                <a:gd name="T34" fmla="*/ 1 w 926"/>
                <a:gd name="T35" fmla="*/ 36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6" h="848">
                  <a:moveTo>
                    <a:pt x="1" y="368"/>
                  </a:moveTo>
                  <a:cubicBezTo>
                    <a:pt x="0" y="264"/>
                    <a:pt x="25" y="33"/>
                    <a:pt x="257" y="21"/>
                  </a:cubicBezTo>
                  <a:cubicBezTo>
                    <a:pt x="313" y="18"/>
                    <a:pt x="382" y="42"/>
                    <a:pt x="460" y="41"/>
                  </a:cubicBezTo>
                  <a:cubicBezTo>
                    <a:pt x="461" y="41"/>
                    <a:pt x="462" y="41"/>
                    <a:pt x="463" y="41"/>
                  </a:cubicBezTo>
                  <a:cubicBezTo>
                    <a:pt x="463" y="41"/>
                    <a:pt x="463" y="41"/>
                    <a:pt x="463" y="41"/>
                  </a:cubicBezTo>
                  <a:cubicBezTo>
                    <a:pt x="463" y="41"/>
                    <a:pt x="463" y="41"/>
                    <a:pt x="463" y="41"/>
                  </a:cubicBezTo>
                  <a:cubicBezTo>
                    <a:pt x="464" y="41"/>
                    <a:pt x="464" y="41"/>
                    <a:pt x="464" y="41"/>
                  </a:cubicBezTo>
                  <a:cubicBezTo>
                    <a:pt x="464" y="41"/>
                    <a:pt x="464" y="41"/>
                    <a:pt x="464" y="41"/>
                  </a:cubicBezTo>
                  <a:cubicBezTo>
                    <a:pt x="465" y="41"/>
                    <a:pt x="466" y="41"/>
                    <a:pt x="467" y="41"/>
                  </a:cubicBezTo>
                  <a:cubicBezTo>
                    <a:pt x="545" y="42"/>
                    <a:pt x="562" y="39"/>
                    <a:pt x="616" y="23"/>
                  </a:cubicBezTo>
                  <a:cubicBezTo>
                    <a:pt x="692" y="0"/>
                    <a:pt x="794" y="55"/>
                    <a:pt x="832" y="90"/>
                  </a:cubicBezTo>
                  <a:cubicBezTo>
                    <a:pt x="903" y="155"/>
                    <a:pt x="926" y="264"/>
                    <a:pt x="925" y="368"/>
                  </a:cubicBezTo>
                  <a:cubicBezTo>
                    <a:pt x="922" y="512"/>
                    <a:pt x="875" y="652"/>
                    <a:pt x="773" y="743"/>
                  </a:cubicBezTo>
                  <a:cubicBezTo>
                    <a:pt x="702" y="806"/>
                    <a:pt x="625" y="837"/>
                    <a:pt x="534" y="846"/>
                  </a:cubicBezTo>
                  <a:cubicBezTo>
                    <a:pt x="509" y="848"/>
                    <a:pt x="488" y="836"/>
                    <a:pt x="472" y="836"/>
                  </a:cubicBezTo>
                  <a:cubicBezTo>
                    <a:pt x="462" y="836"/>
                    <a:pt x="435" y="845"/>
                    <a:pt x="425" y="845"/>
                  </a:cubicBezTo>
                  <a:cubicBezTo>
                    <a:pt x="319" y="843"/>
                    <a:pt x="235" y="815"/>
                    <a:pt x="153" y="743"/>
                  </a:cubicBezTo>
                  <a:cubicBezTo>
                    <a:pt x="51" y="652"/>
                    <a:pt x="4" y="512"/>
                    <a:pt x="1" y="368"/>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19" name="Freeform 49"/>
            <p:cNvSpPr>
              <a:spLocks/>
            </p:cNvSpPr>
            <p:nvPr/>
          </p:nvSpPr>
          <p:spPr bwMode="auto">
            <a:xfrm>
              <a:off x="4315024" y="524278"/>
              <a:ext cx="1569534" cy="1535590"/>
            </a:xfrm>
            <a:custGeom>
              <a:avLst/>
              <a:gdLst>
                <a:gd name="T0" fmla="*/ 2 w 877"/>
                <a:gd name="T1" fmla="*/ 388 h 859"/>
                <a:gd name="T2" fmla="*/ 101 w 877"/>
                <a:gd name="T3" fmla="*/ 134 h 859"/>
                <a:gd name="T4" fmla="*/ 320 w 877"/>
                <a:gd name="T5" fmla="*/ 91 h 859"/>
                <a:gd name="T6" fmla="*/ 433 w 877"/>
                <a:gd name="T7" fmla="*/ 126 h 859"/>
                <a:gd name="T8" fmla="*/ 436 w 877"/>
                <a:gd name="T9" fmla="*/ 126 h 859"/>
                <a:gd name="T10" fmla="*/ 436 w 877"/>
                <a:gd name="T11" fmla="*/ 126 h 859"/>
                <a:gd name="T12" fmla="*/ 437 w 877"/>
                <a:gd name="T13" fmla="*/ 126 h 859"/>
                <a:gd name="T14" fmla="*/ 437 w 877"/>
                <a:gd name="T15" fmla="*/ 126 h 859"/>
                <a:gd name="T16" fmla="*/ 437 w 877"/>
                <a:gd name="T17" fmla="*/ 126 h 859"/>
                <a:gd name="T18" fmla="*/ 440 w 877"/>
                <a:gd name="T19" fmla="*/ 126 h 859"/>
                <a:gd name="T20" fmla="*/ 779 w 877"/>
                <a:gd name="T21" fmla="*/ 125 h 859"/>
                <a:gd name="T22" fmla="*/ 875 w 877"/>
                <a:gd name="T23" fmla="*/ 391 h 859"/>
                <a:gd name="T24" fmla="*/ 732 w 877"/>
                <a:gd name="T25" fmla="*/ 742 h 859"/>
                <a:gd name="T26" fmla="*/ 471 w 877"/>
                <a:gd name="T27" fmla="*/ 845 h 859"/>
                <a:gd name="T28" fmla="*/ 445 w 877"/>
                <a:gd name="T29" fmla="*/ 835 h 859"/>
                <a:gd name="T30" fmla="*/ 413 w 877"/>
                <a:gd name="T31" fmla="*/ 845 h 859"/>
                <a:gd name="T32" fmla="*/ 155 w 877"/>
                <a:gd name="T33" fmla="*/ 756 h 859"/>
                <a:gd name="T34" fmla="*/ 2 w 877"/>
                <a:gd name="T35" fmla="*/ 388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7" h="859">
                  <a:moveTo>
                    <a:pt x="2" y="388"/>
                  </a:moveTo>
                  <a:cubicBezTo>
                    <a:pt x="0" y="219"/>
                    <a:pt x="36" y="193"/>
                    <a:pt x="101" y="134"/>
                  </a:cubicBezTo>
                  <a:cubicBezTo>
                    <a:pt x="163" y="77"/>
                    <a:pt x="243" y="55"/>
                    <a:pt x="320" y="91"/>
                  </a:cubicBezTo>
                  <a:cubicBezTo>
                    <a:pt x="355" y="107"/>
                    <a:pt x="393" y="127"/>
                    <a:pt x="433" y="126"/>
                  </a:cubicBezTo>
                  <a:cubicBezTo>
                    <a:pt x="434" y="126"/>
                    <a:pt x="435" y="126"/>
                    <a:pt x="436" y="126"/>
                  </a:cubicBezTo>
                  <a:cubicBezTo>
                    <a:pt x="436" y="126"/>
                    <a:pt x="436" y="126"/>
                    <a:pt x="436" y="126"/>
                  </a:cubicBezTo>
                  <a:cubicBezTo>
                    <a:pt x="437" y="126"/>
                    <a:pt x="437" y="126"/>
                    <a:pt x="437" y="126"/>
                  </a:cubicBezTo>
                  <a:cubicBezTo>
                    <a:pt x="437" y="126"/>
                    <a:pt x="437" y="126"/>
                    <a:pt x="437" y="126"/>
                  </a:cubicBezTo>
                  <a:cubicBezTo>
                    <a:pt x="437" y="126"/>
                    <a:pt x="437" y="126"/>
                    <a:pt x="437" y="126"/>
                  </a:cubicBezTo>
                  <a:cubicBezTo>
                    <a:pt x="438" y="126"/>
                    <a:pt x="439" y="126"/>
                    <a:pt x="440" y="126"/>
                  </a:cubicBezTo>
                  <a:cubicBezTo>
                    <a:pt x="576" y="128"/>
                    <a:pt x="643" y="0"/>
                    <a:pt x="779" y="125"/>
                  </a:cubicBezTo>
                  <a:cubicBezTo>
                    <a:pt x="844" y="184"/>
                    <a:pt x="877" y="296"/>
                    <a:pt x="875" y="391"/>
                  </a:cubicBezTo>
                  <a:cubicBezTo>
                    <a:pt x="873" y="522"/>
                    <a:pt x="825" y="659"/>
                    <a:pt x="732" y="742"/>
                  </a:cubicBezTo>
                  <a:cubicBezTo>
                    <a:pt x="656" y="809"/>
                    <a:pt x="507" y="858"/>
                    <a:pt x="471" y="845"/>
                  </a:cubicBezTo>
                  <a:cubicBezTo>
                    <a:pt x="467" y="844"/>
                    <a:pt x="456" y="835"/>
                    <a:pt x="445" y="835"/>
                  </a:cubicBezTo>
                  <a:cubicBezTo>
                    <a:pt x="432" y="835"/>
                    <a:pt x="417" y="843"/>
                    <a:pt x="413" y="845"/>
                  </a:cubicBezTo>
                  <a:cubicBezTo>
                    <a:pt x="381" y="859"/>
                    <a:pt x="229" y="822"/>
                    <a:pt x="155" y="756"/>
                  </a:cubicBezTo>
                  <a:cubicBezTo>
                    <a:pt x="61" y="673"/>
                    <a:pt x="3" y="557"/>
                    <a:pt x="2" y="388"/>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0" name="Freeform 50"/>
            <p:cNvSpPr>
              <a:spLocks/>
            </p:cNvSpPr>
            <p:nvPr/>
          </p:nvSpPr>
          <p:spPr bwMode="auto">
            <a:xfrm>
              <a:off x="5100599" y="627728"/>
              <a:ext cx="783959" cy="1412742"/>
            </a:xfrm>
            <a:custGeom>
              <a:avLst/>
              <a:gdLst>
                <a:gd name="T0" fmla="*/ 279 w 438"/>
                <a:gd name="T1" fmla="*/ 24 h 790"/>
                <a:gd name="T2" fmla="*/ 436 w 438"/>
                <a:gd name="T3" fmla="*/ 333 h 790"/>
                <a:gd name="T4" fmla="*/ 293 w 438"/>
                <a:gd name="T5" fmla="*/ 684 h 790"/>
                <a:gd name="T6" fmla="*/ 41 w 438"/>
                <a:gd name="T7" fmla="*/ 790 h 790"/>
                <a:gd name="T8" fmla="*/ 0 w 438"/>
                <a:gd name="T9" fmla="*/ 778 h 790"/>
                <a:gd name="T10" fmla="*/ 349 w 438"/>
                <a:gd name="T11" fmla="*/ 424 h 790"/>
                <a:gd name="T12" fmla="*/ 174 w 438"/>
                <a:gd name="T13" fmla="*/ 20 h 790"/>
                <a:gd name="T14" fmla="*/ 279 w 438"/>
                <a:gd name="T15" fmla="*/ 24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8" h="790">
                  <a:moveTo>
                    <a:pt x="279" y="24"/>
                  </a:moveTo>
                  <a:cubicBezTo>
                    <a:pt x="396" y="71"/>
                    <a:pt x="438" y="247"/>
                    <a:pt x="436" y="333"/>
                  </a:cubicBezTo>
                  <a:cubicBezTo>
                    <a:pt x="434" y="464"/>
                    <a:pt x="386" y="601"/>
                    <a:pt x="293" y="684"/>
                  </a:cubicBezTo>
                  <a:cubicBezTo>
                    <a:pt x="217" y="751"/>
                    <a:pt x="139" y="789"/>
                    <a:pt x="41" y="790"/>
                  </a:cubicBezTo>
                  <a:cubicBezTo>
                    <a:pt x="36" y="790"/>
                    <a:pt x="4" y="776"/>
                    <a:pt x="0" y="778"/>
                  </a:cubicBezTo>
                  <a:cubicBezTo>
                    <a:pt x="203" y="708"/>
                    <a:pt x="311" y="610"/>
                    <a:pt x="349" y="424"/>
                  </a:cubicBezTo>
                  <a:cubicBezTo>
                    <a:pt x="385" y="253"/>
                    <a:pt x="340" y="67"/>
                    <a:pt x="174" y="20"/>
                  </a:cubicBezTo>
                  <a:cubicBezTo>
                    <a:pt x="174" y="20"/>
                    <a:pt x="218" y="0"/>
                    <a:pt x="279" y="24"/>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1" name="Freeform 51"/>
            <p:cNvSpPr>
              <a:spLocks/>
            </p:cNvSpPr>
            <p:nvPr/>
          </p:nvSpPr>
          <p:spPr bwMode="auto">
            <a:xfrm>
              <a:off x="4447570" y="579236"/>
              <a:ext cx="1286662" cy="1296361"/>
            </a:xfrm>
            <a:custGeom>
              <a:avLst/>
              <a:gdLst>
                <a:gd name="T0" fmla="*/ 1 w 719"/>
                <a:gd name="T1" fmla="*/ 339 h 725"/>
                <a:gd name="T2" fmla="*/ 71 w 719"/>
                <a:gd name="T3" fmla="*/ 115 h 725"/>
                <a:gd name="T4" fmla="*/ 255 w 719"/>
                <a:gd name="T5" fmla="*/ 77 h 725"/>
                <a:gd name="T6" fmla="*/ 379 w 719"/>
                <a:gd name="T7" fmla="*/ 113 h 725"/>
                <a:gd name="T8" fmla="*/ 382 w 719"/>
                <a:gd name="T9" fmla="*/ 113 h 725"/>
                <a:gd name="T10" fmla="*/ 382 w 719"/>
                <a:gd name="T11" fmla="*/ 113 h 725"/>
                <a:gd name="T12" fmla="*/ 382 w 719"/>
                <a:gd name="T13" fmla="*/ 113 h 725"/>
                <a:gd name="T14" fmla="*/ 382 w 719"/>
                <a:gd name="T15" fmla="*/ 113 h 725"/>
                <a:gd name="T16" fmla="*/ 382 w 719"/>
                <a:gd name="T17" fmla="*/ 113 h 725"/>
                <a:gd name="T18" fmla="*/ 385 w 719"/>
                <a:gd name="T19" fmla="*/ 113 h 725"/>
                <a:gd name="T20" fmla="*/ 646 w 719"/>
                <a:gd name="T21" fmla="*/ 111 h 725"/>
                <a:gd name="T22" fmla="*/ 718 w 719"/>
                <a:gd name="T23" fmla="*/ 339 h 725"/>
                <a:gd name="T24" fmla="*/ 590 w 719"/>
                <a:gd name="T25" fmla="*/ 641 h 725"/>
                <a:gd name="T26" fmla="*/ 363 w 719"/>
                <a:gd name="T27" fmla="*/ 725 h 725"/>
                <a:gd name="T28" fmla="*/ 339 w 719"/>
                <a:gd name="T29" fmla="*/ 725 h 725"/>
                <a:gd name="T30" fmla="*/ 117 w 719"/>
                <a:gd name="T31" fmla="*/ 641 h 725"/>
                <a:gd name="T32" fmla="*/ 1 w 719"/>
                <a:gd name="T33" fmla="*/ 3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9" h="725">
                  <a:moveTo>
                    <a:pt x="1" y="339"/>
                  </a:moveTo>
                  <a:cubicBezTo>
                    <a:pt x="0" y="255"/>
                    <a:pt x="17" y="167"/>
                    <a:pt x="71" y="115"/>
                  </a:cubicBezTo>
                  <a:cubicBezTo>
                    <a:pt x="124" y="64"/>
                    <a:pt x="190" y="45"/>
                    <a:pt x="255" y="77"/>
                  </a:cubicBezTo>
                  <a:cubicBezTo>
                    <a:pt x="284" y="91"/>
                    <a:pt x="345" y="113"/>
                    <a:pt x="379" y="113"/>
                  </a:cubicBezTo>
                  <a:cubicBezTo>
                    <a:pt x="380" y="113"/>
                    <a:pt x="381" y="113"/>
                    <a:pt x="382" y="113"/>
                  </a:cubicBezTo>
                  <a:cubicBezTo>
                    <a:pt x="382" y="113"/>
                    <a:pt x="382" y="113"/>
                    <a:pt x="382" y="113"/>
                  </a:cubicBezTo>
                  <a:cubicBezTo>
                    <a:pt x="382" y="113"/>
                    <a:pt x="382" y="113"/>
                    <a:pt x="382" y="113"/>
                  </a:cubicBezTo>
                  <a:cubicBezTo>
                    <a:pt x="382" y="113"/>
                    <a:pt x="382" y="113"/>
                    <a:pt x="382" y="113"/>
                  </a:cubicBezTo>
                  <a:cubicBezTo>
                    <a:pt x="382" y="113"/>
                    <a:pt x="382" y="113"/>
                    <a:pt x="382" y="113"/>
                  </a:cubicBezTo>
                  <a:cubicBezTo>
                    <a:pt x="383" y="113"/>
                    <a:pt x="384" y="113"/>
                    <a:pt x="385" y="113"/>
                  </a:cubicBezTo>
                  <a:cubicBezTo>
                    <a:pt x="498" y="114"/>
                    <a:pt x="532" y="0"/>
                    <a:pt x="646" y="111"/>
                  </a:cubicBezTo>
                  <a:cubicBezTo>
                    <a:pt x="700" y="163"/>
                    <a:pt x="719" y="255"/>
                    <a:pt x="718" y="339"/>
                  </a:cubicBezTo>
                  <a:cubicBezTo>
                    <a:pt x="716" y="455"/>
                    <a:pt x="668" y="568"/>
                    <a:pt x="590" y="641"/>
                  </a:cubicBezTo>
                  <a:cubicBezTo>
                    <a:pt x="526" y="701"/>
                    <a:pt x="445" y="724"/>
                    <a:pt x="363" y="725"/>
                  </a:cubicBezTo>
                  <a:cubicBezTo>
                    <a:pt x="355" y="725"/>
                    <a:pt x="347" y="725"/>
                    <a:pt x="339" y="725"/>
                  </a:cubicBezTo>
                  <a:cubicBezTo>
                    <a:pt x="258" y="723"/>
                    <a:pt x="179" y="700"/>
                    <a:pt x="117" y="641"/>
                  </a:cubicBezTo>
                  <a:cubicBezTo>
                    <a:pt x="39" y="568"/>
                    <a:pt x="3" y="455"/>
                    <a:pt x="1" y="339"/>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2" name="Freeform 53"/>
            <p:cNvSpPr>
              <a:spLocks/>
            </p:cNvSpPr>
            <p:nvPr/>
          </p:nvSpPr>
          <p:spPr bwMode="auto">
            <a:xfrm>
              <a:off x="4379681" y="689152"/>
              <a:ext cx="478457" cy="1134720"/>
            </a:xfrm>
            <a:custGeom>
              <a:avLst/>
              <a:gdLst>
                <a:gd name="T0" fmla="*/ 237 w 268"/>
                <a:gd name="T1" fmla="*/ 0 h 635"/>
                <a:gd name="T2" fmla="*/ 28 w 268"/>
                <a:gd name="T3" fmla="*/ 202 h 635"/>
                <a:gd name="T4" fmla="*/ 238 w 268"/>
                <a:gd name="T5" fmla="*/ 635 h 635"/>
                <a:gd name="T6" fmla="*/ 87 w 268"/>
                <a:gd name="T7" fmla="*/ 152 h 635"/>
                <a:gd name="T8" fmla="*/ 187 w 268"/>
                <a:gd name="T9" fmla="*/ 51 h 635"/>
                <a:gd name="T10" fmla="*/ 237 w 268"/>
                <a:gd name="T11" fmla="*/ 0 h 635"/>
              </a:gdLst>
              <a:ahLst/>
              <a:cxnLst>
                <a:cxn ang="0">
                  <a:pos x="T0" y="T1"/>
                </a:cxn>
                <a:cxn ang="0">
                  <a:pos x="T2" y="T3"/>
                </a:cxn>
                <a:cxn ang="0">
                  <a:pos x="T4" y="T5"/>
                </a:cxn>
                <a:cxn ang="0">
                  <a:pos x="T6" y="T7"/>
                </a:cxn>
                <a:cxn ang="0">
                  <a:pos x="T8" y="T9"/>
                </a:cxn>
                <a:cxn ang="0">
                  <a:pos x="T10" y="T11"/>
                </a:cxn>
              </a:cxnLst>
              <a:rect l="0" t="0" r="r" b="b"/>
              <a:pathLst>
                <a:path w="268" h="635">
                  <a:moveTo>
                    <a:pt x="237" y="0"/>
                  </a:moveTo>
                  <a:cubicBezTo>
                    <a:pt x="112" y="0"/>
                    <a:pt x="38" y="136"/>
                    <a:pt x="28" y="202"/>
                  </a:cubicBezTo>
                  <a:cubicBezTo>
                    <a:pt x="0" y="402"/>
                    <a:pt x="106" y="599"/>
                    <a:pt x="238" y="635"/>
                  </a:cubicBezTo>
                  <a:cubicBezTo>
                    <a:pt x="113" y="545"/>
                    <a:pt x="25" y="302"/>
                    <a:pt x="87" y="152"/>
                  </a:cubicBezTo>
                  <a:cubicBezTo>
                    <a:pt x="104" y="111"/>
                    <a:pt x="119" y="76"/>
                    <a:pt x="187" y="51"/>
                  </a:cubicBezTo>
                  <a:cubicBezTo>
                    <a:pt x="249" y="28"/>
                    <a:pt x="268" y="1"/>
                    <a:pt x="237" y="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3" name="Freeform 54"/>
            <p:cNvSpPr>
              <a:spLocks/>
            </p:cNvSpPr>
            <p:nvPr/>
          </p:nvSpPr>
          <p:spPr bwMode="auto">
            <a:xfrm>
              <a:off x="4620526" y="833013"/>
              <a:ext cx="187504" cy="324898"/>
            </a:xfrm>
            <a:custGeom>
              <a:avLst/>
              <a:gdLst>
                <a:gd name="T0" fmla="*/ 60 w 105"/>
                <a:gd name="T1" fmla="*/ 140 h 182"/>
                <a:gd name="T2" fmla="*/ 85 w 105"/>
                <a:gd name="T3" fmla="*/ 78 h 182"/>
                <a:gd name="T4" fmla="*/ 102 w 105"/>
                <a:gd name="T5" fmla="*/ 50 h 182"/>
                <a:gd name="T6" fmla="*/ 37 w 105"/>
                <a:gd name="T7" fmla="*/ 22 h 182"/>
                <a:gd name="T8" fmla="*/ 1 w 105"/>
                <a:gd name="T9" fmla="*/ 98 h 182"/>
                <a:gd name="T10" fmla="*/ 29 w 105"/>
                <a:gd name="T11" fmla="*/ 167 h 182"/>
                <a:gd name="T12" fmla="*/ 68 w 105"/>
                <a:gd name="T13" fmla="*/ 167 h 182"/>
                <a:gd name="T14" fmla="*/ 60 w 105"/>
                <a:gd name="T15" fmla="*/ 14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2">
                  <a:moveTo>
                    <a:pt x="60" y="140"/>
                  </a:moveTo>
                  <a:cubicBezTo>
                    <a:pt x="53" y="117"/>
                    <a:pt x="58" y="103"/>
                    <a:pt x="85" y="78"/>
                  </a:cubicBezTo>
                  <a:cubicBezTo>
                    <a:pt x="95" y="68"/>
                    <a:pt x="101" y="60"/>
                    <a:pt x="102" y="50"/>
                  </a:cubicBezTo>
                  <a:cubicBezTo>
                    <a:pt x="105" y="22"/>
                    <a:pt x="78" y="0"/>
                    <a:pt x="37" y="22"/>
                  </a:cubicBezTo>
                  <a:cubicBezTo>
                    <a:pt x="13" y="35"/>
                    <a:pt x="0" y="70"/>
                    <a:pt x="1" y="98"/>
                  </a:cubicBezTo>
                  <a:cubicBezTo>
                    <a:pt x="2" y="126"/>
                    <a:pt x="12" y="153"/>
                    <a:pt x="29" y="167"/>
                  </a:cubicBezTo>
                  <a:cubicBezTo>
                    <a:pt x="44" y="181"/>
                    <a:pt x="65" y="182"/>
                    <a:pt x="68" y="167"/>
                  </a:cubicBezTo>
                  <a:cubicBezTo>
                    <a:pt x="69" y="161"/>
                    <a:pt x="63" y="152"/>
                    <a:pt x="60" y="14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nvGrpSpPr>
            <p:cNvPr id="424" name="Group 423"/>
            <p:cNvGrpSpPr/>
            <p:nvPr/>
          </p:nvGrpSpPr>
          <p:grpSpPr>
            <a:xfrm rot="958229">
              <a:off x="5084401" y="310493"/>
              <a:ext cx="562511" cy="488156"/>
              <a:chOff x="4960968" y="239790"/>
              <a:chExt cx="562511" cy="488156"/>
            </a:xfrm>
          </p:grpSpPr>
          <p:sp>
            <p:nvSpPr>
              <p:cNvPr id="425" name="Freeform 55"/>
              <p:cNvSpPr>
                <a:spLocks/>
              </p:cNvSpPr>
              <p:nvPr/>
            </p:nvSpPr>
            <p:spPr bwMode="auto">
              <a:xfrm>
                <a:off x="4960968" y="239790"/>
                <a:ext cx="562511" cy="488156"/>
              </a:xfrm>
              <a:custGeom>
                <a:avLst/>
                <a:gdLst>
                  <a:gd name="T0" fmla="*/ 24 w 314"/>
                  <a:gd name="T1" fmla="*/ 205 h 273"/>
                  <a:gd name="T2" fmla="*/ 47 w 314"/>
                  <a:gd name="T3" fmla="*/ 136 h 273"/>
                  <a:gd name="T4" fmla="*/ 116 w 314"/>
                  <a:gd name="T5" fmla="*/ 58 h 273"/>
                  <a:gd name="T6" fmla="*/ 314 w 314"/>
                  <a:gd name="T7" fmla="*/ 120 h 273"/>
                  <a:gd name="T8" fmla="*/ 187 w 314"/>
                  <a:gd name="T9" fmla="*/ 217 h 273"/>
                  <a:gd name="T10" fmla="*/ 93 w 314"/>
                  <a:gd name="T11" fmla="*/ 246 h 273"/>
                  <a:gd name="T12" fmla="*/ 0 w 314"/>
                  <a:gd name="T13" fmla="*/ 273 h 273"/>
                  <a:gd name="T14" fmla="*/ 24 w 314"/>
                  <a:gd name="T15" fmla="*/ 205 h 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73">
                    <a:moveTo>
                      <a:pt x="24" y="205"/>
                    </a:moveTo>
                    <a:cubicBezTo>
                      <a:pt x="28" y="182"/>
                      <a:pt x="36" y="158"/>
                      <a:pt x="47" y="136"/>
                    </a:cubicBezTo>
                    <a:cubicBezTo>
                      <a:pt x="63" y="105"/>
                      <a:pt x="85" y="76"/>
                      <a:pt x="116" y="58"/>
                    </a:cubicBezTo>
                    <a:cubicBezTo>
                      <a:pt x="212" y="0"/>
                      <a:pt x="285" y="90"/>
                      <a:pt x="314" y="120"/>
                    </a:cubicBezTo>
                    <a:cubicBezTo>
                      <a:pt x="267" y="167"/>
                      <a:pt x="230" y="196"/>
                      <a:pt x="187" y="217"/>
                    </a:cubicBezTo>
                    <a:cubicBezTo>
                      <a:pt x="159" y="229"/>
                      <a:pt x="129" y="238"/>
                      <a:pt x="93" y="246"/>
                    </a:cubicBezTo>
                    <a:cubicBezTo>
                      <a:pt x="59" y="252"/>
                      <a:pt x="32" y="260"/>
                      <a:pt x="0" y="273"/>
                    </a:cubicBezTo>
                    <a:cubicBezTo>
                      <a:pt x="10" y="248"/>
                      <a:pt x="18" y="232"/>
                      <a:pt x="24" y="205"/>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6" name="Freeform 56"/>
              <p:cNvSpPr>
                <a:spLocks/>
              </p:cNvSpPr>
              <p:nvPr/>
            </p:nvSpPr>
            <p:spPr bwMode="auto">
              <a:xfrm>
                <a:off x="4964201" y="285049"/>
                <a:ext cx="528566" cy="438047"/>
              </a:xfrm>
              <a:custGeom>
                <a:avLst/>
                <a:gdLst>
                  <a:gd name="T0" fmla="*/ 24 w 296"/>
                  <a:gd name="T1" fmla="*/ 184 h 245"/>
                  <a:gd name="T2" fmla="*/ 48 w 296"/>
                  <a:gd name="T3" fmla="*/ 124 h 245"/>
                  <a:gd name="T4" fmla="*/ 120 w 296"/>
                  <a:gd name="T5" fmla="*/ 49 h 245"/>
                  <a:gd name="T6" fmla="*/ 296 w 296"/>
                  <a:gd name="T7" fmla="*/ 94 h 245"/>
                  <a:gd name="T8" fmla="*/ 175 w 296"/>
                  <a:gd name="T9" fmla="*/ 185 h 245"/>
                  <a:gd name="T10" fmla="*/ 87 w 296"/>
                  <a:gd name="T11" fmla="*/ 216 h 245"/>
                  <a:gd name="T12" fmla="*/ 0 w 296"/>
                  <a:gd name="T13" fmla="*/ 245 h 245"/>
                  <a:gd name="T14" fmla="*/ 24 w 296"/>
                  <a:gd name="T15" fmla="*/ 184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5">
                    <a:moveTo>
                      <a:pt x="24" y="184"/>
                    </a:moveTo>
                    <a:cubicBezTo>
                      <a:pt x="29" y="165"/>
                      <a:pt x="37" y="143"/>
                      <a:pt x="48" y="124"/>
                    </a:cubicBezTo>
                    <a:cubicBezTo>
                      <a:pt x="64" y="96"/>
                      <a:pt x="90" y="65"/>
                      <a:pt x="120" y="49"/>
                    </a:cubicBezTo>
                    <a:cubicBezTo>
                      <a:pt x="209" y="0"/>
                      <a:pt x="271" y="69"/>
                      <a:pt x="296" y="94"/>
                    </a:cubicBezTo>
                    <a:cubicBezTo>
                      <a:pt x="251" y="137"/>
                      <a:pt x="216" y="165"/>
                      <a:pt x="175" y="185"/>
                    </a:cubicBezTo>
                    <a:cubicBezTo>
                      <a:pt x="149" y="198"/>
                      <a:pt x="121" y="207"/>
                      <a:pt x="87" y="216"/>
                    </a:cubicBezTo>
                    <a:cubicBezTo>
                      <a:pt x="56" y="224"/>
                      <a:pt x="31" y="232"/>
                      <a:pt x="0" y="245"/>
                    </a:cubicBezTo>
                    <a:cubicBezTo>
                      <a:pt x="10" y="223"/>
                      <a:pt x="18" y="209"/>
                      <a:pt x="24" y="184"/>
                    </a:cubicBezTo>
                    <a:close/>
                  </a:path>
                </a:pathLst>
              </a:custGeom>
              <a:solidFill>
                <a:srgbClr val="87C4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7" name="Freeform 57"/>
              <p:cNvSpPr>
                <a:spLocks/>
              </p:cNvSpPr>
              <p:nvPr/>
            </p:nvSpPr>
            <p:spPr bwMode="auto">
              <a:xfrm>
                <a:off x="4960968" y="391733"/>
                <a:ext cx="538264" cy="336213"/>
              </a:xfrm>
              <a:custGeom>
                <a:avLst/>
                <a:gdLst>
                  <a:gd name="T0" fmla="*/ 2 w 300"/>
                  <a:gd name="T1" fmla="*/ 182 h 188"/>
                  <a:gd name="T2" fmla="*/ 300 w 300"/>
                  <a:gd name="T3" fmla="*/ 33 h 188"/>
                  <a:gd name="T4" fmla="*/ 13 w 300"/>
                  <a:gd name="T5" fmla="*/ 183 h 188"/>
                  <a:gd name="T6" fmla="*/ 0 w 300"/>
                  <a:gd name="T7" fmla="*/ 188 h 188"/>
                  <a:gd name="T8" fmla="*/ 2 w 300"/>
                  <a:gd name="T9" fmla="*/ 182 h 188"/>
                </a:gdLst>
                <a:ahLst/>
                <a:cxnLst>
                  <a:cxn ang="0">
                    <a:pos x="T0" y="T1"/>
                  </a:cxn>
                  <a:cxn ang="0">
                    <a:pos x="T2" y="T3"/>
                  </a:cxn>
                  <a:cxn ang="0">
                    <a:pos x="T4" y="T5"/>
                  </a:cxn>
                  <a:cxn ang="0">
                    <a:pos x="T6" y="T7"/>
                  </a:cxn>
                  <a:cxn ang="0">
                    <a:pos x="T8" y="T9"/>
                  </a:cxn>
                </a:cxnLst>
                <a:rect l="0" t="0" r="r" b="b"/>
                <a:pathLst>
                  <a:path w="300" h="188">
                    <a:moveTo>
                      <a:pt x="2" y="182"/>
                    </a:moveTo>
                    <a:cubicBezTo>
                      <a:pt x="79" y="60"/>
                      <a:pt x="168" y="0"/>
                      <a:pt x="300" y="33"/>
                    </a:cubicBezTo>
                    <a:cubicBezTo>
                      <a:pt x="172" y="27"/>
                      <a:pt x="87" y="72"/>
                      <a:pt x="13" y="183"/>
                    </a:cubicBezTo>
                    <a:cubicBezTo>
                      <a:pt x="0" y="188"/>
                      <a:pt x="0" y="188"/>
                      <a:pt x="0" y="188"/>
                    </a:cubicBezTo>
                    <a:cubicBezTo>
                      <a:pt x="2" y="182"/>
                      <a:pt x="2" y="182"/>
                      <a:pt x="2" y="182"/>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grpSp>
    </p:spTree>
    <p:custDataLst>
      <p:tags r:id="rId1"/>
    </p:custDataLst>
    <p:extLst>
      <p:ext uri="{BB962C8B-B14F-4D97-AF65-F5344CB8AC3E}">
        <p14:creationId xmlns:p14="http://schemas.microsoft.com/office/powerpoint/2010/main" val="16726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main point goes here"/>
          <p:cNvSpPr txBox="1"/>
          <p:nvPr/>
        </p:nvSpPr>
        <p:spPr>
          <a:xfrm>
            <a:off x="-5181600" y="2514600"/>
            <a:ext cx="7846436" cy="3600986"/>
          </a:xfrm>
          <a:prstGeom prst="rect">
            <a:avLst/>
          </a:prstGeom>
          <a:noFill/>
          <a:ln>
            <a:noFill/>
          </a:ln>
        </p:spPr>
        <p:txBody>
          <a:bodyPr wrap="square" rtlCol="0">
            <a:spAutoFit/>
          </a:bodyPr>
          <a:lstStyle/>
          <a:p>
            <a:pPr algn="ctr"/>
            <a:endParaRPr lang="en-US" sz="5400" b="1" dirty="0">
              <a:solidFill>
                <a:srgbClr val="000000"/>
              </a:solidFill>
            </a:endParaRPr>
          </a:p>
          <a:p>
            <a:endParaRPr lang="en-US" sz="2800" dirty="0">
              <a:solidFill>
                <a:schemeClr val="accent5">
                  <a:lumMod val="75000"/>
                </a:schemeClr>
              </a:solidFill>
              <a:ea typeface="Adobe Gothic Std B" panose="020B0800000000000000" pitchFamily="34" charset="-128"/>
            </a:endParaRPr>
          </a:p>
          <a:p>
            <a:endParaRPr lang="en-US" sz="1000" dirty="0">
              <a:solidFill>
                <a:schemeClr val="accent2">
                  <a:lumMod val="90000"/>
                  <a:lumOff val="10000"/>
                </a:schemeClr>
              </a:solidFill>
              <a:ea typeface="Adobe Gothic Std B" panose="020B0800000000000000" pitchFamily="34" charset="-128"/>
            </a:endParaRP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r>
              <a:rPr lang="en-US" sz="3200" dirty="0"/>
              <a:t> </a:t>
            </a:r>
            <a:endParaRPr lang="en-US" sz="2400" dirty="0"/>
          </a:p>
          <a:p>
            <a:endParaRPr lang="en-US" sz="2400" dirty="0"/>
          </a:p>
          <a:p>
            <a:endParaRPr lang="en-US" sz="2400" dirty="0"/>
          </a:p>
        </p:txBody>
      </p:sp>
      <p:pic>
        <p:nvPicPr>
          <p:cNvPr id="6147" name="Picture 3" descr="C:\Users\rrose1\AppData\Local\Microsoft\Windows\Temporary Internet Files\Content.IE5\4XYBA1ZU\Meuble_blé_tigé_feuillé.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509" y="3886200"/>
            <a:ext cx="1793886" cy="265357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noFill/>
        </p:spPr>
        <p:txBody>
          <a:bodyPr/>
          <a:lstStyle/>
          <a:p>
            <a:r>
              <a:rPr lang="en-US" dirty="0">
                <a:solidFill>
                  <a:srgbClr val="F78A28"/>
                </a:solidFill>
              </a:rPr>
              <a:t>Grains</a:t>
            </a:r>
          </a:p>
        </p:txBody>
      </p:sp>
      <p:sp>
        <p:nvSpPr>
          <p:cNvPr id="6" name="Content Placeholder 5"/>
          <p:cNvSpPr>
            <a:spLocks noGrp="1"/>
          </p:cNvSpPr>
          <p:nvPr>
            <p:ph idx="1"/>
          </p:nvPr>
        </p:nvSpPr>
        <p:spPr/>
        <p:txBody>
          <a:bodyPr>
            <a:normAutofit fontScale="92500"/>
          </a:bodyPr>
          <a:lstStyle/>
          <a:p>
            <a:pPr marL="457200" indent="-457200"/>
            <a:r>
              <a:rPr lang="en-US" dirty="0"/>
              <a:t>Grains provide many important nutrients, vitamins, and minerals for the growing children.</a:t>
            </a:r>
            <a:endParaRPr lang="en-US" dirty="0">
              <a:ea typeface="Adobe Gothic Std B" panose="020B0800000000000000" pitchFamily="34" charset="-128"/>
            </a:endParaRPr>
          </a:p>
          <a:p>
            <a:pPr marL="457200" indent="-457200"/>
            <a:r>
              <a:rPr lang="en-US" dirty="0"/>
              <a:t>Eating whole grains reduces the risk of heart disease and helps children of all ages grow at a healthy weight and avoid constipation. </a:t>
            </a:r>
          </a:p>
          <a:p>
            <a:pPr marL="457200" indent="-457200"/>
            <a:r>
              <a:rPr lang="en-US" dirty="0"/>
              <a:t>Pasta, cereal, bread, tortillas, and other baked goods are made using grains.</a:t>
            </a:r>
          </a:p>
          <a:p>
            <a:pPr marL="457200" indent="-457200"/>
            <a:r>
              <a:rPr lang="en-US" dirty="0"/>
              <a:t>Rice, oats, corn, wheat, barley, quinoa, millet, and </a:t>
            </a:r>
            <a:r>
              <a:rPr lang="en-US" dirty="0" err="1"/>
              <a:t>kamut</a:t>
            </a:r>
            <a:r>
              <a:rPr lang="en-US" dirty="0"/>
              <a:t> are examples of  grains. </a:t>
            </a:r>
          </a:p>
        </p:txBody>
      </p:sp>
      <p:sp>
        <p:nvSpPr>
          <p:cNvPr id="3" name="Date Placeholder 2"/>
          <p:cNvSpPr>
            <a:spLocks noGrp="1"/>
          </p:cNvSpPr>
          <p:nvPr>
            <p:ph type="dt" sz="half" idx="10"/>
          </p:nvPr>
        </p:nvSpPr>
        <p:spPr/>
        <p:txBody>
          <a:bodyPr/>
          <a:lstStyle/>
          <a:p>
            <a:fld id="{FD479DD9-2B46-4EB2-A721-AF7C20086103}" type="datetime1">
              <a:rPr lang="en-US" smtClean="0"/>
              <a:t>10/12/2023</a:t>
            </a:fld>
            <a:endParaRPr lang="en-US" dirty="0"/>
          </a:p>
        </p:txBody>
      </p:sp>
    </p:spTree>
    <p:custDataLst>
      <p:tags r:id="rId1"/>
    </p:custDataLst>
    <p:extLst>
      <p:ext uri="{BB962C8B-B14F-4D97-AF65-F5344CB8AC3E}">
        <p14:creationId xmlns:p14="http://schemas.microsoft.com/office/powerpoint/2010/main" val="149856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2492"/>
            <a:ext cx="3356706" cy="707886"/>
          </a:xfrm>
          <a:prstGeom prst="rect">
            <a:avLst/>
          </a:prstGeom>
          <a:noFill/>
        </p:spPr>
        <p:txBody>
          <a:bodyPr wrap="square" rtlCol="0">
            <a:spAutoFit/>
          </a:bodyPr>
          <a:lstStyle/>
          <a:p>
            <a:r>
              <a:rPr lang="en-US" sz="4000" b="1" dirty="0">
                <a:solidFill>
                  <a:schemeClr val="bg1"/>
                </a:solidFill>
              </a:rPr>
              <a:t>Grains</a:t>
            </a:r>
          </a:p>
        </p:txBody>
      </p:sp>
      <p:sp>
        <p:nvSpPr>
          <p:cNvPr id="4" name="Content Placeholder 3"/>
          <p:cNvSpPr>
            <a:spLocks noGrp="1"/>
          </p:cNvSpPr>
          <p:nvPr>
            <p:ph sz="half" idx="1"/>
          </p:nvPr>
        </p:nvSpPr>
        <p:spPr>
          <a:xfrm>
            <a:off x="304800" y="1296586"/>
            <a:ext cx="4038600" cy="4525963"/>
          </a:xfrm>
        </p:spPr>
        <p:txBody>
          <a:bodyPr/>
          <a:lstStyle/>
          <a:p>
            <a:r>
              <a:rPr lang="en-US" dirty="0"/>
              <a:t>Oatmeal</a:t>
            </a:r>
          </a:p>
          <a:p>
            <a:r>
              <a:rPr lang="en-US" dirty="0"/>
              <a:t>Brown bread, labeled whole grain or multi-grain</a:t>
            </a:r>
          </a:p>
          <a:p>
            <a:r>
              <a:rPr lang="en-US" dirty="0"/>
              <a:t>Brown rice</a:t>
            </a:r>
          </a:p>
          <a:p>
            <a:r>
              <a:rPr lang="en-US" dirty="0"/>
              <a:t>Whole wheat pasta </a:t>
            </a:r>
          </a:p>
          <a:p>
            <a:r>
              <a:rPr lang="en-US" dirty="0"/>
              <a:t>Quinoa</a:t>
            </a:r>
          </a:p>
          <a:p>
            <a:r>
              <a:rPr lang="en-US" dirty="0"/>
              <a:t>Barley</a:t>
            </a:r>
          </a:p>
        </p:txBody>
      </p:sp>
      <p:sp>
        <p:nvSpPr>
          <p:cNvPr id="8" name="Content Placeholder 7"/>
          <p:cNvSpPr>
            <a:spLocks noGrp="1"/>
          </p:cNvSpPr>
          <p:nvPr>
            <p:ph sz="half" idx="2"/>
          </p:nvPr>
        </p:nvSpPr>
        <p:spPr/>
        <p:txBody>
          <a:bodyPr/>
          <a:lstStyle/>
          <a:p>
            <a:r>
              <a:rPr lang="en-US" dirty="0"/>
              <a:t>White or enriched bread</a:t>
            </a:r>
          </a:p>
          <a:p>
            <a:r>
              <a:rPr lang="en-US" dirty="0"/>
              <a:t>White rice</a:t>
            </a:r>
          </a:p>
          <a:p>
            <a:r>
              <a:rPr lang="en-US" dirty="0"/>
              <a:t>Flour tortillas</a:t>
            </a:r>
          </a:p>
          <a:p>
            <a:r>
              <a:rPr lang="en-US" dirty="0"/>
              <a:t>Pasta or noodles made from white flour</a:t>
            </a:r>
          </a:p>
          <a:p>
            <a:endParaRPr lang="en-US" dirty="0"/>
          </a:p>
        </p:txBody>
      </p:sp>
      <p:sp>
        <p:nvSpPr>
          <p:cNvPr id="2" name="Date Placeholder 1"/>
          <p:cNvSpPr>
            <a:spLocks noGrp="1"/>
          </p:cNvSpPr>
          <p:nvPr>
            <p:ph type="dt" sz="half" idx="10"/>
          </p:nvPr>
        </p:nvSpPr>
        <p:spPr/>
        <p:txBody>
          <a:bodyPr/>
          <a:lstStyle/>
          <a:p>
            <a:fld id="{4724CE65-BAF7-48D9-9D9E-0BB1430AA1CC}" type="datetime1">
              <a:rPr lang="en-US" smtClean="0"/>
              <a:t>10/12/2023</a:t>
            </a:fld>
            <a:endParaRPr lang="en-US" dirty="0"/>
          </a:p>
        </p:txBody>
      </p:sp>
      <p:sp>
        <p:nvSpPr>
          <p:cNvPr id="3" name="Text Placeholder 2"/>
          <p:cNvSpPr>
            <a:spLocks noGrp="1"/>
          </p:cNvSpPr>
          <p:nvPr>
            <p:ph type="body" idx="4294967295"/>
          </p:nvPr>
        </p:nvSpPr>
        <p:spPr>
          <a:xfrm>
            <a:off x="228600" y="533400"/>
            <a:ext cx="3868738" cy="823913"/>
          </a:xfrm>
        </p:spPr>
        <p:txBody>
          <a:bodyPr>
            <a:noAutofit/>
          </a:bodyPr>
          <a:lstStyle/>
          <a:p>
            <a:pPr marL="0" indent="0" algn="ctr">
              <a:buNone/>
            </a:pPr>
            <a:r>
              <a:rPr lang="en-US" sz="3200" dirty="0">
                <a:solidFill>
                  <a:srgbClr val="F78A28"/>
                </a:solidFill>
              </a:rPr>
              <a:t>Serve Whol</a:t>
            </a:r>
            <a:r>
              <a:rPr lang="en-US" dirty="0">
                <a:solidFill>
                  <a:srgbClr val="F78A28"/>
                </a:solidFill>
              </a:rPr>
              <a:t>e Grain</a:t>
            </a:r>
            <a:endParaRPr lang="en-US" sz="3200" dirty="0">
              <a:solidFill>
                <a:srgbClr val="F78A28"/>
              </a:solidFill>
            </a:endParaRPr>
          </a:p>
        </p:txBody>
      </p:sp>
      <p:sp>
        <p:nvSpPr>
          <p:cNvPr id="7" name="Text Placeholder 6"/>
          <p:cNvSpPr>
            <a:spLocks noGrp="1"/>
          </p:cNvSpPr>
          <p:nvPr>
            <p:ph type="body" sz="quarter" idx="4294967295"/>
          </p:nvPr>
        </p:nvSpPr>
        <p:spPr>
          <a:xfrm>
            <a:off x="4495800" y="322492"/>
            <a:ext cx="4192587" cy="1277708"/>
          </a:xfrm>
        </p:spPr>
        <p:txBody>
          <a:bodyPr>
            <a:noAutofit/>
          </a:bodyPr>
          <a:lstStyle/>
          <a:p>
            <a:pPr marL="0" indent="0" algn="ctr">
              <a:buNone/>
            </a:pPr>
            <a:r>
              <a:rPr lang="en-US" sz="2800" dirty="0">
                <a:solidFill>
                  <a:srgbClr val="D90F81"/>
                </a:solidFill>
              </a:rPr>
              <a:t>AVOID or LIMIT</a:t>
            </a:r>
          </a:p>
          <a:p>
            <a:pPr marL="0" indent="0" algn="ctr">
              <a:buNone/>
            </a:pPr>
            <a:r>
              <a:rPr lang="en-US" sz="2800" dirty="0">
                <a:solidFill>
                  <a:srgbClr val="D90F81"/>
                </a:solidFill>
              </a:rPr>
              <a:t>Non-Whole Grain Foods</a:t>
            </a:r>
          </a:p>
        </p:txBody>
      </p:sp>
      <p:pic>
        <p:nvPicPr>
          <p:cNvPr id="6148" name="Picture 4" descr="C:\Users\rrose1\AppData\Local\Microsoft\Windows\Temporary Internet Files\Content.IE5\AVNM5XLX\Bread_and_grain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662055"/>
            <a:ext cx="1781597" cy="15872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984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rgbClr val="003473"/>
          </a:solidFill>
        </p:spPr>
        <p:txBody>
          <a:bodyPr/>
          <a:lstStyle/>
          <a:p>
            <a:r>
              <a:rPr lang="en-US" dirty="0">
                <a:solidFill>
                  <a:srgbClr val="8DC63F"/>
                </a:solidFill>
              </a:rPr>
              <a:t>Vegetables</a:t>
            </a:r>
          </a:p>
        </p:txBody>
      </p:sp>
      <p:sp>
        <p:nvSpPr>
          <p:cNvPr id="5" name="Content Placeholder 4"/>
          <p:cNvSpPr>
            <a:spLocks noGrp="1"/>
          </p:cNvSpPr>
          <p:nvPr>
            <p:ph idx="1"/>
          </p:nvPr>
        </p:nvSpPr>
        <p:spPr>
          <a:xfrm>
            <a:off x="457200" y="1600201"/>
            <a:ext cx="8229600" cy="3505200"/>
          </a:xfrm>
        </p:spPr>
        <p:txBody>
          <a:bodyPr/>
          <a:lstStyle/>
          <a:p>
            <a:r>
              <a:rPr lang="en-US" dirty="0"/>
              <a:t>Provide minerals, vitamins, and other nutrients to support children’s rapid growth and development</a:t>
            </a:r>
          </a:p>
          <a:p>
            <a:r>
              <a:rPr lang="en-US" dirty="0">
                <a:ea typeface="Adobe Gothic Std B" panose="020B0800000000000000" pitchFamily="34" charset="-128"/>
              </a:rPr>
              <a:t>Diets rich in vegetables have been shown to reduce the risks of heart disease, stroke, and certain cancers.</a:t>
            </a:r>
            <a:endParaRPr lang="en-US" dirty="0"/>
          </a:p>
          <a:p>
            <a:endParaRPr lang="en-US" dirty="0"/>
          </a:p>
          <a:p>
            <a:endParaRPr lang="en-US" dirty="0"/>
          </a:p>
        </p:txBody>
      </p:sp>
      <p:sp>
        <p:nvSpPr>
          <p:cNvPr id="3" name="Date Placeholder 2"/>
          <p:cNvSpPr>
            <a:spLocks noGrp="1"/>
          </p:cNvSpPr>
          <p:nvPr>
            <p:ph type="dt" sz="half" idx="10"/>
          </p:nvPr>
        </p:nvSpPr>
        <p:spPr/>
        <p:txBody>
          <a:bodyPr/>
          <a:lstStyle/>
          <a:p>
            <a:fld id="{0FAE2789-7BFF-44A6-8FC0-814F4E22DB13}" type="datetime1">
              <a:rPr lang="en-US" smtClean="0"/>
              <a:t>10/12/2023</a:t>
            </a:fld>
            <a:endParaRPr lang="en-US" dirty="0"/>
          </a:p>
        </p:txBody>
      </p:sp>
    </p:spTree>
    <p:custDataLst>
      <p:tags r:id="rId1"/>
    </p:custDataLst>
    <p:extLst>
      <p:ext uri="{BB962C8B-B14F-4D97-AF65-F5344CB8AC3E}">
        <p14:creationId xmlns:p14="http://schemas.microsoft.com/office/powerpoint/2010/main" val="201395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30" y="0"/>
            <a:ext cx="9173029" cy="1143000"/>
          </a:xfrm>
          <a:solidFill>
            <a:srgbClr val="003473"/>
          </a:solidFill>
        </p:spPr>
        <p:txBody>
          <a:bodyPr/>
          <a:lstStyle/>
          <a:p>
            <a:r>
              <a:rPr lang="en-US" dirty="0">
                <a:solidFill>
                  <a:srgbClr val="8DC63F"/>
                </a:solidFill>
              </a:rPr>
              <a:t>Vegetables</a:t>
            </a:r>
          </a:p>
        </p:txBody>
      </p:sp>
      <p:sp>
        <p:nvSpPr>
          <p:cNvPr id="5" name="Content Placeholder 4"/>
          <p:cNvSpPr>
            <a:spLocks noGrp="1"/>
          </p:cNvSpPr>
          <p:nvPr>
            <p:ph idx="1"/>
          </p:nvPr>
        </p:nvSpPr>
        <p:spPr>
          <a:xfrm>
            <a:off x="533400" y="2057400"/>
            <a:ext cx="8229600" cy="3505200"/>
          </a:xfrm>
        </p:spPr>
        <p:txBody>
          <a:bodyPr/>
          <a:lstStyle/>
          <a:p>
            <a:r>
              <a:rPr lang="en-US" dirty="0"/>
              <a:t>Vegetables can be served fresh, frozen, or canned (all with no added salt, fat, or sugar)</a:t>
            </a:r>
          </a:p>
          <a:p>
            <a:r>
              <a:rPr lang="en-US" dirty="0"/>
              <a:t>For commercially prepared vegetables, the first ingredient should be the vegetable</a:t>
            </a:r>
          </a:p>
          <a:p>
            <a:endParaRPr lang="en-US" dirty="0"/>
          </a:p>
          <a:p>
            <a:endParaRPr lang="en-US" dirty="0"/>
          </a:p>
        </p:txBody>
      </p:sp>
      <p:sp>
        <p:nvSpPr>
          <p:cNvPr id="3" name="Date Placeholder 2"/>
          <p:cNvSpPr>
            <a:spLocks noGrp="1"/>
          </p:cNvSpPr>
          <p:nvPr>
            <p:ph type="dt" sz="half" idx="10"/>
          </p:nvPr>
        </p:nvSpPr>
        <p:spPr/>
        <p:txBody>
          <a:bodyPr/>
          <a:lstStyle/>
          <a:p>
            <a:fld id="{0FAE2789-7BFF-44A6-8FC0-814F4E22DB13}" type="datetime1">
              <a:rPr lang="en-US" smtClean="0"/>
              <a:t>10/12/2023</a:t>
            </a:fld>
            <a:endParaRPr lang="en-US" dirty="0"/>
          </a:p>
        </p:txBody>
      </p:sp>
    </p:spTree>
    <p:custDataLst>
      <p:tags r:id="rId1"/>
    </p:custDataLst>
    <p:extLst>
      <p:ext uri="{BB962C8B-B14F-4D97-AF65-F5344CB8AC3E}">
        <p14:creationId xmlns:p14="http://schemas.microsoft.com/office/powerpoint/2010/main" val="284436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63782"/>
          </a:xfrm>
          <a:solidFill>
            <a:srgbClr val="003473"/>
          </a:solidFill>
        </p:spPr>
        <p:txBody>
          <a:bodyPr/>
          <a:lstStyle/>
          <a:p>
            <a:r>
              <a:rPr lang="en-US" b="1" dirty="0">
                <a:solidFill>
                  <a:schemeClr val="bg1"/>
                </a:solidFill>
              </a:rPr>
              <a:t>Quiz</a:t>
            </a:r>
          </a:p>
        </p:txBody>
      </p:sp>
      <p:sp>
        <p:nvSpPr>
          <p:cNvPr id="33" name="Content Placeholder 32"/>
          <p:cNvSpPr>
            <a:spLocks noGrp="1"/>
          </p:cNvSpPr>
          <p:nvPr>
            <p:ph idx="1"/>
          </p:nvPr>
        </p:nvSpPr>
        <p:spPr>
          <a:xfrm>
            <a:off x="381000" y="1600200"/>
            <a:ext cx="8229600" cy="4495799"/>
          </a:xfrm>
        </p:spPr>
        <p:txBody>
          <a:bodyPr>
            <a:normAutofit fontScale="62500" lnSpcReduction="20000"/>
          </a:bodyPr>
          <a:lstStyle/>
          <a:p>
            <a:pPr marL="0" indent="0">
              <a:buNone/>
            </a:pPr>
            <a:r>
              <a:rPr lang="en-US" sz="5100" b="1" u="sng" dirty="0"/>
              <a:t>Question: </a:t>
            </a:r>
            <a:r>
              <a:rPr lang="en-US" sz="5100" dirty="0"/>
              <a:t>Why is it important to eat vegetables?</a:t>
            </a:r>
          </a:p>
          <a:p>
            <a:pPr marL="0" indent="0">
              <a:buNone/>
            </a:pPr>
            <a:endParaRPr lang="en-US" sz="3400" dirty="0"/>
          </a:p>
          <a:p>
            <a:pPr marL="0" indent="0">
              <a:buNone/>
            </a:pPr>
            <a:r>
              <a:rPr lang="en-US" sz="3400" b="1" dirty="0">
                <a:ea typeface="Adobe Gothic Std B" panose="020B0800000000000000" pitchFamily="34" charset="-128"/>
                <a:cs typeface="Times New Roman" panose="02020603050405020304" pitchFamily="18" charset="0"/>
              </a:rPr>
              <a:t>A.) </a:t>
            </a:r>
            <a:r>
              <a:rPr lang="en-US" sz="3400" dirty="0">
                <a:cs typeface="Times New Roman" panose="02020603050405020304" pitchFamily="18" charset="0"/>
              </a:rPr>
              <a:t>Vegetables are important because they contain many nutrients, vitamins, and minerals that will help children grow. </a:t>
            </a:r>
          </a:p>
          <a:p>
            <a:pPr marL="0" indent="0">
              <a:buNone/>
            </a:pPr>
            <a:r>
              <a:rPr lang="en-US" sz="3400" dirty="0">
                <a:ea typeface="Adobe Gothic Std B" panose="020B0800000000000000" pitchFamily="34" charset="-128"/>
                <a:cs typeface="Times New Roman" panose="02020603050405020304" pitchFamily="18" charset="0"/>
              </a:rPr>
              <a:t> </a:t>
            </a:r>
          </a:p>
          <a:p>
            <a:pPr marL="0" lvl="0" indent="0">
              <a:buNone/>
            </a:pPr>
            <a:r>
              <a:rPr lang="en-US" sz="3400" b="1" dirty="0">
                <a:ea typeface="Adobe Gothic Std B" panose="020B0800000000000000" pitchFamily="34" charset="-128"/>
                <a:cs typeface="Times New Roman" panose="02020603050405020304" pitchFamily="18" charset="0"/>
              </a:rPr>
              <a:t>B.) </a:t>
            </a:r>
            <a:r>
              <a:rPr lang="en-US" sz="3400" dirty="0"/>
              <a:t>Eating vegetables in the diet can help children develop healthy eating patterns that can last a lifetime.  </a:t>
            </a:r>
          </a:p>
          <a:p>
            <a:endParaRPr lang="en-US" sz="3400" dirty="0">
              <a:ea typeface="Adobe Gothic Std B" panose="020B0800000000000000" pitchFamily="34" charset="-128"/>
              <a:cs typeface="Times New Roman" panose="02020603050405020304" pitchFamily="18" charset="0"/>
            </a:endParaRPr>
          </a:p>
          <a:p>
            <a:pPr marL="0" indent="0">
              <a:buNone/>
            </a:pPr>
            <a:r>
              <a:rPr lang="en-US" sz="3400" b="1" dirty="0">
                <a:ea typeface="Adobe Gothic Std B" panose="020B0800000000000000" pitchFamily="34" charset="-128"/>
                <a:cs typeface="Times New Roman" panose="02020603050405020304" pitchFamily="18" charset="0"/>
              </a:rPr>
              <a:t>C.) </a:t>
            </a:r>
            <a:r>
              <a:rPr lang="en-US" sz="3400" dirty="0"/>
              <a:t>Trying a wide variety of vegetables, textures, and colors can help develop sensory skills.</a:t>
            </a:r>
          </a:p>
          <a:p>
            <a:endParaRPr lang="en-US" sz="3400" dirty="0">
              <a:cs typeface="Times New Roman" panose="02020603050405020304" pitchFamily="18" charset="0"/>
            </a:endParaRPr>
          </a:p>
          <a:p>
            <a:pPr marL="0" lvl="0" indent="0">
              <a:buNone/>
            </a:pPr>
            <a:r>
              <a:rPr lang="en-US" sz="3400" b="1" dirty="0">
                <a:ea typeface="Adobe Gothic Std B" panose="020B0800000000000000" pitchFamily="34" charset="-128"/>
                <a:cs typeface="Times New Roman" panose="02020603050405020304" pitchFamily="18" charset="0"/>
              </a:rPr>
              <a:t>D.) </a:t>
            </a:r>
            <a:r>
              <a:rPr lang="en-US" sz="3400" dirty="0"/>
              <a:t>All the above</a:t>
            </a:r>
          </a:p>
          <a:p>
            <a:pPr marL="0" indent="0">
              <a:buNone/>
            </a:pPr>
            <a:r>
              <a:rPr lang="en-US" dirty="0"/>
              <a:t> </a:t>
            </a:r>
          </a:p>
          <a:p>
            <a:endParaRPr lang="en-US" dirty="0"/>
          </a:p>
        </p:txBody>
      </p:sp>
      <p:sp>
        <p:nvSpPr>
          <p:cNvPr id="2" name="Date Placeholder 1"/>
          <p:cNvSpPr>
            <a:spLocks noGrp="1"/>
          </p:cNvSpPr>
          <p:nvPr>
            <p:ph type="dt" sz="half" idx="10"/>
          </p:nvPr>
        </p:nvSpPr>
        <p:spPr/>
        <p:txBody>
          <a:bodyPr/>
          <a:lstStyle/>
          <a:p>
            <a:fld id="{04E7BC4D-5B93-410C-A3E1-AA3BC5D173C8}" type="datetime1">
              <a:rPr lang="en-US" smtClean="0"/>
              <a:t>10/12/2023</a:t>
            </a:fld>
            <a:endParaRPr lang="en-US" dirty="0"/>
          </a:p>
        </p:txBody>
      </p:sp>
    </p:spTree>
    <p:custDataLst>
      <p:tags r:id="rId1"/>
    </p:custDataLst>
    <p:extLst>
      <p:ext uri="{BB962C8B-B14F-4D97-AF65-F5344CB8AC3E}">
        <p14:creationId xmlns:p14="http://schemas.microsoft.com/office/powerpoint/2010/main" val="410895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003473"/>
          </a:solidFill>
        </p:spPr>
        <p:txBody>
          <a:bodyPr/>
          <a:lstStyle/>
          <a:p>
            <a:r>
              <a:rPr lang="en-US" b="1" dirty="0">
                <a:solidFill>
                  <a:schemeClr val="bg1"/>
                </a:solidFill>
              </a:rPr>
              <a:t>Quiz</a:t>
            </a:r>
          </a:p>
        </p:txBody>
      </p:sp>
      <p:sp>
        <p:nvSpPr>
          <p:cNvPr id="33" name="Content Placeholder 32"/>
          <p:cNvSpPr>
            <a:spLocks noGrp="1"/>
          </p:cNvSpPr>
          <p:nvPr>
            <p:ph idx="1"/>
          </p:nvPr>
        </p:nvSpPr>
        <p:spPr>
          <a:ln>
            <a:noFill/>
          </a:ln>
        </p:spPr>
        <p:txBody>
          <a:bodyPr>
            <a:normAutofit fontScale="62500" lnSpcReduction="20000"/>
          </a:bodyPr>
          <a:lstStyle/>
          <a:p>
            <a:pPr marL="0" indent="0">
              <a:buNone/>
            </a:pPr>
            <a:r>
              <a:rPr lang="en-US" sz="5100" b="1" u="sng" dirty="0"/>
              <a:t>Question: </a:t>
            </a:r>
            <a:r>
              <a:rPr lang="en-US" sz="5100" dirty="0"/>
              <a:t>Why is it important to eat vegetables?</a:t>
            </a:r>
          </a:p>
          <a:p>
            <a:pPr marL="0" indent="0">
              <a:buNone/>
            </a:pPr>
            <a:endParaRPr lang="en-US" sz="3400" dirty="0"/>
          </a:p>
          <a:p>
            <a:pPr marL="0" indent="0">
              <a:buNone/>
            </a:pPr>
            <a:r>
              <a:rPr lang="en-US" sz="3400" b="1" dirty="0">
                <a:ea typeface="Adobe Gothic Std B" panose="020B0800000000000000" pitchFamily="34" charset="-128"/>
                <a:cs typeface="Times New Roman" panose="02020603050405020304" pitchFamily="18" charset="0"/>
              </a:rPr>
              <a:t>A.) </a:t>
            </a:r>
            <a:r>
              <a:rPr lang="en-US" sz="3400" dirty="0">
                <a:cs typeface="Times New Roman" panose="02020603050405020304" pitchFamily="18" charset="0"/>
              </a:rPr>
              <a:t>Vegetables are important because they contain many nutrients, vitamins, and minerals that will help children grow. </a:t>
            </a:r>
          </a:p>
          <a:p>
            <a:pPr marL="0" indent="0">
              <a:buNone/>
            </a:pPr>
            <a:r>
              <a:rPr lang="en-US" sz="3400" dirty="0">
                <a:ea typeface="Adobe Gothic Std B" panose="020B0800000000000000" pitchFamily="34" charset="-128"/>
                <a:cs typeface="Times New Roman" panose="02020603050405020304" pitchFamily="18" charset="0"/>
              </a:rPr>
              <a:t> </a:t>
            </a:r>
          </a:p>
          <a:p>
            <a:pPr marL="0" lvl="0" indent="0">
              <a:buNone/>
            </a:pPr>
            <a:r>
              <a:rPr lang="en-US" sz="3400" b="1" dirty="0">
                <a:ea typeface="Adobe Gothic Std B" panose="020B0800000000000000" pitchFamily="34" charset="-128"/>
                <a:cs typeface="Times New Roman" panose="02020603050405020304" pitchFamily="18" charset="0"/>
              </a:rPr>
              <a:t>B.) </a:t>
            </a:r>
            <a:r>
              <a:rPr lang="en-US" sz="3400" dirty="0"/>
              <a:t>Eating vegetables in the diet can help children develop healthy eating patterns that can last a lifetime.  </a:t>
            </a:r>
          </a:p>
          <a:p>
            <a:endParaRPr lang="en-US" sz="3400" dirty="0">
              <a:ea typeface="Adobe Gothic Std B" panose="020B0800000000000000" pitchFamily="34" charset="-128"/>
              <a:cs typeface="Times New Roman" panose="02020603050405020304" pitchFamily="18" charset="0"/>
            </a:endParaRPr>
          </a:p>
          <a:p>
            <a:pPr marL="0" indent="0">
              <a:buNone/>
            </a:pPr>
            <a:r>
              <a:rPr lang="en-US" sz="3400" b="1" dirty="0">
                <a:ea typeface="Adobe Gothic Std B" panose="020B0800000000000000" pitchFamily="34" charset="-128"/>
                <a:cs typeface="Times New Roman" panose="02020603050405020304" pitchFamily="18" charset="0"/>
              </a:rPr>
              <a:t>C.) </a:t>
            </a:r>
            <a:r>
              <a:rPr lang="en-US" sz="3400" dirty="0"/>
              <a:t>Trying a wide variety of vegetables, textures, and colors can help develop sensory skills.</a:t>
            </a:r>
          </a:p>
          <a:p>
            <a:endParaRPr lang="en-US" sz="3400" dirty="0">
              <a:cs typeface="Times New Roman" panose="02020603050405020304" pitchFamily="18" charset="0"/>
            </a:endParaRPr>
          </a:p>
          <a:p>
            <a:pPr marL="0" lvl="0" indent="0">
              <a:buNone/>
            </a:pPr>
            <a:r>
              <a:rPr lang="en-US" sz="3400" b="1" dirty="0">
                <a:ea typeface="Adobe Gothic Std B" panose="020B0800000000000000" pitchFamily="34" charset="-128"/>
                <a:cs typeface="Times New Roman" panose="02020603050405020304" pitchFamily="18" charset="0"/>
              </a:rPr>
              <a:t>D.) </a:t>
            </a:r>
            <a:r>
              <a:rPr lang="en-US" sz="3400" dirty="0"/>
              <a:t>All the above</a:t>
            </a:r>
          </a:p>
          <a:p>
            <a:pPr marL="0" indent="0">
              <a:buNone/>
            </a:pPr>
            <a:r>
              <a:rPr lang="en-US" dirty="0"/>
              <a:t> </a:t>
            </a:r>
          </a:p>
          <a:p>
            <a:endParaRPr lang="en-US" dirty="0"/>
          </a:p>
        </p:txBody>
      </p:sp>
      <p:sp>
        <p:nvSpPr>
          <p:cNvPr id="2" name="Date Placeholder 1"/>
          <p:cNvSpPr>
            <a:spLocks noGrp="1"/>
          </p:cNvSpPr>
          <p:nvPr>
            <p:ph type="dt" sz="half" idx="10"/>
          </p:nvPr>
        </p:nvSpPr>
        <p:spPr/>
        <p:txBody>
          <a:bodyPr/>
          <a:lstStyle/>
          <a:p>
            <a:fld id="{04E7BC4D-5B93-410C-A3E1-AA3BC5D173C8}" type="datetime1">
              <a:rPr lang="en-US" smtClean="0"/>
              <a:t>10/12/2023</a:t>
            </a:fld>
            <a:endParaRPr lang="en-US" dirty="0"/>
          </a:p>
        </p:txBody>
      </p:sp>
      <p:sp>
        <p:nvSpPr>
          <p:cNvPr id="4" name="Oval 3"/>
          <p:cNvSpPr/>
          <p:nvPr/>
        </p:nvSpPr>
        <p:spPr>
          <a:xfrm>
            <a:off x="304800" y="4915544"/>
            <a:ext cx="3048000" cy="657165"/>
          </a:xfrm>
          <a:prstGeom prst="ellipse">
            <a:avLst/>
          </a:prstGeom>
          <a:no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829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Box 383"/>
          <p:cNvSpPr txBox="1"/>
          <p:nvPr/>
        </p:nvSpPr>
        <p:spPr>
          <a:xfrm>
            <a:off x="-781812"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4" name="Title 3"/>
          <p:cNvSpPr>
            <a:spLocks noGrp="1"/>
          </p:cNvSpPr>
          <p:nvPr>
            <p:ph type="title"/>
          </p:nvPr>
        </p:nvSpPr>
        <p:spPr>
          <a:xfrm>
            <a:off x="0" y="0"/>
            <a:ext cx="9144000" cy="1143000"/>
          </a:xfrm>
          <a:solidFill>
            <a:srgbClr val="F78A28"/>
          </a:solidFill>
        </p:spPr>
        <p:txBody>
          <a:bodyPr/>
          <a:lstStyle/>
          <a:p>
            <a:r>
              <a:rPr lang="en-US" dirty="0">
                <a:solidFill>
                  <a:schemeClr val="bg1"/>
                </a:solidFill>
              </a:rPr>
              <a:t>Fruit</a:t>
            </a:r>
          </a:p>
        </p:txBody>
      </p:sp>
      <p:sp>
        <p:nvSpPr>
          <p:cNvPr id="5" name="Content Placeholder 4"/>
          <p:cNvSpPr>
            <a:spLocks noGrp="1"/>
          </p:cNvSpPr>
          <p:nvPr>
            <p:ph idx="1"/>
          </p:nvPr>
        </p:nvSpPr>
        <p:spPr>
          <a:xfrm>
            <a:off x="457200" y="1676400"/>
            <a:ext cx="8229600" cy="3763963"/>
          </a:xfrm>
        </p:spPr>
        <p:txBody>
          <a:bodyPr/>
          <a:lstStyle/>
          <a:p>
            <a:r>
              <a:rPr lang="en-US" dirty="0"/>
              <a:t>Fruit provides minerals, vitamins, and other nutrients that  support children’s growth and development.</a:t>
            </a:r>
          </a:p>
          <a:p>
            <a:r>
              <a:rPr lang="en-US" dirty="0">
                <a:ea typeface="Adobe Gothic Std B" panose="020B0800000000000000" pitchFamily="34" charset="-128"/>
              </a:rPr>
              <a:t>Include a variety of colors:  try a rainbow of fruits.</a:t>
            </a:r>
          </a:p>
          <a:p>
            <a:r>
              <a:rPr lang="en-US" dirty="0"/>
              <a:t>The different fruit colors and textures help develop sensory skills</a:t>
            </a:r>
            <a:r>
              <a:rPr lang="en-US" baseline="30000" dirty="0"/>
              <a:t>.</a:t>
            </a:r>
            <a:r>
              <a:rPr lang="en-US" dirty="0"/>
              <a:t> </a:t>
            </a:r>
          </a:p>
          <a:p>
            <a:endParaRPr lang="en-US" sz="2400" dirty="0"/>
          </a:p>
          <a:p>
            <a:endParaRPr lang="en-US" sz="2400" dirty="0">
              <a:ea typeface="Adobe Gothic Std B" panose="020B0800000000000000" pitchFamily="34" charset="-128"/>
            </a:endParaRPr>
          </a:p>
          <a:p>
            <a:endParaRPr lang="en-US" sz="2400" dirty="0">
              <a:ea typeface="Adobe Gothic Std B" panose="020B0800000000000000" pitchFamily="34" charset="-128"/>
            </a:endParaRPr>
          </a:p>
          <a:p>
            <a:pPr marL="0" indent="0">
              <a:buNone/>
            </a:pPr>
            <a:endParaRPr lang="en-US" dirty="0"/>
          </a:p>
        </p:txBody>
      </p:sp>
      <p:sp>
        <p:nvSpPr>
          <p:cNvPr id="3" name="Date Placeholder 2"/>
          <p:cNvSpPr>
            <a:spLocks noGrp="1"/>
          </p:cNvSpPr>
          <p:nvPr>
            <p:ph type="dt" sz="half" idx="10"/>
          </p:nvPr>
        </p:nvSpPr>
        <p:spPr/>
        <p:txBody>
          <a:bodyPr/>
          <a:lstStyle/>
          <a:p>
            <a:fld id="{DB0EFBE8-CF67-4BBD-B116-A91815A0AFB0}" type="datetime1">
              <a:rPr lang="en-US" smtClean="0"/>
              <a:t>10/12/2023</a:t>
            </a:fld>
            <a:endParaRPr lang="en-US" dirty="0"/>
          </a:p>
        </p:txBody>
      </p:sp>
      <p:grpSp>
        <p:nvGrpSpPr>
          <p:cNvPr id="19" name="lemon"/>
          <p:cNvGrpSpPr/>
          <p:nvPr/>
        </p:nvGrpSpPr>
        <p:grpSpPr>
          <a:xfrm flipH="1">
            <a:off x="152400" y="191659"/>
            <a:ext cx="1128474" cy="1067159"/>
            <a:chOff x="3752698" y="2069774"/>
            <a:chExt cx="1638603" cy="1620696"/>
          </a:xfrm>
        </p:grpSpPr>
        <p:sp>
          <p:nvSpPr>
            <p:cNvPr id="20"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30379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3473"/>
                </a:solidFill>
              </a:rPr>
              <a:t>Why is good nutrition</a:t>
            </a:r>
            <a:br>
              <a:rPr lang="en-US" dirty="0">
                <a:solidFill>
                  <a:srgbClr val="003473"/>
                </a:solidFill>
              </a:rPr>
            </a:br>
            <a:r>
              <a:rPr lang="en-US" dirty="0">
                <a:solidFill>
                  <a:srgbClr val="003473"/>
                </a:solidFill>
              </a:rPr>
              <a:t> important for children?</a:t>
            </a:r>
          </a:p>
        </p:txBody>
      </p:sp>
      <p:sp>
        <p:nvSpPr>
          <p:cNvPr id="3" name="Content Placeholder 2"/>
          <p:cNvSpPr>
            <a:spLocks noGrp="1"/>
          </p:cNvSpPr>
          <p:nvPr>
            <p:ph idx="1"/>
          </p:nvPr>
        </p:nvSpPr>
        <p:spPr/>
        <p:txBody>
          <a:bodyPr>
            <a:normAutofit fontScale="92500" lnSpcReduction="10000"/>
          </a:bodyPr>
          <a:lstStyle/>
          <a:p>
            <a:pPr lvl="0"/>
            <a:r>
              <a:rPr lang="en-US" dirty="0">
                <a:solidFill>
                  <a:srgbClr val="D90F81"/>
                </a:solidFill>
              </a:rPr>
              <a:t>Good nutrition is crucial to </a:t>
            </a:r>
            <a:r>
              <a:rPr lang="en-US" b="1" dirty="0">
                <a:solidFill>
                  <a:srgbClr val="D90F81"/>
                </a:solidFill>
              </a:rPr>
              <a:t>brain growth </a:t>
            </a:r>
            <a:r>
              <a:rPr lang="en-US" dirty="0">
                <a:solidFill>
                  <a:srgbClr val="D90F81"/>
                </a:solidFill>
              </a:rPr>
              <a:t>and development, especially in a child’s first few years.</a:t>
            </a:r>
          </a:p>
          <a:p>
            <a:pPr lvl="0"/>
            <a:r>
              <a:rPr lang="en-US" dirty="0">
                <a:solidFill>
                  <a:srgbClr val="0072BC"/>
                </a:solidFill>
              </a:rPr>
              <a:t>Children need </a:t>
            </a:r>
            <a:r>
              <a:rPr lang="en-US" b="1" dirty="0">
                <a:solidFill>
                  <a:srgbClr val="0072BC"/>
                </a:solidFill>
              </a:rPr>
              <a:t>nutrients </a:t>
            </a:r>
            <a:r>
              <a:rPr lang="en-US" dirty="0">
                <a:solidFill>
                  <a:srgbClr val="0072BC"/>
                </a:solidFill>
              </a:rPr>
              <a:t>found in healthy food and drinks to grow.</a:t>
            </a:r>
          </a:p>
          <a:p>
            <a:pPr lvl="0"/>
            <a:r>
              <a:rPr lang="en-US" dirty="0">
                <a:solidFill>
                  <a:srgbClr val="F78A28"/>
                </a:solidFill>
              </a:rPr>
              <a:t>Obesity, heart disease, liver disease, tooth decay, some kinds of cancer and other diseases are linked to an unhealthy diet.  </a:t>
            </a:r>
            <a:r>
              <a:rPr lang="en-US" b="1" dirty="0">
                <a:solidFill>
                  <a:srgbClr val="F78A28"/>
                </a:solidFill>
              </a:rPr>
              <a:t>It’s easier and less costly to prevent these diseases.  </a:t>
            </a:r>
          </a:p>
          <a:p>
            <a:pPr lvl="0"/>
            <a:r>
              <a:rPr lang="en-US" dirty="0">
                <a:solidFill>
                  <a:srgbClr val="8DC63F"/>
                </a:solidFill>
              </a:rPr>
              <a:t>So let’s start when </a:t>
            </a:r>
            <a:r>
              <a:rPr lang="en-US" b="1" dirty="0">
                <a:solidFill>
                  <a:srgbClr val="8DC63F"/>
                </a:solidFill>
              </a:rPr>
              <a:t>children are young</a:t>
            </a:r>
            <a:r>
              <a:rPr lang="en-US" dirty="0">
                <a:solidFill>
                  <a:srgbClr val="8DC63F"/>
                </a:solidFill>
              </a:rPr>
              <a:t>!</a:t>
            </a:r>
          </a:p>
          <a:p>
            <a:endParaRPr lang="en-US" dirty="0"/>
          </a:p>
        </p:txBody>
      </p:sp>
    </p:spTree>
    <p:custDataLst>
      <p:tags r:id="rId1"/>
    </p:custDataLst>
    <p:extLst>
      <p:ext uri="{BB962C8B-B14F-4D97-AF65-F5344CB8AC3E}">
        <p14:creationId xmlns:p14="http://schemas.microsoft.com/office/powerpoint/2010/main" val="358303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1812"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5" name="Content Placeholder 4"/>
          <p:cNvSpPr>
            <a:spLocks noGrp="1"/>
          </p:cNvSpPr>
          <p:nvPr>
            <p:ph idx="1"/>
          </p:nvPr>
        </p:nvSpPr>
        <p:spPr/>
        <p:txBody>
          <a:bodyPr/>
          <a:lstStyle/>
          <a:p>
            <a:endParaRPr lang="en-US" dirty="0">
              <a:solidFill>
                <a:srgbClr val="C00000"/>
              </a:solidFill>
              <a:ea typeface="Adobe Gothic Std B" panose="020B0800000000000000" pitchFamily="34" charset="-128"/>
            </a:endParaRPr>
          </a:p>
          <a:p>
            <a:r>
              <a:rPr lang="en-US" dirty="0"/>
              <a:t>Offer unsweetened whole, mashed, or pureed fruits, as developmentally appropriate.</a:t>
            </a:r>
          </a:p>
          <a:p>
            <a:r>
              <a:rPr lang="en-US" dirty="0"/>
              <a:t>Fruit can be fresh, frozen, or canned (all with no added sugars)</a:t>
            </a:r>
          </a:p>
          <a:p>
            <a:r>
              <a:rPr lang="en-US" dirty="0"/>
              <a:t>Do not add sugar or sweeteners</a:t>
            </a:r>
          </a:p>
          <a:p>
            <a:r>
              <a:rPr lang="en-US" dirty="0"/>
              <a:t>For commercially prepared fruits, the fruit should be the first ingredient</a:t>
            </a:r>
          </a:p>
          <a:p>
            <a:endParaRPr lang="en-US" dirty="0"/>
          </a:p>
          <a:p>
            <a:endParaRPr lang="en-US" dirty="0"/>
          </a:p>
          <a:p>
            <a:endParaRPr lang="en-US" dirty="0"/>
          </a:p>
          <a:p>
            <a:endParaRPr lang="en-US" dirty="0"/>
          </a:p>
        </p:txBody>
      </p:sp>
      <p:sp>
        <p:nvSpPr>
          <p:cNvPr id="3" name="Date Placeholder 2"/>
          <p:cNvSpPr>
            <a:spLocks noGrp="1"/>
          </p:cNvSpPr>
          <p:nvPr>
            <p:ph type="dt" sz="half" idx="10"/>
          </p:nvPr>
        </p:nvSpPr>
        <p:spPr/>
        <p:txBody>
          <a:bodyPr/>
          <a:lstStyle/>
          <a:p>
            <a:fld id="{5DE508DA-0951-429F-8DD9-065714914BB0}" type="datetime1">
              <a:rPr lang="en-US" smtClean="0"/>
              <a:t>10/12/2023</a:t>
            </a:fld>
            <a:endParaRPr lang="en-US" dirty="0"/>
          </a:p>
        </p:txBody>
      </p:sp>
      <p:sp>
        <p:nvSpPr>
          <p:cNvPr id="112" name="Title 3"/>
          <p:cNvSpPr>
            <a:spLocks noGrp="1"/>
          </p:cNvSpPr>
          <p:nvPr>
            <p:ph type="title"/>
          </p:nvPr>
        </p:nvSpPr>
        <p:spPr>
          <a:xfrm>
            <a:off x="0" y="0"/>
            <a:ext cx="9144000" cy="1143000"/>
          </a:xfrm>
          <a:solidFill>
            <a:srgbClr val="F78A28"/>
          </a:solidFill>
        </p:spPr>
        <p:txBody>
          <a:bodyPr/>
          <a:lstStyle/>
          <a:p>
            <a:r>
              <a:rPr lang="en-US" dirty="0">
                <a:solidFill>
                  <a:schemeClr val="bg1"/>
                </a:solidFill>
              </a:rPr>
              <a:t>Fruit</a:t>
            </a:r>
          </a:p>
        </p:txBody>
      </p:sp>
      <p:grpSp>
        <p:nvGrpSpPr>
          <p:cNvPr id="114" name="lemon"/>
          <p:cNvGrpSpPr/>
          <p:nvPr/>
        </p:nvGrpSpPr>
        <p:grpSpPr>
          <a:xfrm flipH="1">
            <a:off x="152400" y="191659"/>
            <a:ext cx="1128474" cy="1067159"/>
            <a:chOff x="3752698" y="2069774"/>
            <a:chExt cx="1638603" cy="1620696"/>
          </a:xfrm>
        </p:grpSpPr>
        <p:sp>
          <p:nvSpPr>
            <p:cNvPr id="115"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3"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4"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5"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6"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7"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8"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9"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0"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1"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2"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3"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4"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5"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6"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7"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8"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9"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0"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1"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2"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3"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4"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5"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6"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7"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8"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9"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0"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1"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2"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3"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4"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5"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6"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7"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8"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9"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0"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1"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2"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3"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4"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5"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6"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7"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8"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9"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0"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1"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2"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3"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4"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5"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6"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7"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8"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9"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0"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1"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2"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3"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4"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5"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6"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7"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8"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9"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0"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1"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2"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3"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4"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5"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6"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7"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8"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9"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0"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1"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2"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3"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4"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5"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6"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7"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8"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9"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0"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1"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2"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3"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4"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5"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6"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25160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914400"/>
            <a:ext cx="7375664" cy="1384995"/>
          </a:xfrm>
          <a:prstGeom prst="rect">
            <a:avLst/>
          </a:prstGeom>
        </p:spPr>
        <p:txBody>
          <a:bodyPr wrap="square">
            <a:spAutoFit/>
          </a:bodyPr>
          <a:lstStyle/>
          <a:p>
            <a:r>
              <a:rPr lang="en-US" sz="2800" dirty="0"/>
              <a:t> </a:t>
            </a:r>
          </a:p>
          <a:p>
            <a:r>
              <a:rPr lang="en-US" sz="2800" dirty="0"/>
              <a:t> </a:t>
            </a:r>
          </a:p>
          <a:p>
            <a:endParaRPr lang="en-US" sz="2800" dirty="0">
              <a:ea typeface="Adobe Gothic Std B" panose="020B0800000000000000" pitchFamily="34" charset="-128"/>
            </a:endParaRPr>
          </a:p>
        </p:txBody>
      </p:sp>
      <p:sp>
        <p:nvSpPr>
          <p:cNvPr id="5" name="Title 4"/>
          <p:cNvSpPr>
            <a:spLocks noGrp="1"/>
          </p:cNvSpPr>
          <p:nvPr>
            <p:ph type="title"/>
          </p:nvPr>
        </p:nvSpPr>
        <p:spPr/>
        <p:txBody>
          <a:bodyPr>
            <a:normAutofit fontScale="90000"/>
          </a:bodyPr>
          <a:lstStyle/>
          <a:p>
            <a:br>
              <a:rPr lang="en-US" b="1" dirty="0">
                <a:solidFill>
                  <a:schemeClr val="bg1"/>
                </a:solidFill>
                <a:ea typeface="Adobe Gothic Std B" panose="020B0800000000000000" pitchFamily="34" charset="-128"/>
              </a:rPr>
            </a:br>
            <a:r>
              <a:rPr lang="en-US" b="1" dirty="0">
                <a:solidFill>
                  <a:srgbClr val="003473"/>
                </a:solidFill>
                <a:ea typeface="Adobe Gothic Std B" panose="020B0800000000000000" pitchFamily="34" charset="-128"/>
              </a:rPr>
              <a:t>Choking Safety for Young Children</a:t>
            </a:r>
            <a:br>
              <a:rPr lang="en-US" b="1" dirty="0">
                <a:solidFill>
                  <a:schemeClr val="bg1"/>
                </a:solidFill>
                <a:ea typeface="Adobe Gothic Std B" panose="020B0800000000000000" pitchFamily="34" charset="-128"/>
              </a:rPr>
            </a:br>
            <a:endParaRPr lang="en-US" dirty="0"/>
          </a:p>
        </p:txBody>
      </p:sp>
      <p:sp>
        <p:nvSpPr>
          <p:cNvPr id="8" name="Content Placeholder 7"/>
          <p:cNvSpPr>
            <a:spLocks noGrp="1"/>
          </p:cNvSpPr>
          <p:nvPr>
            <p:ph idx="1"/>
          </p:nvPr>
        </p:nvSpPr>
        <p:spPr>
          <a:xfrm>
            <a:off x="533400" y="1606897"/>
            <a:ext cx="8229600" cy="4525963"/>
          </a:xfrm>
        </p:spPr>
        <p:txBody>
          <a:bodyPr/>
          <a:lstStyle/>
          <a:p>
            <a:endParaRPr lang="en-US" sz="1000" b="1" dirty="0">
              <a:solidFill>
                <a:srgbClr val="C00000"/>
              </a:solidFill>
              <a:ea typeface="Adobe Gothic Std B" panose="020B0800000000000000" pitchFamily="34" charset="-128"/>
            </a:endParaRPr>
          </a:p>
          <a:p>
            <a:r>
              <a:rPr lang="en-US" dirty="0">
                <a:solidFill>
                  <a:schemeClr val="accent2">
                    <a:lumMod val="90000"/>
                    <a:lumOff val="10000"/>
                  </a:schemeClr>
                </a:solidFill>
                <a:ea typeface="Adobe Gothic Std B" panose="020B0800000000000000" pitchFamily="34" charset="-128"/>
              </a:rPr>
              <a:t> </a:t>
            </a:r>
            <a:r>
              <a:rPr lang="en-US" dirty="0">
                <a:ea typeface="Adobe Gothic Std B" panose="020B0800000000000000" pitchFamily="34" charset="-128"/>
              </a:rPr>
              <a:t>Serve </a:t>
            </a:r>
            <a:r>
              <a:rPr lang="en-US" dirty="0"/>
              <a:t>fruits and vegetables ground, mashed, pureed, chopped, cut into small pieces, or shredded. </a:t>
            </a:r>
          </a:p>
          <a:p>
            <a:r>
              <a:rPr lang="en-US" dirty="0"/>
              <a:t>Remove pits and seeds for children under age 4 years. </a:t>
            </a:r>
          </a:p>
          <a:p>
            <a:r>
              <a:rPr lang="en-US" dirty="0"/>
              <a:t>Do not serve whole grapes to young children. </a:t>
            </a:r>
            <a:endParaRPr lang="en-US" dirty="0">
              <a:ea typeface="Adobe Gothic Std B" panose="020B0800000000000000" pitchFamily="34" charset="-128"/>
            </a:endParaRPr>
          </a:p>
        </p:txBody>
      </p:sp>
      <p:sp>
        <p:nvSpPr>
          <p:cNvPr id="4" name="Date Placeholder 3"/>
          <p:cNvSpPr>
            <a:spLocks noGrp="1"/>
          </p:cNvSpPr>
          <p:nvPr>
            <p:ph type="dt" sz="half" idx="10"/>
          </p:nvPr>
        </p:nvSpPr>
        <p:spPr/>
        <p:txBody>
          <a:bodyPr/>
          <a:lstStyle/>
          <a:p>
            <a:fld id="{167EE16D-1E3B-4C5A-A079-60E7AB67CF49}" type="datetime1">
              <a:rPr lang="en-US" smtClean="0"/>
              <a:t>10/12/2023</a:t>
            </a:fld>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5029201"/>
            <a:ext cx="1468506" cy="1305338"/>
          </a:xfrm>
          <a:prstGeom prst="flowChartAlternateProcess">
            <a:avLst/>
          </a:prstGeom>
        </p:spPr>
      </p:pic>
    </p:spTree>
    <p:custDataLst>
      <p:tags r:id="rId1"/>
    </p:custDataLst>
    <p:extLst>
      <p:ext uri="{BB962C8B-B14F-4D97-AF65-F5344CB8AC3E}">
        <p14:creationId xmlns:p14="http://schemas.microsoft.com/office/powerpoint/2010/main" val="296158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1"/>
            <a:ext cx="9144000" cy="974785"/>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main point goes here"/>
          <p:cNvSpPr txBox="1"/>
          <p:nvPr/>
        </p:nvSpPr>
        <p:spPr>
          <a:xfrm>
            <a:off x="292634" y="134081"/>
            <a:ext cx="7537141" cy="6678751"/>
          </a:xfrm>
          <a:prstGeom prst="rect">
            <a:avLst/>
          </a:prstGeom>
          <a:noFill/>
        </p:spPr>
        <p:txBody>
          <a:bodyPr wrap="square" rtlCol="0">
            <a:spAutoFit/>
          </a:bodyPr>
          <a:lstStyle/>
          <a:p>
            <a:pPr algn="ctr"/>
            <a:r>
              <a:rPr lang="en-US" sz="5400" b="1" dirty="0">
                <a:solidFill>
                  <a:schemeClr val="bg1"/>
                </a:solidFill>
              </a:rPr>
              <a:t>Quiz</a:t>
            </a:r>
          </a:p>
          <a:p>
            <a:r>
              <a:rPr lang="en-US" sz="2800" b="1" u="sng" dirty="0"/>
              <a:t>Question:</a:t>
            </a:r>
          </a:p>
          <a:p>
            <a:r>
              <a:rPr lang="en-US" sz="2800" dirty="0"/>
              <a:t>Choose the most appropriate fruit to feed a toddler: </a:t>
            </a:r>
          </a:p>
          <a:p>
            <a:r>
              <a:rPr lang="en-US" sz="2800" dirty="0">
                <a:ea typeface="Adobe Gothic Std B" panose="020B0800000000000000" pitchFamily="34" charset="-128"/>
              </a:rPr>
              <a:t> </a:t>
            </a:r>
          </a:p>
          <a:p>
            <a:r>
              <a:rPr lang="en-US" sz="2800" b="1" dirty="0">
                <a:ea typeface="Adobe Gothic Std B" panose="020B0800000000000000" pitchFamily="34" charset="-128"/>
                <a:cs typeface="Times New Roman" panose="02020603050405020304" pitchFamily="18" charset="0"/>
              </a:rPr>
              <a:t>A.) </a:t>
            </a:r>
            <a:r>
              <a:rPr lang="en-US" sz="2800" dirty="0">
                <a:cs typeface="Times New Roman" panose="02020603050405020304" pitchFamily="18" charset="0"/>
              </a:rPr>
              <a:t>Pureed applesauce sweetened with sugar</a:t>
            </a: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B.) </a:t>
            </a:r>
            <a:r>
              <a:rPr lang="en-US" sz="2800" dirty="0">
                <a:cs typeface="Times New Roman" panose="02020603050405020304" pitchFamily="18" charset="0"/>
              </a:rPr>
              <a:t>Washed whole grapes </a:t>
            </a: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C.) </a:t>
            </a:r>
            <a:r>
              <a:rPr lang="en-US" sz="2800" dirty="0">
                <a:cs typeface="Times New Roman" panose="02020603050405020304" pitchFamily="18" charset="0"/>
              </a:rPr>
              <a:t>Strawberries cut into small pieces </a:t>
            </a:r>
          </a:p>
          <a:p>
            <a:pPr lvl="0"/>
            <a:endParaRPr lang="en-US" sz="2800" dirty="0">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D.) </a:t>
            </a:r>
            <a:r>
              <a:rPr lang="en-US" sz="2800" dirty="0">
                <a:cs typeface="Times New Roman" panose="02020603050405020304" pitchFamily="18" charset="0"/>
              </a:rPr>
              <a:t>A raw pear cut in half  </a:t>
            </a:r>
          </a:p>
          <a:p>
            <a:endParaRPr lang="en-US" sz="2400" dirty="0">
              <a:ea typeface="Adobe Gothic Std B" panose="020B0800000000000000" pitchFamily="34" charset="-128"/>
            </a:endParaRPr>
          </a:p>
          <a:p>
            <a:r>
              <a:rPr lang="en-US" b="1" dirty="0"/>
              <a:t> </a:t>
            </a:r>
            <a:endParaRPr lang="en-US" dirty="0"/>
          </a:p>
          <a:p>
            <a:endParaRPr lang="en-US" sz="2400" dirty="0">
              <a:ea typeface="Adobe Gothic Std B" panose="020B0800000000000000" pitchFamily="34" charset="-128"/>
            </a:endParaRPr>
          </a:p>
        </p:txBody>
      </p:sp>
      <p:sp>
        <p:nvSpPr>
          <p:cNvPr id="2" name="Date Placeholder 1"/>
          <p:cNvSpPr>
            <a:spLocks noGrp="1"/>
          </p:cNvSpPr>
          <p:nvPr>
            <p:ph type="dt" sz="half" idx="10"/>
          </p:nvPr>
        </p:nvSpPr>
        <p:spPr/>
        <p:txBody>
          <a:bodyPr/>
          <a:lstStyle/>
          <a:p>
            <a:fld id="{3FF1CAD2-B3AC-40B4-829A-0EBF53902A95}" type="datetime1">
              <a:rPr lang="en-US" smtClean="0"/>
              <a:t>10/12/2023</a:t>
            </a:fld>
            <a:endParaRPr lang="en-US" dirty="0"/>
          </a:p>
        </p:txBody>
      </p:sp>
    </p:spTree>
    <p:custDataLst>
      <p:tags r:id="rId1"/>
    </p:custDataLst>
    <p:extLst>
      <p:ext uri="{BB962C8B-B14F-4D97-AF65-F5344CB8AC3E}">
        <p14:creationId xmlns:p14="http://schemas.microsoft.com/office/powerpoint/2010/main" val="318610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1"/>
            <a:ext cx="9144000" cy="974785"/>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main point goes here"/>
          <p:cNvSpPr txBox="1"/>
          <p:nvPr/>
        </p:nvSpPr>
        <p:spPr>
          <a:xfrm>
            <a:off x="292634" y="91031"/>
            <a:ext cx="7537141" cy="6678751"/>
          </a:xfrm>
          <a:prstGeom prst="rect">
            <a:avLst/>
          </a:prstGeom>
          <a:noFill/>
        </p:spPr>
        <p:txBody>
          <a:bodyPr wrap="square" rtlCol="0">
            <a:spAutoFit/>
          </a:bodyPr>
          <a:lstStyle/>
          <a:p>
            <a:pPr algn="ctr"/>
            <a:r>
              <a:rPr lang="en-US" sz="5400" b="1" dirty="0">
                <a:solidFill>
                  <a:schemeClr val="bg1"/>
                </a:solidFill>
              </a:rPr>
              <a:t>Quiz</a:t>
            </a:r>
          </a:p>
          <a:p>
            <a:r>
              <a:rPr lang="en-US" sz="2800" b="1" u="sng" dirty="0"/>
              <a:t>Question:</a:t>
            </a:r>
          </a:p>
          <a:p>
            <a:r>
              <a:rPr lang="en-US" sz="2800" dirty="0"/>
              <a:t>Choose the most appropriate fruit to feed a toddler.</a:t>
            </a:r>
          </a:p>
          <a:p>
            <a:r>
              <a:rPr lang="en-US" sz="2800" dirty="0">
                <a:ea typeface="Adobe Gothic Std B" panose="020B0800000000000000" pitchFamily="34" charset="-128"/>
              </a:rPr>
              <a:t> </a:t>
            </a:r>
          </a:p>
          <a:p>
            <a:r>
              <a:rPr lang="en-US" sz="2800" b="1" dirty="0">
                <a:ea typeface="Adobe Gothic Std B" panose="020B0800000000000000" pitchFamily="34" charset="-128"/>
                <a:cs typeface="Times New Roman" panose="02020603050405020304" pitchFamily="18" charset="0"/>
              </a:rPr>
              <a:t>A.) </a:t>
            </a:r>
            <a:r>
              <a:rPr lang="en-US" sz="2800" dirty="0">
                <a:cs typeface="Times New Roman" panose="02020603050405020304" pitchFamily="18" charset="0"/>
              </a:rPr>
              <a:t>Pureed applesauce sweetened with sugar</a:t>
            </a: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B.) </a:t>
            </a:r>
            <a:r>
              <a:rPr lang="en-US" sz="2800" dirty="0">
                <a:cs typeface="Times New Roman" panose="02020603050405020304" pitchFamily="18" charset="0"/>
              </a:rPr>
              <a:t>Washed whole grapes </a:t>
            </a: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C.) </a:t>
            </a:r>
            <a:r>
              <a:rPr lang="en-US" sz="2800" dirty="0">
                <a:cs typeface="Times New Roman" panose="02020603050405020304" pitchFamily="18" charset="0"/>
              </a:rPr>
              <a:t>Strawberries cut into small pieces </a:t>
            </a:r>
          </a:p>
          <a:p>
            <a:pPr lvl="0"/>
            <a:endParaRPr lang="en-US" sz="2800" dirty="0">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D.) </a:t>
            </a:r>
            <a:r>
              <a:rPr lang="en-US" sz="2800" dirty="0">
                <a:cs typeface="Times New Roman" panose="02020603050405020304" pitchFamily="18" charset="0"/>
              </a:rPr>
              <a:t>A raw pear cut in half  </a:t>
            </a:r>
          </a:p>
          <a:p>
            <a:endParaRPr lang="en-US" sz="2400" dirty="0">
              <a:ea typeface="Adobe Gothic Std B" panose="020B0800000000000000" pitchFamily="34" charset="-128"/>
            </a:endParaRPr>
          </a:p>
          <a:p>
            <a:r>
              <a:rPr lang="en-US" b="1" dirty="0"/>
              <a:t> </a:t>
            </a:r>
            <a:endParaRPr lang="en-US" dirty="0"/>
          </a:p>
          <a:p>
            <a:endParaRPr lang="en-US" sz="2400" dirty="0">
              <a:ea typeface="Adobe Gothic Std B" panose="020B0800000000000000" pitchFamily="34" charset="-128"/>
            </a:endParaRPr>
          </a:p>
        </p:txBody>
      </p:sp>
      <p:sp>
        <p:nvSpPr>
          <p:cNvPr id="17" name="Oval 16"/>
          <p:cNvSpPr/>
          <p:nvPr/>
        </p:nvSpPr>
        <p:spPr>
          <a:xfrm>
            <a:off x="533400" y="4114800"/>
            <a:ext cx="513955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2" name="Date Placeholder 1"/>
          <p:cNvSpPr>
            <a:spLocks noGrp="1"/>
          </p:cNvSpPr>
          <p:nvPr>
            <p:ph type="dt" sz="half" idx="10"/>
          </p:nvPr>
        </p:nvSpPr>
        <p:spPr>
          <a:xfrm>
            <a:off x="6855189" y="5540780"/>
            <a:ext cx="2133600" cy="365125"/>
          </a:xfrm>
        </p:spPr>
        <p:txBody>
          <a:bodyPr/>
          <a:lstStyle/>
          <a:p>
            <a:fld id="{1CA85E08-4D1B-4A74-9EC0-7A9DE558B31E}" type="datetime1">
              <a:rPr lang="en-US" smtClean="0"/>
              <a:t>10/12/2023</a:t>
            </a:fld>
            <a:endParaRPr lang="en-US" dirty="0"/>
          </a:p>
        </p:txBody>
      </p:sp>
    </p:spTree>
    <p:custDataLst>
      <p:tags r:id="rId1"/>
    </p:custDataLst>
    <p:extLst>
      <p:ext uri="{BB962C8B-B14F-4D97-AF65-F5344CB8AC3E}">
        <p14:creationId xmlns:p14="http://schemas.microsoft.com/office/powerpoint/2010/main" val="21795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0"/>
            <a:ext cx="9144000" cy="1143000"/>
          </a:xfrm>
          <a:solidFill>
            <a:srgbClr val="8DC63F"/>
          </a:solidFill>
        </p:spPr>
        <p:txBody>
          <a:bodyPr/>
          <a:lstStyle/>
          <a:p>
            <a:r>
              <a:rPr lang="en-US" dirty="0"/>
              <a:t>Protein</a:t>
            </a:r>
          </a:p>
        </p:txBody>
      </p:sp>
      <p:sp>
        <p:nvSpPr>
          <p:cNvPr id="3" name="Content Placeholder 2"/>
          <p:cNvSpPr>
            <a:spLocks noGrp="1"/>
          </p:cNvSpPr>
          <p:nvPr>
            <p:ph idx="1"/>
          </p:nvPr>
        </p:nvSpPr>
        <p:spPr/>
        <p:txBody>
          <a:bodyPr/>
          <a:lstStyle/>
          <a:p>
            <a:r>
              <a:rPr lang="en-US" dirty="0">
                <a:solidFill>
                  <a:srgbClr val="003473"/>
                </a:solidFill>
              </a:rPr>
              <a:t>Protein helps build bones, muscles, cartilage, skin and blood.  Protein also helps your body make hormones and vitamins. </a:t>
            </a:r>
          </a:p>
          <a:p>
            <a:r>
              <a:rPr lang="en-US" dirty="0">
                <a:solidFill>
                  <a:srgbClr val="003473"/>
                </a:solidFill>
              </a:rPr>
              <a:t>Meat, poultry, fish without bones, yogurt, cottage cheese, cheese, nut butters, tofu, beans, legumes, and cooked eggs </a:t>
            </a:r>
            <a:r>
              <a:rPr lang="en-US" dirty="0">
                <a:solidFill>
                  <a:srgbClr val="003473"/>
                </a:solidFill>
                <a:ea typeface="Adobe Gothic Std B" panose="020B0800000000000000" pitchFamily="34" charset="-128"/>
              </a:rPr>
              <a:t>are all examples of </a:t>
            </a:r>
            <a:r>
              <a:rPr lang="en-US" dirty="0">
                <a:solidFill>
                  <a:srgbClr val="003473"/>
                </a:solidFill>
              </a:rPr>
              <a:t>protein-rich foods.</a:t>
            </a:r>
          </a:p>
          <a:p>
            <a:pPr marL="0" indent="0">
              <a:buNone/>
            </a:pPr>
            <a:endParaRPr lang="en-US" dirty="0">
              <a:solidFill>
                <a:srgbClr val="003473"/>
              </a:solidFill>
              <a:ea typeface="Adobe Gothic Std B" panose="020B0800000000000000" pitchFamily="34" charset="-128"/>
            </a:endParaRPr>
          </a:p>
          <a:p>
            <a:endParaRPr lang="en-US" dirty="0"/>
          </a:p>
        </p:txBody>
      </p:sp>
    </p:spTree>
    <p:custDataLst>
      <p:tags r:id="rId1"/>
    </p:custDataLst>
    <p:extLst>
      <p:ext uri="{BB962C8B-B14F-4D97-AF65-F5344CB8AC3E}">
        <p14:creationId xmlns:p14="http://schemas.microsoft.com/office/powerpoint/2010/main" val="216729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8DC63F"/>
          </a:solidFill>
        </p:spPr>
        <p:txBody>
          <a:bodyPr/>
          <a:lstStyle/>
          <a:p>
            <a:r>
              <a:rPr lang="en-US" dirty="0"/>
              <a:t>Safety</a:t>
            </a:r>
          </a:p>
        </p:txBody>
      </p:sp>
      <p:sp>
        <p:nvSpPr>
          <p:cNvPr id="3" name="Content Placeholder 2"/>
          <p:cNvSpPr>
            <a:spLocks noGrp="1"/>
          </p:cNvSpPr>
          <p:nvPr>
            <p:ph idx="1"/>
          </p:nvPr>
        </p:nvSpPr>
        <p:spPr/>
        <p:txBody>
          <a:bodyPr>
            <a:normAutofit/>
          </a:bodyPr>
          <a:lstStyle/>
          <a:p>
            <a:r>
              <a:rPr lang="en-US" dirty="0">
                <a:solidFill>
                  <a:srgbClr val="003473"/>
                </a:solidFill>
              </a:rPr>
              <a:t>Ask parents to try common allergen foods at home first: nuts and nut butter, fish and shell fish, and soy products like tofu.</a:t>
            </a:r>
          </a:p>
          <a:p>
            <a:r>
              <a:rPr lang="en-US" dirty="0">
                <a:solidFill>
                  <a:srgbClr val="003473"/>
                </a:solidFill>
              </a:rPr>
              <a:t>Do not serve fish with bones, chunks of meat, whole nuts or seeds, or spoons-full of nut butter to young children since these food can cause choking.  </a:t>
            </a:r>
            <a:endParaRPr lang="en-US" dirty="0"/>
          </a:p>
        </p:txBody>
      </p:sp>
    </p:spTree>
    <p:custDataLst>
      <p:tags r:id="rId1"/>
    </p:custDataLst>
    <p:extLst>
      <p:ext uri="{BB962C8B-B14F-4D97-AF65-F5344CB8AC3E}">
        <p14:creationId xmlns:p14="http://schemas.microsoft.com/office/powerpoint/2010/main" val="204659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8DC63F"/>
          </a:solidFill>
        </p:spPr>
        <p:txBody>
          <a:bodyPr/>
          <a:lstStyle/>
          <a:p>
            <a:r>
              <a:rPr lang="en-US" dirty="0"/>
              <a:t>Avoid</a:t>
            </a:r>
          </a:p>
        </p:txBody>
      </p:sp>
      <p:sp>
        <p:nvSpPr>
          <p:cNvPr id="5" name="Content Placeholder 4"/>
          <p:cNvSpPr>
            <a:spLocks noGrp="1"/>
          </p:cNvSpPr>
          <p:nvPr>
            <p:ph idx="1"/>
          </p:nvPr>
        </p:nvSpPr>
        <p:spPr>
          <a:xfrm>
            <a:off x="914400" y="1600200"/>
            <a:ext cx="7070157" cy="4602163"/>
          </a:xfrm>
        </p:spPr>
        <p:txBody>
          <a:bodyPr/>
          <a:lstStyle/>
          <a:p>
            <a:endParaRPr lang="en-US" dirty="0"/>
          </a:p>
          <a:p>
            <a:r>
              <a:rPr lang="en-US" dirty="0"/>
              <a:t>Meat high in fat, salt, and additives such as bacon, sausage, and hot dogs (hot dogs are also a choking hazard)</a:t>
            </a:r>
          </a:p>
          <a:p>
            <a:r>
              <a:rPr lang="en-US" dirty="0">
                <a:solidFill>
                  <a:srgbClr val="003473"/>
                </a:solidFill>
              </a:rPr>
              <a:t>Fried and pre-fried baked foods such as fish sticks and chicken nuggets.</a:t>
            </a:r>
          </a:p>
          <a:p>
            <a:pPr marL="0" indent="0">
              <a:buNone/>
            </a:pPr>
            <a:endParaRPr lang="en-US" dirty="0"/>
          </a:p>
        </p:txBody>
      </p:sp>
      <p:sp>
        <p:nvSpPr>
          <p:cNvPr id="2" name="Date Placeholder 1"/>
          <p:cNvSpPr>
            <a:spLocks noGrp="1"/>
          </p:cNvSpPr>
          <p:nvPr>
            <p:ph type="dt" sz="half" idx="10"/>
          </p:nvPr>
        </p:nvSpPr>
        <p:spPr/>
        <p:txBody>
          <a:bodyPr/>
          <a:lstStyle/>
          <a:p>
            <a:fld id="{D6C74829-703D-4737-97A9-F28BE61023EE}" type="datetime1">
              <a:rPr lang="en-US" smtClean="0"/>
              <a:t>10/12/2023</a:t>
            </a:fld>
            <a:endParaRPr lang="en-US" dirty="0"/>
          </a:p>
        </p:txBody>
      </p:sp>
    </p:spTree>
    <p:custDataLst>
      <p:tags r:id="rId1"/>
    </p:custDataLst>
    <p:extLst>
      <p:ext uri="{BB962C8B-B14F-4D97-AF65-F5344CB8AC3E}">
        <p14:creationId xmlns:p14="http://schemas.microsoft.com/office/powerpoint/2010/main" val="546182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0" y="1"/>
            <a:ext cx="9144000" cy="1754326"/>
          </a:xfrm>
          <a:prstGeom prst="rect">
            <a:avLst/>
          </a:prstGeom>
          <a:solidFill>
            <a:srgbClr val="0072BC"/>
          </a:solidFill>
        </p:spPr>
        <p:txBody>
          <a:bodyPr wrap="square" rtlCol="0">
            <a:spAutoFit/>
          </a:bodyPr>
          <a:lstStyle/>
          <a:p>
            <a:pPr defTabSz="457200"/>
            <a:endParaRPr lang="en-US" sz="3600" b="1" dirty="0">
              <a:solidFill>
                <a:srgbClr val="8DC63F"/>
              </a:solidFill>
            </a:endParaRPr>
          </a:p>
          <a:p>
            <a:pPr defTabSz="457200"/>
            <a:r>
              <a:rPr lang="en-US" sz="3600" b="1" dirty="0">
                <a:solidFill>
                  <a:srgbClr val="8DC63F"/>
                </a:solidFill>
              </a:rPr>
              <a:t>   </a:t>
            </a:r>
            <a:r>
              <a:rPr lang="en-US" sz="3600" dirty="0">
                <a:solidFill>
                  <a:srgbClr val="8DC63F"/>
                </a:solidFill>
              </a:rPr>
              <a:t>Preventing Food Borne Illness: Food Safety </a:t>
            </a:r>
          </a:p>
          <a:p>
            <a:pPr defTabSz="457200"/>
            <a:endParaRPr lang="en-US" sz="3600" b="1" dirty="0">
              <a:solidFill>
                <a:srgbClr val="8DC63F"/>
              </a:solidFill>
            </a:endParaRPr>
          </a:p>
        </p:txBody>
      </p:sp>
      <p:sp>
        <p:nvSpPr>
          <p:cNvPr id="2" name="TextBox 1"/>
          <p:cNvSpPr txBox="1"/>
          <p:nvPr/>
        </p:nvSpPr>
        <p:spPr>
          <a:xfrm>
            <a:off x="260077" y="1807665"/>
            <a:ext cx="8623846" cy="4308872"/>
          </a:xfrm>
          <a:prstGeom prst="rect">
            <a:avLst/>
          </a:prstGeom>
          <a:noFill/>
        </p:spPr>
        <p:txBody>
          <a:bodyPr wrap="square" rtlCol="0">
            <a:spAutoFit/>
          </a:bodyPr>
          <a:lstStyle/>
          <a:p>
            <a:pPr marL="285750" indent="-285750">
              <a:buFont typeface="Arial" panose="020B0604020202020204" pitchFamily="34" charset="0"/>
              <a:buChar char="•"/>
            </a:pPr>
            <a:r>
              <a:rPr lang="en-US" sz="3200" dirty="0"/>
              <a:t>Check your refrigerator to make sure the temperature is </a:t>
            </a:r>
            <a:r>
              <a:rPr lang="en-US" sz="3200" b="1" dirty="0">
                <a:solidFill>
                  <a:srgbClr val="0072BC"/>
                </a:solidFill>
              </a:rPr>
              <a:t>41 degrees </a:t>
            </a:r>
            <a:r>
              <a:rPr lang="en-US" sz="3200" dirty="0"/>
              <a:t>or lower.</a:t>
            </a:r>
          </a:p>
          <a:p>
            <a:pPr marL="285750" indent="-285750">
              <a:buFont typeface="Arial" panose="020B0604020202020204" pitchFamily="34" charset="0"/>
              <a:buChar char="•"/>
            </a:pPr>
            <a:r>
              <a:rPr lang="en-US" sz="3200" dirty="0"/>
              <a:t>Fully cook eggs, meat, and fish.</a:t>
            </a:r>
          </a:p>
          <a:p>
            <a:pPr marL="285750" indent="-285750">
              <a:buFont typeface="Arial" panose="020B0604020202020204" pitchFamily="34" charset="0"/>
              <a:buChar char="•"/>
            </a:pPr>
            <a:r>
              <a:rPr lang="en-US" sz="3200" dirty="0"/>
              <a:t>Wash your hands before preparing, serving, and eating food and after handling raw fish, eggs, and meat.</a:t>
            </a:r>
          </a:p>
          <a:p>
            <a:pPr marL="285750" indent="-285750">
              <a:buFont typeface="Arial" panose="020B0604020202020204" pitchFamily="34" charset="0"/>
              <a:buChar char="•"/>
            </a:pPr>
            <a:r>
              <a:rPr lang="en-US" sz="3200" dirty="0"/>
              <a:t>Pay careful attention to sanitizing surfaces and utensils after handling raw meat and fish. </a:t>
            </a:r>
          </a:p>
          <a:p>
            <a:pPr marL="285750" indent="-285750">
              <a:buFont typeface="Arial" panose="020B0604020202020204" pitchFamily="34" charset="0"/>
              <a:buChar char="•"/>
            </a:pPr>
            <a:endParaRPr lang="en-US" dirty="0"/>
          </a:p>
        </p:txBody>
      </p:sp>
      <p:sp>
        <p:nvSpPr>
          <p:cNvPr id="3" name="Date Placeholder 2"/>
          <p:cNvSpPr>
            <a:spLocks noGrp="1"/>
          </p:cNvSpPr>
          <p:nvPr>
            <p:ph type="dt" sz="half" idx="10"/>
          </p:nvPr>
        </p:nvSpPr>
        <p:spPr/>
        <p:txBody>
          <a:bodyPr/>
          <a:lstStyle/>
          <a:p>
            <a:fld id="{8F4AD82B-AE21-4E5C-9B4F-7A2B476E6B0E}" type="datetime1">
              <a:rPr lang="en-US" smtClean="0"/>
              <a:t>10/12/2023</a:t>
            </a:fld>
            <a:endParaRPr lang="en-US" dirty="0"/>
          </a:p>
        </p:txBody>
      </p:sp>
    </p:spTree>
    <p:custDataLst>
      <p:tags r:id="rId1"/>
    </p:custDataLst>
    <p:extLst>
      <p:ext uri="{BB962C8B-B14F-4D97-AF65-F5344CB8AC3E}">
        <p14:creationId xmlns:p14="http://schemas.microsoft.com/office/powerpoint/2010/main" val="1905338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455909" y="433999"/>
            <a:ext cx="8458117" cy="1200329"/>
          </a:xfrm>
          <a:prstGeom prst="rect">
            <a:avLst/>
          </a:prstGeom>
          <a:noFill/>
        </p:spPr>
        <p:txBody>
          <a:bodyPr wrap="square" rtlCol="0">
            <a:spAutoFit/>
          </a:bodyPr>
          <a:lstStyle/>
          <a:p>
            <a:pPr defTabSz="457200"/>
            <a:r>
              <a:rPr lang="en-US" sz="3600" b="1" dirty="0">
                <a:solidFill>
                  <a:srgbClr val="F78A28"/>
                </a:solidFill>
              </a:rPr>
              <a:t>Allergies and Choking Prevention: </a:t>
            </a:r>
          </a:p>
          <a:p>
            <a:pPr defTabSz="457200"/>
            <a:r>
              <a:rPr lang="en-US" sz="3600" b="1" dirty="0">
                <a:solidFill>
                  <a:srgbClr val="F78A28"/>
                </a:solidFill>
              </a:rPr>
              <a:t>Food Safety Reminders</a:t>
            </a:r>
          </a:p>
        </p:txBody>
      </p:sp>
      <p:sp>
        <p:nvSpPr>
          <p:cNvPr id="2" name="TextBox 1"/>
          <p:cNvSpPr txBox="1"/>
          <p:nvPr/>
        </p:nvSpPr>
        <p:spPr>
          <a:xfrm>
            <a:off x="685800" y="1440835"/>
            <a:ext cx="7425128" cy="5447645"/>
          </a:xfrm>
          <a:prstGeom prst="rect">
            <a:avLst/>
          </a:prstGeom>
          <a:noFill/>
        </p:spPr>
        <p:txBody>
          <a:bodyPr wrap="square" rtlCol="0">
            <a:spAutoFit/>
          </a:bodyPr>
          <a:lstStyle/>
          <a:p>
            <a:r>
              <a:rPr lang="en-US" sz="2800" b="1" dirty="0"/>
              <a:t>                                                                     </a:t>
            </a:r>
            <a:endParaRPr lang="en-US" sz="2800" dirty="0">
              <a:solidFill>
                <a:schemeClr val="accent6"/>
              </a:solidFill>
              <a:ea typeface="Adobe Gothic Std B" panose="020B0800000000000000" pitchFamily="34" charset="-128"/>
            </a:endParaRPr>
          </a:p>
          <a:p>
            <a:pPr lvl="1" indent="-457200">
              <a:buFont typeface="Arial" panose="020B0604020202020204" pitchFamily="34" charset="0"/>
              <a:buChar char="•"/>
              <a:defRPr/>
            </a:pPr>
            <a:r>
              <a:rPr lang="en-US" sz="3200" dirty="0">
                <a:ea typeface="Adobe Gothic Std B" panose="020B0800000000000000" pitchFamily="34" charset="-128"/>
              </a:rPr>
              <a:t>Avoid choking hazards by cutting whole fruit and vegetables into </a:t>
            </a:r>
            <a:r>
              <a:rPr lang="en-US" sz="3200" dirty="0"/>
              <a:t>pieces smaller than 1/4 inch for infants and 1/2 inch for toddlers.</a:t>
            </a:r>
            <a:endParaRPr lang="en-US" sz="3200" dirty="0">
              <a:ea typeface="Adobe Gothic Std B" panose="020B0800000000000000" pitchFamily="34" charset="-128"/>
            </a:endParaRPr>
          </a:p>
          <a:p>
            <a:pPr marL="457200" indent="-457200">
              <a:buFont typeface="Arial" panose="020B0604020202020204" pitchFamily="34" charset="0"/>
              <a:buChar char="•"/>
            </a:pPr>
            <a:r>
              <a:rPr lang="en-US" sz="3200" dirty="0">
                <a:ea typeface="Adobe Gothic Std B" panose="020B0800000000000000" pitchFamily="34" charset="-128"/>
              </a:rPr>
              <a:t>Have children  sit when they eat or drink. </a:t>
            </a:r>
          </a:p>
          <a:p>
            <a:pPr marL="457200" indent="-457200">
              <a:buFont typeface="Arial" panose="020B0604020202020204" pitchFamily="34" charset="0"/>
              <a:buChar char="•"/>
            </a:pPr>
            <a:r>
              <a:rPr lang="en-US" sz="3200" dirty="0"/>
              <a:t>Watch for allergic reactions such as vomiting, diarrhea, rash, or swelling of the lips or eyes. </a:t>
            </a:r>
          </a:p>
          <a:p>
            <a:endParaRPr lang="en-US" sz="3200" dirty="0"/>
          </a:p>
          <a:p>
            <a:endParaRPr lang="en-US" sz="3200" b="1" dirty="0"/>
          </a:p>
        </p:txBody>
      </p:sp>
      <p:sp>
        <p:nvSpPr>
          <p:cNvPr id="3" name="Date Placeholder 2"/>
          <p:cNvSpPr>
            <a:spLocks noGrp="1"/>
          </p:cNvSpPr>
          <p:nvPr>
            <p:ph type="dt" sz="half" idx="10"/>
          </p:nvPr>
        </p:nvSpPr>
        <p:spPr/>
        <p:txBody>
          <a:bodyPr/>
          <a:lstStyle/>
          <a:p>
            <a:fld id="{C530E755-5892-4921-9DAD-DCECA48A7366}" type="datetime1">
              <a:rPr lang="en-US" smtClean="0"/>
              <a:t>10/12/2023</a:t>
            </a:fld>
            <a:endParaRPr lang="en-US" dirty="0"/>
          </a:p>
        </p:txBody>
      </p:sp>
    </p:spTree>
    <p:custDataLst>
      <p:tags r:id="rId1"/>
    </p:custDataLst>
    <p:extLst>
      <p:ext uri="{BB962C8B-B14F-4D97-AF65-F5344CB8AC3E}">
        <p14:creationId xmlns:p14="http://schemas.microsoft.com/office/powerpoint/2010/main" val="20044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main point goes here"/>
          <p:cNvSpPr txBox="1"/>
          <p:nvPr/>
        </p:nvSpPr>
        <p:spPr>
          <a:xfrm>
            <a:off x="381747" y="1456615"/>
            <a:ext cx="7860071" cy="4401205"/>
          </a:xfrm>
          <a:prstGeom prst="rect">
            <a:avLst/>
          </a:prstGeom>
          <a:noFill/>
        </p:spPr>
        <p:txBody>
          <a:bodyPr wrap="square" rtlCol="0">
            <a:spAutoFit/>
          </a:bodyPr>
          <a:lstStyle/>
          <a:p>
            <a:pPr defTabSz="457200"/>
            <a:endParaRPr lang="en-US" sz="2800" b="1" dirty="0">
              <a:solidFill>
                <a:srgbClr val="1F497D"/>
              </a:solidFill>
              <a:latin typeface="Calibri"/>
            </a:endParaRPr>
          </a:p>
          <a:p>
            <a:pPr defTabSz="457200"/>
            <a:endParaRPr lang="en-US" sz="2800" dirty="0">
              <a:solidFill>
                <a:schemeClr val="accent1">
                  <a:lumMod val="60000"/>
                  <a:lumOff val="40000"/>
                </a:schemeClr>
              </a:solidFill>
              <a:ea typeface="Adobe Gothic Std B" panose="020B0800000000000000" pitchFamily="34" charset="-128"/>
            </a:endParaRPr>
          </a:p>
          <a:p>
            <a:pPr lvl="0">
              <a:defRPr/>
            </a:pPr>
            <a:endParaRPr lang="en-US" sz="2800" dirty="0">
              <a:solidFill>
                <a:schemeClr val="bg1"/>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a typeface="Adobe Gothic Std B" panose="020B0800000000000000" pitchFamily="34" charset="-128"/>
            </a:endParaRPr>
          </a:p>
          <a:p>
            <a:pPr defTabSz="457200"/>
            <a:r>
              <a:rPr lang="en-US" sz="2800" dirty="0">
                <a:solidFill>
                  <a:srgbClr val="1F497D"/>
                </a:solidFill>
                <a:latin typeface="Calibri"/>
              </a:rPr>
              <a:t>  </a:t>
            </a:r>
          </a:p>
        </p:txBody>
      </p:sp>
      <p:sp>
        <p:nvSpPr>
          <p:cNvPr id="78" name="TextBox 77"/>
          <p:cNvSpPr txBox="1"/>
          <p:nvPr/>
        </p:nvSpPr>
        <p:spPr>
          <a:xfrm>
            <a:off x="0" y="6403013"/>
            <a:ext cx="3822492" cy="738664"/>
          </a:xfrm>
          <a:prstGeom prst="rect">
            <a:avLst/>
          </a:prstGeom>
          <a:noFill/>
        </p:spPr>
        <p:txBody>
          <a:bodyPr wrap="square" rtlCol="0">
            <a:spAutoFit/>
          </a:bodyPr>
          <a:lstStyle/>
          <a:p>
            <a:r>
              <a:rPr lang="en-US" sz="2400" b="1" dirty="0"/>
              <a:t> </a:t>
            </a:r>
          </a:p>
          <a:p>
            <a:endParaRPr lang="en-US" dirty="0"/>
          </a:p>
        </p:txBody>
      </p:sp>
      <p:pic>
        <p:nvPicPr>
          <p:cNvPr id="1028" name="Picture 4" descr="&amp;lt;strong&amp;gt;February 27, 2014: &amp;lt;/strong&amp;gt;The Food and Drug Administration announces proposed changes to nutrition labels, the first overhaul in more than 20 years. The new label, right, would emphasize calories and added suga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722" y="1456615"/>
            <a:ext cx="6064119" cy="45542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4638"/>
            <a:ext cx="8229600" cy="1020762"/>
          </a:xfrm>
        </p:spPr>
        <p:txBody>
          <a:bodyPr/>
          <a:lstStyle/>
          <a:p>
            <a:r>
              <a:rPr lang="en-US" b="1" dirty="0">
                <a:solidFill>
                  <a:schemeClr val="tx1">
                    <a:lumMod val="50000"/>
                  </a:schemeClr>
                </a:solidFill>
              </a:rPr>
              <a:t>Nutrition Facts Labels</a:t>
            </a:r>
          </a:p>
        </p:txBody>
      </p:sp>
      <p:sp>
        <p:nvSpPr>
          <p:cNvPr id="2" name="Date Placeholder 1"/>
          <p:cNvSpPr>
            <a:spLocks noGrp="1"/>
          </p:cNvSpPr>
          <p:nvPr>
            <p:ph type="dt" sz="half" idx="10"/>
          </p:nvPr>
        </p:nvSpPr>
        <p:spPr/>
        <p:txBody>
          <a:bodyPr/>
          <a:lstStyle/>
          <a:p>
            <a:fld id="{F966600F-AA05-428A-8C79-37174DBB0269}" type="datetime1">
              <a:rPr lang="en-US" smtClean="0"/>
              <a:t>10/12/2023</a:t>
            </a:fld>
            <a:endParaRPr lang="en-US" dirty="0"/>
          </a:p>
        </p:txBody>
      </p:sp>
    </p:spTree>
    <p:custDataLst>
      <p:tags r:id="rId1"/>
    </p:custDataLst>
    <p:extLst>
      <p:ext uri="{BB962C8B-B14F-4D97-AF65-F5344CB8AC3E}">
        <p14:creationId xmlns:p14="http://schemas.microsoft.com/office/powerpoint/2010/main" val="325501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solidFill>
                  <a:srgbClr val="003473"/>
                </a:solidFill>
              </a:rPr>
            </a:br>
            <a:r>
              <a:rPr lang="en-US" dirty="0">
                <a:solidFill>
                  <a:srgbClr val="003473"/>
                </a:solidFill>
              </a:rPr>
              <a:t>Nutrition Laws and Regulations for Child Care</a:t>
            </a:r>
            <a:br>
              <a:rPr lang="en-US" kern="0" dirty="0">
                <a:solidFill>
                  <a:schemeClr val="accent3">
                    <a:lumMod val="60000"/>
                    <a:lumOff val="40000"/>
                  </a:schemeClr>
                </a:solidFill>
              </a:rPr>
            </a:br>
            <a:endParaRPr lang="en-US" dirty="0"/>
          </a:p>
        </p:txBody>
      </p:sp>
      <p:sp>
        <p:nvSpPr>
          <p:cNvPr id="4" name="Content Placeholder 3"/>
          <p:cNvSpPr>
            <a:spLocks noGrp="1"/>
          </p:cNvSpPr>
          <p:nvPr>
            <p:ph idx="1"/>
          </p:nvPr>
        </p:nvSpPr>
        <p:spPr>
          <a:xfrm>
            <a:off x="457200" y="1600201"/>
            <a:ext cx="8229600" cy="4267200"/>
          </a:xfrm>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100000" t="100000"/>
            </a:path>
            <a:tileRect r="-100000" b="-100000"/>
          </a:gradFill>
        </p:spPr>
        <p:txBody>
          <a:bodyPr/>
          <a:lstStyle/>
          <a:p>
            <a:r>
              <a:rPr lang="en-US" dirty="0"/>
              <a:t>California Child Care Centers must meet the Child and Adult Care Food Program (CACFP) Requirements for Meals (Title 7, Code of Federal Regulations, Part 226.20)</a:t>
            </a:r>
          </a:p>
          <a:p>
            <a:r>
              <a:rPr lang="en-US" dirty="0"/>
              <a:t>AB 290, 16 hour Preventive Health and Safety Training (extra hour for nutrition is now required)</a:t>
            </a:r>
          </a:p>
          <a:p>
            <a:r>
              <a:rPr lang="en-US" dirty="0"/>
              <a:t>AB 2084, Healthy Beverages in Child Care Act</a:t>
            </a:r>
          </a:p>
          <a:p>
            <a:endParaRPr lang="en-US" dirty="0"/>
          </a:p>
        </p:txBody>
      </p:sp>
    </p:spTree>
    <p:custDataLst>
      <p:tags r:id="rId1"/>
    </p:custDataLst>
    <p:extLst>
      <p:ext uri="{BB962C8B-B14F-4D97-AF65-F5344CB8AC3E}">
        <p14:creationId xmlns:p14="http://schemas.microsoft.com/office/powerpoint/2010/main" val="4193487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924"/>
            <a:ext cx="7886700" cy="1325563"/>
          </a:xfrm>
        </p:spPr>
        <p:txBody>
          <a:bodyPr>
            <a:normAutofit/>
          </a:bodyPr>
          <a:lstStyle/>
          <a:p>
            <a:r>
              <a:rPr lang="en-US" dirty="0"/>
              <a:t>Ingredients List</a:t>
            </a:r>
          </a:p>
        </p:txBody>
      </p:sp>
      <p:pic>
        <p:nvPicPr>
          <p:cNvPr id="4" name="Content Placeholder 3" descr="http://modernhealthmonk.com/wp-content/uploads/2013/04/Image-list11.jpeg"/>
          <p:cNvPicPr>
            <a:picLocks noGrp="1"/>
          </p:cNvPicPr>
          <p:nvPr>
            <p:ph idx="1"/>
          </p:nvPr>
        </p:nvPicPr>
        <p:blipFill rotWithShape="1">
          <a:blip r:embed="rId4">
            <a:extLst>
              <a:ext uri="{28A0092B-C50C-407E-A947-70E740481C1C}">
                <a14:useLocalDpi xmlns:a14="http://schemas.microsoft.com/office/drawing/2010/main" val="0"/>
              </a:ext>
            </a:extLst>
          </a:blip>
          <a:srcRect l="47852" r="-306" b="26687"/>
          <a:stretch/>
        </p:blipFill>
        <p:spPr bwMode="auto">
          <a:xfrm>
            <a:off x="504497" y="1784132"/>
            <a:ext cx="3686503" cy="4181912"/>
          </a:xfrm>
          <a:prstGeom prst="rect">
            <a:avLst/>
          </a:prstGeom>
          <a:noFill/>
          <a:ln w="28575">
            <a:solidFill>
              <a:schemeClr val="tx1"/>
            </a:solidFill>
          </a:ln>
          <a:extLst>
            <a:ext uri="{53640926-AAD7-44D8-BBD7-CCE9431645EC}">
              <a14:shadowObscured xmlns:a14="http://schemas.microsoft.com/office/drawing/2010/main"/>
            </a:ext>
          </a:extLst>
        </p:spPr>
      </p:pic>
      <p:sp>
        <p:nvSpPr>
          <p:cNvPr id="3" name="Oval 2"/>
          <p:cNvSpPr/>
          <p:nvPr/>
        </p:nvSpPr>
        <p:spPr>
          <a:xfrm>
            <a:off x="668721" y="4266137"/>
            <a:ext cx="8382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5" name="Oval 4"/>
          <p:cNvSpPr/>
          <p:nvPr/>
        </p:nvSpPr>
        <p:spPr>
          <a:xfrm>
            <a:off x="1676400" y="4342337"/>
            <a:ext cx="6096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6" name="gray rectangle"/>
          <p:cNvSpPr/>
          <p:nvPr/>
        </p:nvSpPr>
        <p:spPr>
          <a:xfrm>
            <a:off x="668721" y="876300"/>
            <a:ext cx="757198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3200" b="0" i="0" u="none" strike="noStrike" kern="0" cap="none" spc="0" normalizeH="0" baseline="0" noProof="0" dirty="0">
              <a:ln>
                <a:noFill/>
              </a:ln>
              <a:solidFill>
                <a:srgbClr val="8DC63F"/>
              </a:solidFill>
              <a:effectLst/>
              <a:uLnTx/>
              <a:uFillTx/>
            </a:endParaRPr>
          </a:p>
        </p:txBody>
      </p:sp>
      <p:pic>
        <p:nvPicPr>
          <p:cNvPr id="2050" name="Picture 2" descr="Image result for ingredients list with trans fa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885" y="2354480"/>
            <a:ext cx="3883819" cy="361156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E5995172-FFA4-40F0-B667-EA24E02BCA2A}" type="datetime1">
              <a:rPr lang="en-US" smtClean="0"/>
              <a:t>10/12/2023</a:t>
            </a:fld>
            <a:endParaRPr lang="en-US" dirty="0"/>
          </a:p>
        </p:txBody>
      </p:sp>
      <p:sp>
        <p:nvSpPr>
          <p:cNvPr id="8" name="Oval 7"/>
          <p:cNvSpPr/>
          <p:nvPr/>
        </p:nvSpPr>
        <p:spPr>
          <a:xfrm>
            <a:off x="4563901" y="4790090"/>
            <a:ext cx="642445"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Tree>
    <p:custDataLst>
      <p:tags r:id="rId1"/>
    </p:custDataLst>
    <p:extLst>
      <p:ext uri="{BB962C8B-B14F-4D97-AF65-F5344CB8AC3E}">
        <p14:creationId xmlns:p14="http://schemas.microsoft.com/office/powerpoint/2010/main" val="3802750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50000"/>
                  </a:schemeClr>
                </a:solidFill>
              </a:rPr>
              <a:t>Read the Label</a:t>
            </a:r>
          </a:p>
        </p:txBody>
      </p:sp>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550296"/>
            <a:ext cx="1557249" cy="4525963"/>
          </a:xfrm>
          <a:prstGeom prst="rect">
            <a:avLst/>
          </a:prstGeom>
          <a:noFill/>
          <a:ln>
            <a:solidFill>
              <a:srgbClr val="D90F81"/>
            </a:solidFill>
          </a:ln>
        </p:spPr>
      </p:pic>
      <p:sp>
        <p:nvSpPr>
          <p:cNvPr id="10" name="Oval 9"/>
          <p:cNvSpPr/>
          <p:nvPr/>
        </p:nvSpPr>
        <p:spPr>
          <a:xfrm>
            <a:off x="990600" y="3961761"/>
            <a:ext cx="1788075" cy="1409665"/>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rotWithShape="1">
          <a:blip r:embed="rId5"/>
          <a:srcRect l="54420" t="13060" r="12056" b="4851"/>
          <a:stretch/>
        </p:blipFill>
        <p:spPr bwMode="auto">
          <a:xfrm>
            <a:off x="4724400" y="1364365"/>
            <a:ext cx="2667000" cy="4560774"/>
          </a:xfrm>
          <a:prstGeom prst="rect">
            <a:avLst/>
          </a:prstGeom>
          <a:ln>
            <a:noFill/>
          </a:ln>
          <a:extLst>
            <a:ext uri="{53640926-AAD7-44D8-BBD7-CCE9431645EC}">
              <a14:shadowObscured xmlns:a14="http://schemas.microsoft.com/office/drawing/2010/main"/>
            </a:ext>
          </a:extLst>
        </p:spPr>
      </p:pic>
      <p:sp>
        <p:nvSpPr>
          <p:cNvPr id="11" name="Oval 10"/>
          <p:cNvSpPr/>
          <p:nvPr/>
        </p:nvSpPr>
        <p:spPr>
          <a:xfrm flipH="1">
            <a:off x="4495800" y="2819400"/>
            <a:ext cx="1333500" cy="381000"/>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H="1">
            <a:off x="4573732" y="3342512"/>
            <a:ext cx="1333500" cy="302240"/>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FB5E942-4D36-4032-913D-D63B172CF50B}" type="datetime1">
              <a:rPr lang="en-US" smtClean="0"/>
              <a:t>10/12/2023</a:t>
            </a:fld>
            <a:endParaRPr lang="en-US" dirty="0"/>
          </a:p>
        </p:txBody>
      </p:sp>
    </p:spTree>
    <p:custDataLst>
      <p:tags r:id="rId1"/>
    </p:custDataLst>
    <p:extLst>
      <p:ext uri="{BB962C8B-B14F-4D97-AF65-F5344CB8AC3E}">
        <p14:creationId xmlns:p14="http://schemas.microsoft.com/office/powerpoint/2010/main" val="306789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p:spPr>
        <p:txBody>
          <a:bodyPr>
            <a:normAutofit fontScale="90000"/>
          </a:bodyPr>
          <a:lstStyle/>
          <a:p>
            <a:br>
              <a:rPr lang="en-US" dirty="0">
                <a:ea typeface="Adobe Gothic Std B" panose="020B0800000000000000" pitchFamily="34" charset="-128"/>
              </a:rPr>
            </a:br>
            <a:r>
              <a:rPr lang="en-US" dirty="0">
                <a:ea typeface="Adobe Gothic Std B" panose="020B0800000000000000" pitchFamily="34" charset="-128"/>
              </a:rPr>
              <a:t>Avoid foods with added sugar or these sugar equivalents on Ingredients Lists:</a:t>
            </a:r>
            <a:br>
              <a:rPr lang="en-US" dirty="0">
                <a:ea typeface="Adobe Gothic Std B" panose="020B0800000000000000" pitchFamily="34" charset="-128"/>
              </a:rPr>
            </a:br>
            <a:endParaRPr lang="en-US" dirty="0"/>
          </a:p>
        </p:txBody>
      </p:sp>
      <p:sp>
        <p:nvSpPr>
          <p:cNvPr id="5" name="Content Placeholder 4"/>
          <p:cNvSpPr>
            <a:spLocks noGrp="1"/>
          </p:cNvSpPr>
          <p:nvPr>
            <p:ph sz="half" idx="1"/>
          </p:nvPr>
        </p:nvSpPr>
        <p:spPr>
          <a:xfrm>
            <a:off x="457200" y="1981201"/>
            <a:ext cx="4038600" cy="3886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3500000" scaled="1"/>
            <a:tileRect/>
          </a:gradFill>
        </p:spPr>
        <p:txBody>
          <a:bodyPr>
            <a:normAutofit/>
          </a:bodyPr>
          <a:lstStyle/>
          <a:p>
            <a:r>
              <a:rPr lang="en-US" sz="3600" dirty="0"/>
              <a:t>High fructose corn syrup</a:t>
            </a:r>
          </a:p>
          <a:p>
            <a:r>
              <a:rPr lang="en-US" sz="3600" dirty="0"/>
              <a:t>Fructose</a:t>
            </a:r>
          </a:p>
          <a:p>
            <a:r>
              <a:rPr lang="en-US" sz="3600" dirty="0"/>
              <a:t>Corn syrup</a:t>
            </a:r>
          </a:p>
          <a:p>
            <a:r>
              <a:rPr lang="en-US" sz="3600" dirty="0"/>
              <a:t>Honey</a:t>
            </a:r>
          </a:p>
        </p:txBody>
      </p:sp>
      <p:sp>
        <p:nvSpPr>
          <p:cNvPr id="7" name="Content Placeholder 6"/>
          <p:cNvSpPr>
            <a:spLocks noGrp="1"/>
          </p:cNvSpPr>
          <p:nvPr>
            <p:ph sz="half" idx="2"/>
          </p:nvPr>
        </p:nvSpPr>
        <p:spPr>
          <a:xfrm>
            <a:off x="4648200" y="1981201"/>
            <a:ext cx="4038600" cy="3886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a:normAutofit/>
          </a:bodyPr>
          <a:lstStyle/>
          <a:p>
            <a:r>
              <a:rPr lang="en-US" sz="3600" dirty="0"/>
              <a:t>Cane sugar</a:t>
            </a:r>
          </a:p>
          <a:p>
            <a:r>
              <a:rPr lang="en-US" sz="3600" dirty="0"/>
              <a:t>Evaporated cane juice</a:t>
            </a:r>
          </a:p>
          <a:p>
            <a:r>
              <a:rPr lang="en-US" sz="3600" dirty="0"/>
              <a:t>Sucrose</a:t>
            </a:r>
          </a:p>
          <a:p>
            <a:r>
              <a:rPr lang="en-US" sz="3600" dirty="0"/>
              <a:t>Sucralose</a:t>
            </a:r>
          </a:p>
        </p:txBody>
      </p:sp>
      <p:sp>
        <p:nvSpPr>
          <p:cNvPr id="2" name="Date Placeholder 1"/>
          <p:cNvSpPr>
            <a:spLocks noGrp="1"/>
          </p:cNvSpPr>
          <p:nvPr>
            <p:ph type="dt" sz="half" idx="10"/>
          </p:nvPr>
        </p:nvSpPr>
        <p:spPr/>
        <p:txBody>
          <a:bodyPr/>
          <a:lstStyle/>
          <a:p>
            <a:fld id="{B0EAC5AD-75B1-4080-AB29-873B42A52FB7}" type="datetime1">
              <a:rPr lang="en-US" smtClean="0"/>
              <a:t>10/12/2023</a:t>
            </a:fld>
            <a:endParaRPr lang="en-US" dirty="0"/>
          </a:p>
        </p:txBody>
      </p:sp>
    </p:spTree>
    <p:custDataLst>
      <p:tags r:id="rId1"/>
    </p:custDataLst>
    <p:extLst>
      <p:ext uri="{BB962C8B-B14F-4D97-AF65-F5344CB8AC3E}">
        <p14:creationId xmlns:p14="http://schemas.microsoft.com/office/powerpoint/2010/main" val="489982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13110" y="1143000"/>
            <a:ext cx="3831069" cy="4351338"/>
          </a:xfrm>
          <a:prstGeom prst="rect">
            <a:avLst/>
          </a:prstGeom>
          <a:ln w="76200">
            <a:solidFill>
              <a:srgbClr val="F78A28"/>
            </a:solidFill>
          </a:ln>
        </p:spPr>
      </p:pic>
      <p:sp>
        <p:nvSpPr>
          <p:cNvPr id="5" name="Oval 4"/>
          <p:cNvSpPr/>
          <p:nvPr/>
        </p:nvSpPr>
        <p:spPr>
          <a:xfrm>
            <a:off x="4528644" y="4269349"/>
            <a:ext cx="1643555" cy="804042"/>
          </a:xfrm>
          <a:prstGeom prst="ellipse">
            <a:avLst/>
          </a:prstGeom>
          <a:noFill/>
          <a:ln w="5715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24CD406-26A4-4D3A-A88A-89CEB9AB29C5}" type="datetime1">
              <a:rPr lang="en-US" smtClean="0"/>
              <a:t>10/12/2023</a:t>
            </a:fld>
            <a:endParaRPr lang="en-US" dirty="0"/>
          </a:p>
        </p:txBody>
      </p:sp>
    </p:spTree>
    <p:custDataLst>
      <p:tags r:id="rId1"/>
    </p:custDataLst>
    <p:extLst>
      <p:ext uri="{BB962C8B-B14F-4D97-AF65-F5344CB8AC3E}">
        <p14:creationId xmlns:p14="http://schemas.microsoft.com/office/powerpoint/2010/main" val="1789669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9464" y="228600"/>
            <a:ext cx="8229600" cy="1143000"/>
          </a:xfrm>
        </p:spPr>
        <p:txBody>
          <a:bodyPr/>
          <a:lstStyle/>
          <a:p>
            <a:r>
              <a:rPr lang="en-US" dirty="0"/>
              <a:t>Children with Special Needs</a:t>
            </a:r>
          </a:p>
        </p:txBody>
      </p:sp>
      <p:sp>
        <p:nvSpPr>
          <p:cNvPr id="7" name="Content Placeholder 6"/>
          <p:cNvSpPr>
            <a:spLocks noGrp="1"/>
          </p:cNvSpPr>
          <p:nvPr>
            <p:ph idx="1"/>
          </p:nvPr>
        </p:nvSpPr>
        <p:spPr>
          <a:xfrm>
            <a:off x="533400" y="1676400"/>
            <a:ext cx="8229600" cy="4525963"/>
          </a:xfrm>
        </p:spPr>
        <p:txBody>
          <a:bodyPr/>
          <a:lstStyle/>
          <a:p>
            <a:r>
              <a:rPr lang="en-US" dirty="0">
                <a:solidFill>
                  <a:schemeClr val="tx1">
                    <a:lumMod val="95000"/>
                    <a:lumOff val="5000"/>
                  </a:schemeClr>
                </a:solidFill>
                <a:ea typeface="Adobe Gothic Std B" panose="020B0800000000000000" pitchFamily="34" charset="-128"/>
              </a:rPr>
              <a:t>Consult with the child’s family on any specials dietary needs.</a:t>
            </a:r>
          </a:p>
          <a:p>
            <a:r>
              <a:rPr lang="en-US" dirty="0">
                <a:solidFill>
                  <a:schemeClr val="tx1">
                    <a:lumMod val="95000"/>
                    <a:lumOff val="5000"/>
                  </a:schemeClr>
                </a:solidFill>
                <a:ea typeface="Adobe Gothic Std B" panose="020B0800000000000000" pitchFamily="34" charset="-128"/>
              </a:rPr>
              <a:t>Follow the written instructions from the child’s primary care provider.</a:t>
            </a:r>
          </a:p>
          <a:p>
            <a:r>
              <a:rPr lang="en-US" dirty="0">
                <a:solidFill>
                  <a:schemeClr val="tx1">
                    <a:lumMod val="95000"/>
                    <a:lumOff val="5000"/>
                  </a:schemeClr>
                </a:solidFill>
                <a:ea typeface="Adobe Gothic Std B" panose="020B0800000000000000" pitchFamily="34" charset="-128"/>
              </a:rPr>
              <a:t>Develop a special health care needs plan in partnership with the family and primary care provider.</a:t>
            </a:r>
          </a:p>
          <a:p>
            <a:endParaRPr lang="en-US" dirty="0">
              <a:solidFill>
                <a:schemeClr val="tx1">
                  <a:lumMod val="95000"/>
                  <a:lumOff val="5000"/>
                </a:schemeClr>
              </a:solidFill>
              <a:ea typeface="Adobe Gothic Std B" panose="020B0800000000000000" pitchFamily="34" charset="-128"/>
            </a:endParaRPr>
          </a:p>
          <a:p>
            <a:endParaRPr lang="en-US" dirty="0">
              <a:solidFill>
                <a:schemeClr val="tx1">
                  <a:lumMod val="95000"/>
                  <a:lumOff val="5000"/>
                </a:schemeClr>
              </a:solidFill>
              <a:ea typeface="Adobe Gothic Std B" panose="020B0800000000000000" pitchFamily="34" charset="-128"/>
            </a:endParaRPr>
          </a:p>
          <a:p>
            <a:endParaRPr lang="en-US" dirty="0"/>
          </a:p>
        </p:txBody>
      </p:sp>
      <p:sp>
        <p:nvSpPr>
          <p:cNvPr id="2" name="Date Placeholder 1"/>
          <p:cNvSpPr>
            <a:spLocks noGrp="1"/>
          </p:cNvSpPr>
          <p:nvPr>
            <p:ph type="dt" sz="half" idx="10"/>
          </p:nvPr>
        </p:nvSpPr>
        <p:spPr/>
        <p:txBody>
          <a:bodyPr/>
          <a:lstStyle/>
          <a:p>
            <a:fld id="{20653D0D-4215-468E-88D4-F2C6F8061C3B}" type="datetime1">
              <a:rPr lang="en-US" smtClean="0"/>
              <a:t>10/12/2023</a:t>
            </a:fld>
            <a:endParaRPr lang="en-US" dirty="0"/>
          </a:p>
        </p:txBody>
      </p:sp>
    </p:spTree>
    <p:custDataLst>
      <p:tags r:id="rId1"/>
    </p:custDataLst>
    <p:extLst>
      <p:ext uri="{BB962C8B-B14F-4D97-AF65-F5344CB8AC3E}">
        <p14:creationId xmlns:p14="http://schemas.microsoft.com/office/powerpoint/2010/main" val="4199053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8181380"/>
              </p:ext>
            </p:extLst>
          </p:nvPr>
        </p:nvGraphicFramePr>
        <p:xfrm>
          <a:off x="609600" y="1676400"/>
          <a:ext cx="7877364" cy="3962400"/>
        </p:xfrm>
        <a:graphic>
          <a:graphicData uri="http://schemas.openxmlformats.org/drawingml/2006/table">
            <a:tbl>
              <a:tblPr firstRow="1" bandRow="1">
                <a:effectLst/>
                <a:tableStyleId>{2D5ABB26-0587-4C30-8999-92F81FD0307C}</a:tableStyleId>
              </a:tblPr>
              <a:tblGrid>
                <a:gridCol w="3938682">
                  <a:extLst>
                    <a:ext uri="{9D8B030D-6E8A-4147-A177-3AD203B41FA5}">
                      <a16:colId xmlns:a16="http://schemas.microsoft.com/office/drawing/2014/main" val="39444151"/>
                    </a:ext>
                  </a:extLst>
                </a:gridCol>
                <a:gridCol w="3938682">
                  <a:extLst>
                    <a:ext uri="{9D8B030D-6E8A-4147-A177-3AD203B41FA5}">
                      <a16:colId xmlns:a16="http://schemas.microsoft.com/office/drawing/2014/main" val="3091005598"/>
                    </a:ext>
                  </a:extLst>
                </a:gridCol>
              </a:tblGrid>
              <a:tr h="1197053">
                <a:tc>
                  <a:txBody>
                    <a:bodyPr/>
                    <a:lstStyle/>
                    <a:p>
                      <a:pPr algn="ctr"/>
                      <a:r>
                        <a:rPr lang="en-US" sz="3200" b="1" dirty="0">
                          <a:solidFill>
                            <a:schemeClr val="accent1">
                              <a:lumMod val="50000"/>
                            </a:schemeClr>
                          </a:solidFill>
                        </a:rPr>
                        <a:t>The parent/caregiver</a:t>
                      </a:r>
                      <a:r>
                        <a:rPr lang="en-US" sz="3200" b="1" baseline="0" dirty="0">
                          <a:solidFill>
                            <a:schemeClr val="accent1">
                              <a:lumMod val="50000"/>
                            </a:schemeClr>
                          </a:solidFill>
                        </a:rPr>
                        <a:t> </a:t>
                      </a:r>
                      <a:r>
                        <a:rPr lang="en-US" sz="3200" b="1" dirty="0">
                          <a:solidFill>
                            <a:schemeClr val="accent1">
                              <a:lumMod val="50000"/>
                            </a:schemeClr>
                          </a:solidFill>
                        </a:rPr>
                        <a:t>is responsible for:</a:t>
                      </a:r>
                    </a:p>
                  </a:txBody>
                  <a:tcPr>
                    <a:cell3D prstMaterial="dkEdge">
                      <a:bevel/>
                      <a:lightRig rig="flood" dir="t"/>
                    </a:cell3D>
                    <a:gradFill flip="none" rotWithShape="1">
                      <a:gsLst>
                        <a:gs pos="0">
                          <a:srgbClr val="0072BC">
                            <a:tint val="66000"/>
                            <a:satMod val="160000"/>
                          </a:srgbClr>
                        </a:gs>
                        <a:gs pos="50000">
                          <a:srgbClr val="0072BC">
                            <a:tint val="44500"/>
                            <a:satMod val="160000"/>
                          </a:srgbClr>
                        </a:gs>
                        <a:gs pos="100000">
                          <a:srgbClr val="0072BC">
                            <a:tint val="23500"/>
                            <a:satMod val="160000"/>
                          </a:srgbClr>
                        </a:gs>
                      </a:gsLst>
                      <a:lin ang="10800000" scaled="1"/>
                      <a:tileRect/>
                    </a:gradFill>
                  </a:tcPr>
                </a:tc>
                <a:tc>
                  <a:txBody>
                    <a:bodyPr/>
                    <a:lstStyle/>
                    <a:p>
                      <a:pPr algn="ctr"/>
                      <a:r>
                        <a:rPr lang="en-US" sz="3200" b="1" dirty="0">
                          <a:solidFill>
                            <a:schemeClr val="accent1">
                              <a:lumMod val="50000"/>
                            </a:schemeClr>
                          </a:solidFill>
                        </a:rPr>
                        <a:t>The child is responsible for:</a:t>
                      </a:r>
                    </a:p>
                  </a:txBody>
                  <a:tcPr>
                    <a:cell3D prstMaterial="dkEdge">
                      <a:bevel/>
                      <a:lightRig rig="flood" dir="t"/>
                    </a:cell3D>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50000" t="50000" r="50000" b="50000"/>
                      </a:path>
                      <a:tileRect/>
                    </a:gradFill>
                  </a:tcPr>
                </a:tc>
                <a:extLst>
                  <a:ext uri="{0D108BD9-81ED-4DB2-BD59-A6C34878D82A}">
                    <a16:rowId xmlns:a16="http://schemas.microsoft.com/office/drawing/2014/main" val="2306755156"/>
                  </a:ext>
                </a:extLst>
              </a:tr>
              <a:tr h="2765347">
                <a:tc>
                  <a:txBody>
                    <a:bodyPr/>
                    <a:lstStyle/>
                    <a:p>
                      <a:pPr marL="285750" indent="-285750">
                        <a:buFont typeface="Arial"/>
                        <a:buChar char="•"/>
                      </a:pPr>
                      <a:r>
                        <a:rPr lang="en-US" sz="3200" dirty="0">
                          <a:solidFill>
                            <a:schemeClr val="accent1">
                              <a:lumMod val="50000"/>
                            </a:schemeClr>
                          </a:solidFill>
                        </a:rPr>
                        <a:t>What food is offered</a:t>
                      </a:r>
                    </a:p>
                    <a:p>
                      <a:pPr marL="285750" indent="-285750">
                        <a:buFont typeface="Arial"/>
                        <a:buChar char="•"/>
                      </a:pPr>
                      <a:r>
                        <a:rPr lang="en-US" sz="3200" dirty="0">
                          <a:solidFill>
                            <a:schemeClr val="accent1">
                              <a:lumMod val="50000"/>
                            </a:schemeClr>
                          </a:solidFill>
                        </a:rPr>
                        <a:t>Where it is served and eaten</a:t>
                      </a:r>
                    </a:p>
                    <a:p>
                      <a:pPr marL="285750" indent="-285750">
                        <a:buFont typeface="Arial"/>
                        <a:buChar char="•"/>
                      </a:pPr>
                      <a:r>
                        <a:rPr lang="en-US" sz="3200" dirty="0">
                          <a:solidFill>
                            <a:schemeClr val="accent1">
                              <a:lumMod val="50000"/>
                            </a:schemeClr>
                          </a:solidFill>
                        </a:rPr>
                        <a:t>When it is offered</a:t>
                      </a:r>
                    </a:p>
                  </a:txBody>
                  <a:tcPr>
                    <a:cell3D prstMaterial="dkEdge">
                      <a:bevel/>
                      <a:lightRig rig="flood" dir="t"/>
                    </a:cell3D>
                    <a:gradFill flip="none" rotWithShape="1">
                      <a:gsLst>
                        <a:gs pos="0">
                          <a:srgbClr val="0072BC">
                            <a:tint val="66000"/>
                            <a:satMod val="160000"/>
                          </a:srgbClr>
                        </a:gs>
                        <a:gs pos="50000">
                          <a:srgbClr val="0072BC">
                            <a:tint val="44500"/>
                            <a:satMod val="160000"/>
                          </a:srgbClr>
                        </a:gs>
                        <a:gs pos="100000">
                          <a:srgbClr val="0072BC">
                            <a:tint val="23500"/>
                            <a:satMod val="160000"/>
                          </a:srgbClr>
                        </a:gs>
                      </a:gsLst>
                      <a:lin ang="10800000" scaled="1"/>
                      <a:tileRect/>
                    </a:gradFill>
                  </a:tcPr>
                </a:tc>
                <a:tc>
                  <a:txBody>
                    <a:bodyPr/>
                    <a:lstStyle/>
                    <a:p>
                      <a:pPr marL="285750" indent="-285750">
                        <a:buFont typeface="Arial"/>
                        <a:buChar char="•"/>
                      </a:pPr>
                      <a:r>
                        <a:rPr lang="en-US" sz="3200" dirty="0">
                          <a:solidFill>
                            <a:schemeClr val="accent1">
                              <a:lumMod val="50000"/>
                            </a:schemeClr>
                          </a:solidFill>
                        </a:rPr>
                        <a:t>How much to eat</a:t>
                      </a:r>
                    </a:p>
                    <a:p>
                      <a:pPr marL="285750" indent="-285750">
                        <a:buFont typeface="Arial"/>
                        <a:buChar char="•"/>
                      </a:pPr>
                      <a:r>
                        <a:rPr lang="en-US" sz="3200" dirty="0">
                          <a:solidFill>
                            <a:schemeClr val="accent1">
                              <a:lumMod val="50000"/>
                            </a:schemeClr>
                          </a:solidFill>
                        </a:rPr>
                        <a:t>Whether or not to eat</a:t>
                      </a:r>
                    </a:p>
                  </a:txBody>
                  <a:tcPr>
                    <a:cell3D prstMaterial="dkEdge">
                      <a:bevel/>
                      <a:lightRig rig="flood" dir="t"/>
                    </a:cell3D>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50000" t="50000" r="50000" b="50000"/>
                      </a:path>
                      <a:tileRect/>
                    </a:gradFill>
                  </a:tcPr>
                </a:tc>
                <a:extLst>
                  <a:ext uri="{0D108BD9-81ED-4DB2-BD59-A6C34878D82A}">
                    <a16:rowId xmlns:a16="http://schemas.microsoft.com/office/drawing/2014/main" val="1552894227"/>
                  </a:ext>
                </a:extLst>
              </a:tr>
            </a:tbl>
          </a:graphicData>
        </a:graphic>
      </p:graphicFrame>
      <p:sp>
        <p:nvSpPr>
          <p:cNvPr id="7" name="plate of  foods"/>
          <p:cNvSpPr txBox="1"/>
          <p:nvPr/>
        </p:nvSpPr>
        <p:spPr>
          <a:xfrm>
            <a:off x="-30480" y="0"/>
            <a:ext cx="9174480" cy="1200329"/>
          </a:xfrm>
          <a:prstGeom prst="rect">
            <a:avLst/>
          </a:prstGeom>
          <a:solidFill>
            <a:srgbClr val="F78A28"/>
          </a:solidFill>
        </p:spPr>
        <p:txBody>
          <a:bodyPr wrap="square" rtlCol="0">
            <a:spAutoFit/>
          </a:bodyPr>
          <a:lstStyle/>
          <a:p>
            <a:pPr algn="ctr" defTabSz="457200"/>
            <a:r>
              <a:rPr lang="en-US" sz="3600" dirty="0">
                <a:solidFill>
                  <a:srgbClr val="003473"/>
                </a:solidFill>
              </a:rPr>
              <a:t>Healthy Feeding, </a:t>
            </a:r>
          </a:p>
          <a:p>
            <a:pPr algn="ctr" defTabSz="457200"/>
            <a:r>
              <a:rPr lang="en-US" sz="3600" dirty="0">
                <a:solidFill>
                  <a:srgbClr val="003473"/>
                </a:solidFill>
              </a:rPr>
              <a:t>Eating Behaviors, and Habits</a:t>
            </a:r>
          </a:p>
        </p:txBody>
      </p:sp>
      <p:sp>
        <p:nvSpPr>
          <p:cNvPr id="3" name="Date Placeholder 2"/>
          <p:cNvSpPr>
            <a:spLocks noGrp="1"/>
          </p:cNvSpPr>
          <p:nvPr>
            <p:ph type="dt" sz="half" idx="10"/>
          </p:nvPr>
        </p:nvSpPr>
        <p:spPr>
          <a:xfrm>
            <a:off x="6553200" y="5943600"/>
            <a:ext cx="2133600" cy="450513"/>
          </a:xfrm>
        </p:spPr>
        <p:txBody>
          <a:bodyPr/>
          <a:lstStyle/>
          <a:p>
            <a:fld id="{95D4C940-B1FA-41B2-9146-B618C8962DFD}" type="datetime1">
              <a:rPr lang="en-US" smtClean="0">
                <a:solidFill>
                  <a:prstClr val="black">
                    <a:tint val="75000"/>
                  </a:prstClr>
                </a:solidFill>
              </a:rPr>
              <a:t>10/12/2023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095776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78A28"/>
          </a:solidFill>
        </p:spPr>
        <p:txBody>
          <a:bodyPr>
            <a:normAutofit fontScale="90000"/>
          </a:bodyPr>
          <a:lstStyle/>
          <a:p>
            <a:r>
              <a:rPr lang="en-US" dirty="0"/>
              <a:t>Family Style Meals </a:t>
            </a:r>
            <a:br>
              <a:rPr lang="en-US" dirty="0"/>
            </a:br>
            <a:r>
              <a:rPr lang="en-US" dirty="0"/>
              <a:t>Learning about Healthy Foods</a:t>
            </a:r>
          </a:p>
        </p:txBody>
      </p:sp>
      <p:sp>
        <p:nvSpPr>
          <p:cNvPr id="3" name="Content Placeholder 2"/>
          <p:cNvSpPr>
            <a:spLocks noGrp="1"/>
          </p:cNvSpPr>
          <p:nvPr>
            <p:ph idx="1"/>
          </p:nvPr>
        </p:nvSpPr>
        <p:spPr/>
        <p:txBody>
          <a:bodyPr>
            <a:normAutofit lnSpcReduction="10000"/>
          </a:bodyPr>
          <a:lstStyle/>
          <a:p>
            <a:r>
              <a:rPr lang="en-US" dirty="0"/>
              <a:t>As a child care provider, every day you are a role model for children.</a:t>
            </a:r>
          </a:p>
          <a:p>
            <a:r>
              <a:rPr lang="en-US" dirty="0"/>
              <a:t>Eating at the same table with children provides an opportunity to role model healthy eating and how to have a pleasant conversation at mealtime. </a:t>
            </a:r>
          </a:p>
          <a:p>
            <a:r>
              <a:rPr lang="en-US" dirty="0"/>
              <a:t>Family style dining gives teachers an opportunity to talk about the food with children.</a:t>
            </a:r>
          </a:p>
        </p:txBody>
      </p:sp>
      <p:sp>
        <p:nvSpPr>
          <p:cNvPr id="15" name="Date Placeholder 14"/>
          <p:cNvSpPr>
            <a:spLocks noGrp="1"/>
          </p:cNvSpPr>
          <p:nvPr>
            <p:ph type="dt" sz="half" idx="10"/>
          </p:nvPr>
        </p:nvSpPr>
        <p:spPr/>
        <p:txBody>
          <a:bodyPr/>
          <a:lstStyle/>
          <a:p>
            <a:fld id="{29EB7719-83EC-4F6F-B273-3116734DC0B3}" type="datetime1">
              <a:rPr lang="en-US" smtClean="0"/>
              <a:t>10/12/2023</a:t>
            </a:fld>
            <a:endParaRPr lang="en-US" dirty="0"/>
          </a:p>
        </p:txBody>
      </p:sp>
    </p:spTree>
    <p:custDataLst>
      <p:tags r:id="rId1"/>
    </p:custDataLst>
    <p:extLst>
      <p:ext uri="{BB962C8B-B14F-4D97-AF65-F5344CB8AC3E}">
        <p14:creationId xmlns:p14="http://schemas.microsoft.com/office/powerpoint/2010/main" val="6867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78A28"/>
          </a:solidFill>
        </p:spPr>
        <p:txBody>
          <a:bodyPr/>
          <a:lstStyle/>
          <a:p>
            <a:r>
              <a:rPr lang="en-US" dirty="0"/>
              <a:t>Individual and Cultural Preferences</a:t>
            </a:r>
          </a:p>
        </p:txBody>
      </p:sp>
      <p:sp>
        <p:nvSpPr>
          <p:cNvPr id="3" name="Date Placeholder 2"/>
          <p:cNvSpPr>
            <a:spLocks noGrp="1"/>
          </p:cNvSpPr>
          <p:nvPr>
            <p:ph type="dt" sz="half" idx="10"/>
          </p:nvPr>
        </p:nvSpPr>
        <p:spPr/>
        <p:txBody>
          <a:bodyPr/>
          <a:lstStyle/>
          <a:p>
            <a:fld id="{398D1929-90BC-412C-8D11-0366F192B9E1}" type="datetime1">
              <a:rPr lang="en-US" smtClean="0"/>
              <a:t>10/12/2023</a:t>
            </a:fld>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66750" y="1193825"/>
            <a:ext cx="7810500" cy="5209542"/>
          </a:xfrm>
        </p:spPr>
      </p:pic>
    </p:spTree>
    <p:custDataLst>
      <p:tags r:id="rId1"/>
    </p:custDataLst>
    <p:extLst>
      <p:ext uri="{BB962C8B-B14F-4D97-AF65-F5344CB8AC3E}">
        <p14:creationId xmlns:p14="http://schemas.microsoft.com/office/powerpoint/2010/main" val="1973969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78A28"/>
          </a:solidFill>
        </p:spPr>
        <p:txBody>
          <a:bodyPr/>
          <a:lstStyle/>
          <a:p>
            <a:r>
              <a:rPr lang="en-US" dirty="0"/>
              <a:t>Individual and Cultural Preferences</a:t>
            </a:r>
          </a:p>
        </p:txBody>
      </p:sp>
      <p:sp>
        <p:nvSpPr>
          <p:cNvPr id="3" name="Date Placeholder 2"/>
          <p:cNvSpPr>
            <a:spLocks noGrp="1"/>
          </p:cNvSpPr>
          <p:nvPr>
            <p:ph type="dt" sz="half" idx="10"/>
          </p:nvPr>
        </p:nvSpPr>
        <p:spPr/>
        <p:txBody>
          <a:bodyPr/>
          <a:lstStyle/>
          <a:p>
            <a:fld id="{398D1929-90BC-412C-8D11-0366F192B9E1}" type="datetime1">
              <a:rPr lang="en-US" smtClean="0"/>
              <a:t>10/12/2023</a:t>
            </a:fld>
            <a:endParaRPr lang="en-US"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16226" y="1218712"/>
            <a:ext cx="7826636" cy="5182088"/>
          </a:xfrm>
        </p:spPr>
      </p:pic>
    </p:spTree>
    <p:custDataLst>
      <p:tags r:id="rId1"/>
    </p:custDataLst>
    <p:extLst>
      <p:ext uri="{BB962C8B-B14F-4D97-AF65-F5344CB8AC3E}">
        <p14:creationId xmlns:p14="http://schemas.microsoft.com/office/powerpoint/2010/main" val="3714812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8625" t="17101" r="11864" b="1739"/>
          <a:stretch/>
        </p:blipFill>
        <p:spPr>
          <a:xfrm>
            <a:off x="2590800" y="1255648"/>
            <a:ext cx="3962400" cy="4346705"/>
          </a:xfrm>
          <a:ln w="76200">
            <a:solidFill>
              <a:schemeClr val="tx2"/>
            </a:solidFill>
          </a:ln>
        </p:spPr>
      </p:pic>
      <p:sp>
        <p:nvSpPr>
          <p:cNvPr id="2" name="Title 1"/>
          <p:cNvSpPr>
            <a:spLocks noGrp="1"/>
          </p:cNvSpPr>
          <p:nvPr>
            <p:ph type="title"/>
          </p:nvPr>
        </p:nvSpPr>
        <p:spPr/>
        <p:txBody>
          <a:bodyPr/>
          <a:lstStyle/>
          <a:p>
            <a:r>
              <a:rPr lang="en-US" dirty="0"/>
              <a:t>Child Engagement</a:t>
            </a:r>
          </a:p>
        </p:txBody>
      </p:sp>
      <p:sp>
        <p:nvSpPr>
          <p:cNvPr id="7" name="Isosceles Triangle 6"/>
          <p:cNvSpPr/>
          <p:nvPr/>
        </p:nvSpPr>
        <p:spPr>
          <a:xfrm rot="2826334">
            <a:off x="5065202" y="2112222"/>
            <a:ext cx="743065" cy="32142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4B2F0DB-5221-4162-A023-8D7F46E1E64D}" type="datetime1">
              <a:rPr lang="en-US" smtClean="0"/>
              <a:t>10/12/2023</a:t>
            </a:fld>
            <a:endParaRPr lang="en-US" dirty="0"/>
          </a:p>
        </p:txBody>
      </p:sp>
    </p:spTree>
    <p:custDataLst>
      <p:tags r:id="rId1"/>
    </p:custDataLst>
    <p:extLst>
      <p:ext uri="{BB962C8B-B14F-4D97-AF65-F5344CB8AC3E}">
        <p14:creationId xmlns:p14="http://schemas.microsoft.com/office/powerpoint/2010/main" val="141997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54" y="457200"/>
            <a:ext cx="2590800" cy="5849006"/>
          </a:xfrm>
        </p:spPr>
        <p:txBody>
          <a:bodyPr>
            <a:normAutofit/>
          </a:bodyPr>
          <a:lstStyle/>
          <a:p>
            <a:pPr algn="l"/>
            <a:r>
              <a:rPr lang="en-US" dirty="0"/>
              <a:t>Four Key Messages of the Healthy Beverages in Child Care Act</a:t>
            </a:r>
          </a:p>
        </p:txBody>
      </p:sp>
      <p:pic>
        <p:nvPicPr>
          <p:cNvPr id="1026" name="Picture 2" descr="C:\Users\rrose1\Desktop\Healthy Beverages_Water Project\HealthyBevPoster.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0425" y="914400"/>
            <a:ext cx="3354549" cy="457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80B331E-9D21-4A5C-88B5-A91CCABAB4BC}" type="datetime1">
              <a:rPr lang="en-US" smtClean="0"/>
              <a:t>10/12/2023</a:t>
            </a:fld>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5034" y="1524000"/>
            <a:ext cx="3429063" cy="4572000"/>
          </a:xfrm>
          <a:prstGeom prst="rect">
            <a:avLst/>
          </a:prstGeom>
          <a:ln>
            <a:solidFill>
              <a:schemeClr val="tx1"/>
            </a:solidFill>
          </a:ln>
        </p:spPr>
      </p:pic>
    </p:spTree>
    <p:custDataLst>
      <p:tags r:id="rId1"/>
    </p:custDataLst>
    <p:extLst>
      <p:ext uri="{BB962C8B-B14F-4D97-AF65-F5344CB8AC3E}">
        <p14:creationId xmlns:p14="http://schemas.microsoft.com/office/powerpoint/2010/main" val="3228773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b="1" dirty="0"/>
              <a:t>Policies for Feeding </a:t>
            </a:r>
            <a:br>
              <a:rPr lang="en-US" b="1" dirty="0"/>
            </a:br>
            <a:r>
              <a:rPr lang="en-US" b="1" dirty="0"/>
              <a:t>Children in Child Care</a:t>
            </a:r>
            <a:br>
              <a:rPr lang="en-US" dirty="0"/>
            </a:br>
            <a:endParaRPr lang="en-US" dirty="0"/>
          </a:p>
        </p:txBody>
      </p:sp>
      <p:sp>
        <p:nvSpPr>
          <p:cNvPr id="3" name="Content Placeholder 2"/>
          <p:cNvSpPr>
            <a:spLocks noGrp="1"/>
          </p:cNvSpPr>
          <p:nvPr>
            <p:ph idx="1"/>
          </p:nvPr>
        </p:nvSpPr>
        <p:spPr/>
        <p:txBody>
          <a:bodyPr>
            <a:normAutofit/>
          </a:bodyPr>
          <a:lstStyle/>
          <a:p>
            <a:r>
              <a:rPr lang="en-US" sz="3200" dirty="0"/>
              <a:t>Written Policies</a:t>
            </a:r>
          </a:p>
          <a:p>
            <a:r>
              <a:rPr lang="en-US" sz="3200" dirty="0"/>
              <a:t>Staff training</a:t>
            </a:r>
          </a:p>
          <a:p>
            <a:r>
              <a:rPr lang="en-US" sz="3200" dirty="0"/>
              <a:t>Family Engagement</a:t>
            </a:r>
          </a:p>
          <a:p>
            <a:r>
              <a:rPr lang="en-US" sz="3200" dirty="0"/>
              <a:t>Children with Special Dietary Needs, for example, food allergies</a:t>
            </a:r>
          </a:p>
          <a:p>
            <a:endParaRPr lang="en-US" dirty="0"/>
          </a:p>
        </p:txBody>
      </p:sp>
      <p:sp>
        <p:nvSpPr>
          <p:cNvPr id="4" name="Date Placeholder 3"/>
          <p:cNvSpPr>
            <a:spLocks noGrp="1"/>
          </p:cNvSpPr>
          <p:nvPr>
            <p:ph type="dt" sz="half" idx="10"/>
          </p:nvPr>
        </p:nvSpPr>
        <p:spPr/>
        <p:txBody>
          <a:bodyPr/>
          <a:lstStyle/>
          <a:p>
            <a:fld id="{43B365BE-C3FC-465B-91A6-FA29E3287AAF}" type="datetime1">
              <a:rPr lang="en-US" smtClean="0"/>
              <a:t>10/12/2023</a:t>
            </a:fld>
            <a:endParaRPr lang="en-US" dirty="0"/>
          </a:p>
        </p:txBody>
      </p:sp>
    </p:spTree>
    <p:custDataLst>
      <p:tags r:id="rId1"/>
    </p:custDataLst>
    <p:extLst>
      <p:ext uri="{BB962C8B-B14F-4D97-AF65-F5344CB8AC3E}">
        <p14:creationId xmlns:p14="http://schemas.microsoft.com/office/powerpoint/2010/main" val="3808970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What is the USDA's Child and Adult Care Food Program (CACFP)?</a:t>
            </a:r>
          </a:p>
        </p:txBody>
      </p:sp>
      <p:sp>
        <p:nvSpPr>
          <p:cNvPr id="3" name="Content Placeholder 2"/>
          <p:cNvSpPr>
            <a:spLocks noGrp="1"/>
          </p:cNvSpPr>
          <p:nvPr>
            <p:ph idx="1"/>
          </p:nvPr>
        </p:nvSpPr>
        <p:spPr>
          <a:xfrm>
            <a:off x="628650" y="1576552"/>
            <a:ext cx="7896554" cy="3452648"/>
          </a:xfrm>
        </p:spPr>
        <p:txBody>
          <a:bodyPr>
            <a:noAutofit/>
          </a:bodyPr>
          <a:lstStyle/>
          <a:p>
            <a:pPr marL="0" indent="0">
              <a:buNone/>
            </a:pPr>
            <a:r>
              <a:rPr lang="en-US" sz="2400" dirty="0"/>
              <a:t>Meal Patterns for children 1-13 years</a:t>
            </a:r>
          </a:p>
          <a:p>
            <a:pPr marL="0" indent="0">
              <a:buNone/>
            </a:pPr>
            <a:r>
              <a:rPr lang="en-US" sz="2000" dirty="0">
                <a:hlinkClick r:id="rId4"/>
              </a:rPr>
              <a:t>www.fns.usda.gov/sites/default/files/cacfp/CACFP_MealBP.pdf</a:t>
            </a:r>
            <a:endParaRPr lang="en-US" sz="2000" dirty="0"/>
          </a:p>
          <a:p>
            <a:pPr marL="0" indent="0">
              <a:buNone/>
            </a:pPr>
            <a:r>
              <a:rPr lang="en-US" sz="2400" dirty="0"/>
              <a:t>Meal Patterns for infants up to age one: </a:t>
            </a:r>
            <a:r>
              <a:rPr lang="en-US" sz="2000" dirty="0">
                <a:hlinkClick r:id="rId5"/>
              </a:rPr>
              <a:t>www.fns.usda.gov/sites/default/files/cacfp/CACFP_InfantMealPattern_FactSheet_V2.pdf</a:t>
            </a:r>
            <a:r>
              <a:rPr lang="en-US" sz="2000" dirty="0"/>
              <a:t> </a:t>
            </a:r>
          </a:p>
          <a:p>
            <a:pPr marL="0" indent="0">
              <a:buNone/>
            </a:pPr>
            <a:r>
              <a:rPr lang="en-US" sz="2400" dirty="0"/>
              <a:t>Best Practices for Nutrition: </a:t>
            </a:r>
            <a:r>
              <a:rPr lang="en-US" sz="2000" dirty="0">
                <a:hlinkClick r:id="rId6"/>
              </a:rPr>
              <a:t>http://www.fns.usda.gov/sites/default/files/cacfp/CACFP_factBP.pdf</a:t>
            </a:r>
            <a:endParaRPr lang="en-US" sz="2000" dirty="0"/>
          </a:p>
          <a:p>
            <a:pPr marL="0" indent="0">
              <a:buNone/>
            </a:pPr>
            <a:r>
              <a:rPr lang="en-US" sz="2400" dirty="0"/>
              <a:t>Sample Menus for Child Care:</a:t>
            </a:r>
          </a:p>
          <a:p>
            <a:pPr marL="0" indent="0">
              <a:buNone/>
            </a:pPr>
            <a:r>
              <a:rPr lang="en-US" sz="2000" dirty="0">
                <a:hlinkClick r:id="rId7"/>
              </a:rPr>
              <a:t>http://www.theicn.org/documentlibraryfiles/PDF/20100203013049.pdf</a:t>
            </a:r>
            <a:endParaRPr lang="en-US" sz="2000" dirty="0"/>
          </a:p>
          <a:p>
            <a:pPr marL="0" indent="0">
              <a:buNone/>
            </a:pPr>
            <a:endParaRPr lang="en-US" sz="2400" dirty="0"/>
          </a:p>
          <a:p>
            <a:pPr marL="0" indent="0">
              <a:buNone/>
            </a:pPr>
            <a:endParaRPr lang="en-US" sz="2400" dirty="0"/>
          </a:p>
          <a:p>
            <a:pPr marL="0" indent="0">
              <a:buNone/>
            </a:pPr>
            <a:endParaRPr lang="en-US" sz="2000" dirty="0"/>
          </a:p>
        </p:txBody>
      </p:sp>
      <p:sp>
        <p:nvSpPr>
          <p:cNvPr id="4" name="Date Placeholder 3"/>
          <p:cNvSpPr>
            <a:spLocks noGrp="1"/>
          </p:cNvSpPr>
          <p:nvPr>
            <p:ph type="dt" sz="half" idx="10"/>
          </p:nvPr>
        </p:nvSpPr>
        <p:spPr/>
        <p:txBody>
          <a:bodyPr/>
          <a:lstStyle/>
          <a:p>
            <a:fld id="{A2B7CC47-EFA7-443A-9CE3-49E242A2DC2B}" type="datetime1">
              <a:rPr lang="en-US" smtClean="0"/>
              <a:t>10/12/2023</a:t>
            </a:fld>
            <a:endParaRPr lang="en-US" dirty="0"/>
          </a:p>
        </p:txBody>
      </p:sp>
    </p:spTree>
    <p:custDataLst>
      <p:tags r:id="rId1"/>
    </p:custDataLst>
    <p:extLst>
      <p:ext uri="{BB962C8B-B14F-4D97-AF65-F5344CB8AC3E}">
        <p14:creationId xmlns:p14="http://schemas.microsoft.com/office/powerpoint/2010/main" val="1836885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What is the USDA's Child and Adult Care Food Program (CACFP)?</a:t>
            </a:r>
          </a:p>
        </p:txBody>
      </p:sp>
      <p:sp>
        <p:nvSpPr>
          <p:cNvPr id="3" name="Content Placeholder 2"/>
          <p:cNvSpPr>
            <a:spLocks noGrp="1"/>
          </p:cNvSpPr>
          <p:nvPr>
            <p:ph idx="1"/>
          </p:nvPr>
        </p:nvSpPr>
        <p:spPr>
          <a:xfrm>
            <a:off x="628650" y="1576552"/>
            <a:ext cx="7896554" cy="5076496"/>
          </a:xfrm>
        </p:spPr>
        <p:txBody>
          <a:bodyPr>
            <a:noAutofit/>
          </a:bodyPr>
          <a:lstStyle/>
          <a:p>
            <a:pPr lvl="0"/>
            <a:r>
              <a:rPr lang="en-US" sz="2400" dirty="0"/>
              <a:t>Contact the California Department of Education (CDE) Nutrition Services Division, CACFP Unit at </a:t>
            </a:r>
            <a:r>
              <a:rPr lang="en-US" sz="2400" u="sng" dirty="0">
                <a:hlinkClick r:id="rId4"/>
              </a:rPr>
              <a:t>www.cde.ca.gov/ls/nu/cc/</a:t>
            </a:r>
            <a:r>
              <a:rPr lang="en-US" sz="2400" u="sng" dirty="0"/>
              <a:t> </a:t>
            </a:r>
            <a:r>
              <a:rPr lang="en-US" sz="2400" u="sng" dirty="0" err="1"/>
              <a:t>ot</a:t>
            </a:r>
            <a:endParaRPr lang="en-US" sz="2400" dirty="0"/>
          </a:p>
          <a:p>
            <a:r>
              <a:rPr lang="en-US" sz="2400" dirty="0"/>
              <a:t>Contact your local CACFP sponsor for information about eligibility, enrollment, reimbursement rates, contact information for local sponsors can at </a:t>
            </a:r>
            <a:r>
              <a:rPr lang="en-US" sz="2400" u="sng" dirty="0">
                <a:hlinkClick r:id="rId5"/>
              </a:rPr>
              <a:t>www.cde.ca.gov/ds/sh/sn/cacfpsponsormap.asp</a:t>
            </a:r>
            <a:r>
              <a:rPr lang="en-US" sz="2400" dirty="0"/>
              <a:t> </a:t>
            </a:r>
          </a:p>
          <a:p>
            <a:r>
              <a:rPr lang="en-US" sz="2400" dirty="0"/>
              <a:t>Your local CACFP Sponsor:</a:t>
            </a:r>
          </a:p>
          <a:p>
            <a:pPr marL="0" indent="0">
              <a:buNone/>
            </a:pPr>
            <a:r>
              <a:rPr lang="en-US" sz="2400" dirty="0"/>
              <a:t>_______________________________________</a:t>
            </a:r>
          </a:p>
        </p:txBody>
      </p:sp>
      <p:sp>
        <p:nvSpPr>
          <p:cNvPr id="4" name="Date Placeholder 3"/>
          <p:cNvSpPr>
            <a:spLocks noGrp="1"/>
          </p:cNvSpPr>
          <p:nvPr>
            <p:ph type="dt" sz="half" idx="10"/>
          </p:nvPr>
        </p:nvSpPr>
        <p:spPr/>
        <p:txBody>
          <a:bodyPr/>
          <a:lstStyle/>
          <a:p>
            <a:fld id="{A2B7CC47-EFA7-443A-9CE3-49E242A2DC2B}" type="datetime1">
              <a:rPr lang="en-US" smtClean="0"/>
              <a:t>10/12/2023</a:t>
            </a:fld>
            <a:endParaRPr lang="en-US" dirty="0"/>
          </a:p>
        </p:txBody>
      </p:sp>
    </p:spTree>
    <p:custDataLst>
      <p:tags r:id="rId1"/>
    </p:custDataLst>
    <p:extLst>
      <p:ext uri="{BB962C8B-B14F-4D97-AF65-F5344CB8AC3E}">
        <p14:creationId xmlns:p14="http://schemas.microsoft.com/office/powerpoint/2010/main" val="2845693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55000" lnSpcReduction="20000"/>
          </a:bodyPr>
          <a:lstStyle/>
          <a:p>
            <a:r>
              <a:rPr lang="en-US" dirty="0"/>
              <a:t>Visit the California Emergency Medical Services Authority (EMSA) Child Care Nutrition Training webpage for resources and additional information about children's nutrition. </a:t>
            </a:r>
            <a:r>
              <a:rPr lang="en-US" dirty="0">
                <a:hlinkClick r:id="rId4"/>
              </a:rPr>
              <a:t>www.emsa.ca.gov/childcare_nutrition</a:t>
            </a:r>
            <a:r>
              <a:rPr lang="en-US" dirty="0"/>
              <a:t> </a:t>
            </a:r>
          </a:p>
          <a:p>
            <a:pPr marL="0" indent="0">
              <a:buNone/>
            </a:pPr>
            <a:endParaRPr lang="en-US" dirty="0"/>
          </a:p>
          <a:p>
            <a:r>
              <a:rPr lang="en-US" dirty="0"/>
              <a:t>Find Ellyn </a:t>
            </a:r>
            <a:r>
              <a:rPr lang="en-US" dirty="0" err="1"/>
              <a:t>Satter's</a:t>
            </a:r>
            <a:r>
              <a:rPr lang="en-US" dirty="0"/>
              <a:t> Division of Responsibility in Feeding at: </a:t>
            </a:r>
            <a:r>
              <a:rPr lang="en-US" dirty="0">
                <a:hlinkClick r:id="rId5"/>
              </a:rPr>
              <a:t>http://ellynsatterinstitute.org/dor/divisionofresponsibilityinfeeding.php#sthash.TApwJdwM.cIADwTCz.dpuf</a:t>
            </a:r>
            <a:r>
              <a:rPr lang="en-US" dirty="0"/>
              <a:t> </a:t>
            </a:r>
          </a:p>
          <a:p>
            <a:endParaRPr lang="en-US" dirty="0"/>
          </a:p>
          <a:p>
            <a:r>
              <a:rPr lang="en-US" dirty="0"/>
              <a:t>Find NAP SACC Sample Nutrition Polices at:</a:t>
            </a:r>
          </a:p>
          <a:p>
            <a:pPr marL="400050" lvl="1" indent="0">
              <a:buNone/>
            </a:pPr>
            <a:r>
              <a:rPr lang="en-US" dirty="0">
                <a:hlinkClick r:id="rId6"/>
              </a:rPr>
              <a:t>www.centertrt.org/content/docs/Intervention_Documents/Intervention_Materials/NAP_SACC/Technical_Assistance_Materials/Sample_Nutrition_and_Physical_Activity_Policy.pdf</a:t>
            </a:r>
            <a:r>
              <a:rPr lang="en-US" dirty="0"/>
              <a:t> </a:t>
            </a:r>
          </a:p>
          <a:p>
            <a:pPr marL="0" indent="0">
              <a:buNone/>
            </a:pPr>
            <a:endParaRPr lang="en-US" dirty="0"/>
          </a:p>
          <a:p>
            <a:r>
              <a:rPr lang="en-US" dirty="0"/>
              <a:t>Find </a:t>
            </a:r>
            <a:r>
              <a:rPr lang="en-US" i="1" dirty="0"/>
              <a:t>Dietary Guidelines for Americans</a:t>
            </a:r>
            <a:r>
              <a:rPr lang="en-US" dirty="0"/>
              <a:t> at: </a:t>
            </a:r>
            <a:r>
              <a:rPr lang="en-US" dirty="0">
                <a:hlinkClick r:id="rId7"/>
              </a:rPr>
              <a:t>https://health.gov/dietaryguidelines/2015/guidelines/</a:t>
            </a:r>
            <a:r>
              <a:rPr lang="en-US" dirty="0"/>
              <a:t> </a:t>
            </a:r>
          </a:p>
          <a:p>
            <a:pPr marL="0" indent="0">
              <a:buNone/>
            </a:pPr>
            <a:endParaRPr lang="en-US" dirty="0"/>
          </a:p>
          <a:p>
            <a:r>
              <a:rPr lang="en-US" dirty="0"/>
              <a:t>Supporting Breastfeeding Families: A Toolkit for Child Care Providers</a:t>
            </a:r>
          </a:p>
          <a:p>
            <a:pPr marL="400050" lvl="1" indent="0">
              <a:buNone/>
            </a:pPr>
            <a:r>
              <a:rPr lang="en-US" dirty="0">
                <a:hlinkClick r:id="rId8"/>
              </a:rPr>
              <a:t>http://californiabreastfeeding.org/wp-content/uploads/2012/09/Breastfeeding_Friendly_Child_Care_Toolkit_Alameda.pdf</a:t>
            </a:r>
            <a:r>
              <a:rPr lang="en-US" dirty="0"/>
              <a:t> </a:t>
            </a:r>
          </a:p>
        </p:txBody>
      </p:sp>
      <p:sp>
        <p:nvSpPr>
          <p:cNvPr id="4" name="Date Placeholder 3"/>
          <p:cNvSpPr>
            <a:spLocks noGrp="1"/>
          </p:cNvSpPr>
          <p:nvPr>
            <p:ph type="dt" sz="half" idx="10"/>
          </p:nvPr>
        </p:nvSpPr>
        <p:spPr/>
        <p:txBody>
          <a:bodyPr/>
          <a:lstStyle/>
          <a:p>
            <a:fld id="{9B31F2C5-FCD9-4BD1-B09D-92F223728320}" type="datetime1">
              <a:rPr lang="en-US" smtClean="0"/>
              <a:t>10/12/2023</a:t>
            </a:fld>
            <a:endParaRPr lang="en-US" dirty="0"/>
          </a:p>
        </p:txBody>
      </p:sp>
    </p:spTree>
    <p:custDataLst>
      <p:tags r:id="rId1"/>
    </p:custDataLst>
    <p:extLst>
      <p:ext uri="{BB962C8B-B14F-4D97-AF65-F5344CB8AC3E}">
        <p14:creationId xmlns:p14="http://schemas.microsoft.com/office/powerpoint/2010/main" val="394191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99A57E36-9840-4C72-9A8F-1C6C97B958A7}" type="datetime1">
              <a:rPr lang="en-US" smtClean="0"/>
              <a:t>10/12/2023</a:t>
            </a:fld>
            <a:endParaRPr lang="en-US" dirty="0"/>
          </a:p>
        </p:txBody>
      </p:sp>
    </p:spTree>
    <p:custDataLst>
      <p:tags r:id="rId1"/>
    </p:custDataLst>
    <p:extLst>
      <p:ext uri="{BB962C8B-B14F-4D97-AF65-F5344CB8AC3E}">
        <p14:creationId xmlns:p14="http://schemas.microsoft.com/office/powerpoint/2010/main" val="42899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4313"/>
            <a:ext cx="8229600" cy="1143000"/>
          </a:xfrm>
        </p:spPr>
        <p:txBody>
          <a:bodyPr/>
          <a:lstStyle/>
          <a:p>
            <a:r>
              <a:rPr lang="en-US" dirty="0"/>
              <a:t>Infant Feeding</a:t>
            </a:r>
          </a:p>
        </p:txBody>
      </p:sp>
      <p:sp>
        <p:nvSpPr>
          <p:cNvPr id="3" name="Content Placeholder 2"/>
          <p:cNvSpPr>
            <a:spLocks noGrp="1"/>
          </p:cNvSpPr>
          <p:nvPr>
            <p:ph idx="1"/>
          </p:nvPr>
        </p:nvSpPr>
        <p:spPr>
          <a:xfrm>
            <a:off x="457200" y="1905000"/>
            <a:ext cx="8229600" cy="38862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a:normAutofit/>
          </a:bodyPr>
          <a:lstStyle/>
          <a:p>
            <a:pPr marL="0" indent="0" defTabSz="457200">
              <a:buNone/>
            </a:pPr>
            <a:r>
              <a:rPr lang="en-US" dirty="0">
                <a:solidFill>
                  <a:srgbClr val="003473"/>
                </a:solidFill>
                <a:ea typeface="Adobe Gothic Std B" panose="020B0800000000000000" pitchFamily="34" charset="-128"/>
              </a:rPr>
              <a:t>Breastmilk is the </a:t>
            </a:r>
            <a:r>
              <a:rPr lang="en-US" b="1" dirty="0">
                <a:solidFill>
                  <a:srgbClr val="003473"/>
                </a:solidFill>
                <a:ea typeface="Adobe Gothic Std B" panose="020B0800000000000000" pitchFamily="34" charset="-128"/>
              </a:rPr>
              <a:t>healthiest</a:t>
            </a:r>
            <a:r>
              <a:rPr lang="en-US" dirty="0">
                <a:solidFill>
                  <a:srgbClr val="003473"/>
                </a:solidFill>
                <a:ea typeface="Adobe Gothic Std B" panose="020B0800000000000000" pitchFamily="34" charset="-128"/>
              </a:rPr>
              <a:t> source of milk for infants.</a:t>
            </a:r>
          </a:p>
          <a:p>
            <a:pPr marL="571500" indent="-571500" defTabSz="457200">
              <a:buFont typeface="Wingdings" panose="05000000000000000000" pitchFamily="2" charset="2"/>
              <a:buChar char="Ø"/>
            </a:pPr>
            <a:r>
              <a:rPr lang="en-US" dirty="0">
                <a:solidFill>
                  <a:srgbClr val="003473"/>
                </a:solidFill>
              </a:rPr>
              <a:t>Contains all of the nutrients infants need and is easiest to digest.</a:t>
            </a:r>
            <a:endParaRPr lang="en-US" dirty="0">
              <a:solidFill>
                <a:srgbClr val="003473"/>
              </a:solidFill>
              <a:ea typeface="Adobe Gothic Std B" panose="020B0800000000000000" pitchFamily="34" charset="-128"/>
            </a:endParaRPr>
          </a:p>
          <a:p>
            <a:pPr marL="571500" indent="-571500" defTabSz="457200">
              <a:buFont typeface="Wingdings" panose="05000000000000000000" pitchFamily="2" charset="2"/>
              <a:buChar char="Ø"/>
            </a:pPr>
            <a:r>
              <a:rPr lang="en-US" dirty="0">
                <a:solidFill>
                  <a:srgbClr val="003473"/>
                </a:solidFill>
              </a:rPr>
              <a:t>Protects infants from common illnesses, allergies, and, obesity</a:t>
            </a:r>
          </a:p>
          <a:p>
            <a:pPr marL="571500" indent="-571500" defTabSz="457200">
              <a:buFont typeface="Wingdings" panose="05000000000000000000" pitchFamily="2" charset="2"/>
              <a:buChar char="Ø"/>
            </a:pPr>
            <a:r>
              <a:rPr lang="en-US" dirty="0">
                <a:solidFill>
                  <a:srgbClr val="003473"/>
                </a:solidFill>
              </a:rPr>
              <a:t>Promotes good health for mothers</a:t>
            </a:r>
          </a:p>
          <a:p>
            <a:endParaRPr lang="en-US" dirty="0"/>
          </a:p>
        </p:txBody>
      </p:sp>
      <p:pic>
        <p:nvPicPr>
          <p:cNvPr id="4" name="Picture 3"/>
          <p:cNvPicPr/>
          <p:nvPr/>
        </p:nvPicPr>
        <p:blipFill rotWithShape="1">
          <a:blip r:embed="rId4">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7315200" y="41841"/>
            <a:ext cx="1741805" cy="159702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8826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1F497D"/>
                </a:solidFill>
              </a:rPr>
              <a:t>How to Support </a:t>
            </a:r>
            <a:br>
              <a:rPr lang="en-US" b="1" dirty="0">
                <a:solidFill>
                  <a:srgbClr val="1F497D"/>
                </a:solidFill>
              </a:rPr>
            </a:br>
            <a:r>
              <a:rPr lang="en-US" b="1" dirty="0">
                <a:solidFill>
                  <a:srgbClr val="1F497D"/>
                </a:solidFill>
              </a:rPr>
              <a:t>Breastfeeding in Child Care</a:t>
            </a:r>
          </a:p>
        </p:txBody>
      </p:sp>
      <p:sp>
        <p:nvSpPr>
          <p:cNvPr id="3" name="Content Placeholder 2"/>
          <p:cNvSpPr>
            <a:spLocks noGrp="1"/>
          </p:cNvSpPr>
          <p:nvPr>
            <p:ph idx="1"/>
          </p:nvPr>
        </p:nvSpPr>
        <p:spPr>
          <a:xfrm>
            <a:off x="457200" y="2057400"/>
            <a:ext cx="8229600" cy="3505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0800000" scaled="1"/>
            <a:tileRect/>
          </a:gradFill>
        </p:spPr>
        <p:txBody>
          <a:bodyPr/>
          <a:lstStyle/>
          <a:p>
            <a:pPr defTabSz="457200">
              <a:buFont typeface="Wingdings" panose="05000000000000000000" pitchFamily="2" charset="2"/>
              <a:buChar char="Ø"/>
            </a:pPr>
            <a:r>
              <a:rPr lang="en-US" dirty="0">
                <a:solidFill>
                  <a:srgbClr val="003473"/>
                </a:solidFill>
                <a:ea typeface="Adobe Gothic Std B" panose="020B0800000000000000" pitchFamily="34" charset="-128"/>
              </a:rPr>
              <a:t>Let parents know you support breastfeeding.</a:t>
            </a:r>
          </a:p>
          <a:p>
            <a:pPr defTabSz="457200">
              <a:buFont typeface="Wingdings" panose="05000000000000000000" pitchFamily="2" charset="2"/>
              <a:buChar char="Ø"/>
            </a:pPr>
            <a:r>
              <a:rPr lang="en-US" dirty="0">
                <a:solidFill>
                  <a:srgbClr val="003473"/>
                </a:solidFill>
                <a:ea typeface="Adobe Gothic Std B" panose="020B0800000000000000" pitchFamily="34" charset="-128"/>
              </a:rPr>
              <a:t>Provide a </a:t>
            </a:r>
            <a:r>
              <a:rPr lang="en-US" dirty="0">
                <a:solidFill>
                  <a:srgbClr val="003473"/>
                </a:solidFill>
              </a:rPr>
              <a:t>quiet, comfortable, private place for mothers to breastfeed.</a:t>
            </a:r>
            <a:endParaRPr lang="en-US" dirty="0">
              <a:solidFill>
                <a:srgbClr val="003473"/>
              </a:solidFill>
              <a:ea typeface="Adobe Gothic Std B" panose="020B0800000000000000" pitchFamily="34" charset="-128"/>
            </a:endParaRPr>
          </a:p>
          <a:p>
            <a:pPr defTabSz="457200">
              <a:buFont typeface="Wingdings" panose="05000000000000000000" pitchFamily="2" charset="2"/>
              <a:buChar char="Ø"/>
            </a:pPr>
            <a:r>
              <a:rPr lang="en-US" dirty="0">
                <a:solidFill>
                  <a:srgbClr val="003473"/>
                </a:solidFill>
                <a:ea typeface="Adobe Gothic Std B" panose="020B0800000000000000" pitchFamily="34" charset="-128"/>
              </a:rPr>
              <a:t>Learn how to safely handle and store breastmilk.</a:t>
            </a:r>
          </a:p>
          <a:p>
            <a:endParaRPr lang="en-US" dirty="0"/>
          </a:p>
        </p:txBody>
      </p:sp>
      <p:pic>
        <p:nvPicPr>
          <p:cNvPr id="4" name="Picture 3"/>
          <p:cNvPicPr/>
          <p:nvPr/>
        </p:nvPicPr>
        <p:blipFill rotWithShape="1">
          <a:blip r:embed="rId4">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7402195" y="37300"/>
            <a:ext cx="1741805" cy="159702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6148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Feeding</a:t>
            </a:r>
          </a:p>
        </p:txBody>
      </p:sp>
      <p:sp>
        <p:nvSpPr>
          <p:cNvPr id="3" name="Content Placeholder 2"/>
          <p:cNvSpPr>
            <a:spLocks noGrp="1"/>
          </p:cNvSpPr>
          <p:nvPr>
            <p:ph idx="1"/>
          </p:nvPr>
        </p:nvSpPr>
        <p:spPr>
          <a:xfrm>
            <a:off x="457200" y="1600201"/>
            <a:ext cx="8229600" cy="38100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6200000" scaled="1"/>
            <a:tileRect/>
          </a:gradFill>
        </p:spPr>
        <p:txBody>
          <a:bodyPr>
            <a:normAutofit/>
          </a:bodyPr>
          <a:lstStyle/>
          <a:p>
            <a:pPr marL="0" indent="0">
              <a:buNone/>
            </a:pPr>
            <a:r>
              <a:rPr lang="en-US" dirty="0"/>
              <a:t>► Iron-fortified formula is the best substitute for breast milk.  Don’t give infants cows milk.</a:t>
            </a:r>
          </a:p>
          <a:p>
            <a:pPr marL="0" indent="0">
              <a:buNone/>
            </a:pPr>
            <a:r>
              <a:rPr lang="en-US" dirty="0"/>
              <a:t>►Never use a microwave oven to heat the bottles.</a:t>
            </a:r>
          </a:p>
          <a:p>
            <a:pPr marL="0" indent="0">
              <a:buNone/>
            </a:pPr>
            <a:r>
              <a:rPr lang="en-US" dirty="0"/>
              <a:t>►Follow the instructions given by the manufacturer when mixing the formula with water.</a:t>
            </a:r>
          </a:p>
        </p:txBody>
      </p:sp>
    </p:spTree>
    <p:custDataLst>
      <p:tags r:id="rId1"/>
    </p:custDataLst>
    <p:extLst>
      <p:ext uri="{BB962C8B-B14F-4D97-AF65-F5344CB8AC3E}">
        <p14:creationId xmlns:p14="http://schemas.microsoft.com/office/powerpoint/2010/main" val="19375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Feed Infants on Demand </a:t>
            </a:r>
            <a:br>
              <a:rPr lang="en-US" dirty="0"/>
            </a:br>
            <a:r>
              <a:rPr lang="en-US" dirty="0"/>
              <a:t>(when they are hungry)</a:t>
            </a:r>
          </a:p>
        </p:txBody>
      </p:sp>
      <p:sp>
        <p:nvSpPr>
          <p:cNvPr id="3" name="Content Placeholder 2"/>
          <p:cNvSpPr>
            <a:spLocks noGrp="1"/>
          </p:cNvSpPr>
          <p:nvPr>
            <p:ph sz="half" idx="1"/>
          </p:nvPr>
        </p:nvSpPr>
        <p:spPr/>
        <p:txBody>
          <a:bodyPr>
            <a:normAutofit/>
          </a:bodyPr>
          <a:lstStyle/>
          <a:p>
            <a:pPr marL="0" indent="0">
              <a:buNone/>
            </a:pPr>
            <a:r>
              <a:rPr lang="en-US" dirty="0">
                <a:solidFill>
                  <a:srgbClr val="F78A28"/>
                </a:solidFill>
              </a:rPr>
              <a:t>Signs of Hunger</a:t>
            </a:r>
          </a:p>
          <a:p>
            <a:pPr marL="0" indent="0">
              <a:buNone/>
            </a:pPr>
            <a:r>
              <a:rPr lang="en-US" dirty="0"/>
              <a:t>Fussing and tossing                                               Sucking their hands                                        Crying</a:t>
            </a:r>
          </a:p>
          <a:p>
            <a:pPr marL="0" indent="0">
              <a:buNone/>
            </a:pPr>
            <a:r>
              <a:rPr lang="en-US" dirty="0"/>
              <a:t>Looking like they are going to cry. </a:t>
            </a:r>
          </a:p>
          <a:p>
            <a:pPr marL="0" indent="0">
              <a:buNone/>
            </a:pPr>
            <a:r>
              <a:rPr lang="en-US" dirty="0"/>
              <a:t>Rooting (sucking motion with the mouth)</a:t>
            </a:r>
          </a:p>
        </p:txBody>
      </p:sp>
      <p:sp>
        <p:nvSpPr>
          <p:cNvPr id="4" name="Content Placeholder 3"/>
          <p:cNvSpPr>
            <a:spLocks noGrp="1"/>
          </p:cNvSpPr>
          <p:nvPr>
            <p:ph sz="half" idx="2"/>
          </p:nvPr>
        </p:nvSpPr>
        <p:spPr/>
        <p:txBody>
          <a:bodyPr>
            <a:normAutofit/>
          </a:bodyPr>
          <a:lstStyle/>
          <a:p>
            <a:pPr marL="0" indent="0">
              <a:buNone/>
            </a:pPr>
            <a:r>
              <a:rPr lang="en-US" dirty="0">
                <a:solidFill>
                  <a:srgbClr val="F78A28"/>
                </a:solidFill>
              </a:rPr>
              <a:t>Signs of Fullness</a:t>
            </a:r>
          </a:p>
          <a:p>
            <a:pPr marL="0" indent="0">
              <a:buNone/>
            </a:pPr>
            <a:r>
              <a:rPr lang="en-US" dirty="0"/>
              <a:t>Sealing their lips together</a:t>
            </a:r>
          </a:p>
          <a:p>
            <a:pPr marL="0" indent="0">
              <a:buNone/>
            </a:pPr>
            <a:r>
              <a:rPr lang="en-US" dirty="0"/>
              <a:t>A decrease in sucking</a:t>
            </a:r>
          </a:p>
          <a:p>
            <a:pPr marL="0" indent="0">
              <a:buNone/>
            </a:pPr>
            <a:r>
              <a:rPr lang="en-US" dirty="0"/>
              <a:t>Spitting out the nipple</a:t>
            </a:r>
          </a:p>
          <a:p>
            <a:pPr marL="0" indent="0">
              <a:buNone/>
            </a:pPr>
            <a:r>
              <a:rPr lang="en-US" dirty="0"/>
              <a:t>Turning away from the  nipple</a:t>
            </a:r>
          </a:p>
          <a:p>
            <a:pPr marL="0" indent="0">
              <a:buNone/>
            </a:pPr>
            <a:r>
              <a:rPr lang="en-US" dirty="0"/>
              <a:t>Pushing the bottle away</a:t>
            </a:r>
          </a:p>
        </p:txBody>
      </p:sp>
    </p:spTree>
    <p:custDataLst>
      <p:tags r:id="rId1"/>
    </p:custDataLst>
    <p:extLst>
      <p:ext uri="{BB962C8B-B14F-4D97-AF65-F5344CB8AC3E}">
        <p14:creationId xmlns:p14="http://schemas.microsoft.com/office/powerpoint/2010/main" val="33541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0"/>
            <a:ext cx="9144000" cy="1098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Rectangle 1"/>
          <p:cNvSpPr/>
          <p:nvPr/>
        </p:nvSpPr>
        <p:spPr>
          <a:xfrm>
            <a:off x="597878" y="1195452"/>
            <a:ext cx="7965831" cy="4401205"/>
          </a:xfrm>
          <a:prstGeom prst="rect">
            <a:avLst/>
          </a:prstGeom>
        </p:spPr>
        <p:txBody>
          <a:bodyPr wrap="square">
            <a:spAutoFit/>
          </a:bodyPr>
          <a:lstStyle/>
          <a:p>
            <a:pPr defTabSz="457200"/>
            <a:endParaRPr lang="en-US" sz="2800" dirty="0">
              <a:solidFill>
                <a:srgbClr val="F78A28"/>
              </a:solidFill>
              <a:ea typeface="Adobe Gothic Std B" panose="020B0800000000000000" pitchFamily="34" charset="-128"/>
            </a:endParaRPr>
          </a:p>
          <a:p>
            <a:pPr defTabSz="457200"/>
            <a:r>
              <a:rPr lang="en-US" sz="2800" dirty="0">
                <a:solidFill>
                  <a:srgbClr val="003473"/>
                </a:solidFill>
              </a:rPr>
              <a:t>Infants from birth to 6 months old drink only breastmilk or formula.</a:t>
            </a:r>
          </a:p>
          <a:p>
            <a:pPr defTabSz="457200"/>
            <a:endParaRPr lang="en-US" sz="2800" dirty="0">
              <a:solidFill>
                <a:srgbClr val="003473"/>
              </a:solidFill>
            </a:endParaRPr>
          </a:p>
          <a:p>
            <a:pPr defTabSz="457200"/>
            <a:r>
              <a:rPr lang="en-US" sz="2800" dirty="0">
                <a:solidFill>
                  <a:srgbClr val="003473"/>
                </a:solidFill>
              </a:rPr>
              <a:t>For infants 6 to 12 months, use a cup for water.</a:t>
            </a:r>
          </a:p>
          <a:p>
            <a:pPr defTabSz="457200"/>
            <a:endParaRPr lang="en-US" sz="2800" dirty="0">
              <a:solidFill>
                <a:srgbClr val="003473"/>
              </a:solidFill>
              <a:ea typeface="Adobe Gothic Std B" panose="020B0800000000000000" pitchFamily="34" charset="-128"/>
            </a:endParaRPr>
          </a:p>
          <a:p>
            <a:pPr defTabSz="457200"/>
            <a:r>
              <a:rPr lang="en-US" sz="2800" dirty="0">
                <a:solidFill>
                  <a:srgbClr val="003473"/>
                </a:solidFill>
                <a:ea typeface="Adobe Gothic Std B" panose="020B0800000000000000" pitchFamily="34" charset="-128"/>
              </a:rPr>
              <a:t>Avoid juice or sweetened drinks for infants.</a:t>
            </a:r>
          </a:p>
          <a:p>
            <a:pPr defTabSz="457200"/>
            <a:r>
              <a:rPr lang="en-US" sz="2800" dirty="0">
                <a:solidFill>
                  <a:srgbClr val="F78A28"/>
                </a:solidFill>
                <a:ea typeface="Adobe Gothic Std B" panose="020B0800000000000000" pitchFamily="34" charset="-128"/>
              </a:rPr>
              <a:t> </a:t>
            </a:r>
            <a:endParaRPr lang="en-US" sz="2800" dirty="0">
              <a:solidFill>
                <a:srgbClr val="F78A28"/>
              </a:solidFill>
              <a:latin typeface="Calibri"/>
              <a:ea typeface="Adobe Gothic Std B" panose="020B0800000000000000" pitchFamily="34" charset="-128"/>
            </a:endParaRPr>
          </a:p>
          <a:p>
            <a:pPr defTabSz="457200"/>
            <a:endParaRPr lang="en-US" sz="2800" dirty="0">
              <a:solidFill>
                <a:srgbClr val="F78A28"/>
              </a:solidFill>
              <a:latin typeface="Calibri"/>
            </a:endParaRPr>
          </a:p>
          <a:p>
            <a:pPr defTabSz="457200"/>
            <a:endParaRPr lang="en-US" sz="2800" dirty="0">
              <a:solidFill>
                <a:srgbClr val="F78A28"/>
              </a:solidFill>
              <a:latin typeface="Calibri"/>
              <a:ea typeface="Adobe Gothic Std B" panose="020B0800000000000000" pitchFamily="34" charset="-128"/>
            </a:endParaRPr>
          </a:p>
        </p:txBody>
      </p:sp>
      <p:sp>
        <p:nvSpPr>
          <p:cNvPr id="3" name="TextBox 2"/>
          <p:cNvSpPr txBox="1"/>
          <p:nvPr/>
        </p:nvSpPr>
        <p:spPr>
          <a:xfrm>
            <a:off x="282327" y="260077"/>
            <a:ext cx="5878049" cy="707886"/>
          </a:xfrm>
          <a:prstGeom prst="rect">
            <a:avLst/>
          </a:prstGeom>
          <a:noFill/>
        </p:spPr>
        <p:txBody>
          <a:bodyPr wrap="square" rtlCol="0">
            <a:spAutoFit/>
          </a:bodyPr>
          <a:lstStyle/>
          <a:p>
            <a:r>
              <a:rPr lang="en-US" sz="4000" b="1" dirty="0">
                <a:solidFill>
                  <a:srgbClr val="1F497D"/>
                </a:solidFill>
              </a:rPr>
              <a:t>Infants: Other Beverages</a:t>
            </a:r>
            <a:endParaRPr lang="en-US" sz="4000" dirty="0"/>
          </a:p>
        </p:txBody>
      </p:sp>
      <p:pic>
        <p:nvPicPr>
          <p:cNvPr id="9" name="Picture 8"/>
          <p:cNvPicPr/>
          <p:nvPr/>
        </p:nvPicPr>
        <p:blipFill rotWithShape="1">
          <a:blip r:embed="rId4">
            <a:extLst>
              <a:ext uri="{BEBA8EAE-BF5A-486C-A8C5-ECC9F3942E4B}">
                <a14:imgProps xmlns:a14="http://schemas.microsoft.com/office/drawing/2010/main">
                  <a14:imgLayer r:embed="rId5">
                    <a14:imgEffect>
                      <a14:backgroundRemoval t="17188" b="87598" l="5367" r="42026"/>
                    </a14:imgEffect>
                  </a14:imgLayer>
                </a14:imgProps>
              </a:ext>
            </a:extLst>
          </a:blip>
          <a:srcRect l="5627" t="19585" r="57859" b="12463"/>
          <a:stretch/>
        </p:blipFill>
        <p:spPr bwMode="auto">
          <a:xfrm>
            <a:off x="6959098" y="4648200"/>
            <a:ext cx="2184902" cy="1562100"/>
          </a:xfrm>
          <a:prstGeom prst="rect">
            <a:avLst/>
          </a:prstGeom>
          <a:ln>
            <a:noFill/>
          </a:ln>
          <a:extLst>
            <a:ext uri="{53640926-AAD7-44D8-BBD7-CCE9431645EC}">
              <a14:shadowObscured xmlns:a14="http://schemas.microsoft.com/office/drawing/2010/main"/>
            </a:ext>
          </a:extLst>
        </p:spPr>
      </p:pic>
      <p:sp>
        <p:nvSpPr>
          <p:cNvPr id="4" name="Date Placeholder 3"/>
          <p:cNvSpPr>
            <a:spLocks noGrp="1"/>
          </p:cNvSpPr>
          <p:nvPr>
            <p:ph type="dt" sz="half" idx="10"/>
          </p:nvPr>
        </p:nvSpPr>
        <p:spPr/>
        <p:txBody>
          <a:bodyPr/>
          <a:lstStyle/>
          <a:p>
            <a:fld id="{3EBD8B7B-1404-4AD3-8130-53C7024D9B4B}" type="datetime1">
              <a:rPr lang="en-US" smtClean="0">
                <a:solidFill>
                  <a:prstClr val="black">
                    <a:tint val="75000"/>
                  </a:prstClr>
                </a:solidFill>
                <a:latin typeface="Calibri"/>
              </a:rPr>
              <a:t>10/12/2023</a:t>
            </a:fld>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996027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vtWgtN5"/>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TotalTime>
  <Words>5040</Words>
  <Application>Microsoft Office PowerPoint</Application>
  <PresentationFormat>Экран (4:3)</PresentationFormat>
  <Paragraphs>417</Paragraphs>
  <Slides>44</Slides>
  <Notes>44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44</vt:i4>
      </vt:variant>
    </vt:vector>
  </HeadingPairs>
  <TitlesOfParts>
    <vt:vector size="48" baseType="lpstr">
      <vt:lpstr>Arial</vt:lpstr>
      <vt:lpstr>Calibri</vt:lpstr>
      <vt:lpstr>Wingdings</vt:lpstr>
      <vt:lpstr>Office Theme</vt:lpstr>
      <vt:lpstr>Презентация PowerPoint</vt:lpstr>
      <vt:lpstr>Why is good nutrition  important for children?</vt:lpstr>
      <vt:lpstr> Nutrition Laws and Regulations for Child Care </vt:lpstr>
      <vt:lpstr>Four Key Messages of the Healthy Beverages in Child Care Act</vt:lpstr>
      <vt:lpstr>Infant Feeding</vt:lpstr>
      <vt:lpstr>How to Support  Breastfeeding in Child Care</vt:lpstr>
      <vt:lpstr>Formula Feeding</vt:lpstr>
      <vt:lpstr>Feed Infants on Demand  (when they are hungry)</vt:lpstr>
      <vt:lpstr>Презентация PowerPoint</vt:lpstr>
      <vt:lpstr>Introducing Solid Food </vt:lpstr>
      <vt:lpstr>Solid Food (Table Food)</vt:lpstr>
      <vt:lpstr>   Age-appropriate Meals and Snacks for Children in Child Care Settings</vt:lpstr>
      <vt:lpstr>Grains</vt:lpstr>
      <vt:lpstr>Презентация PowerPoint</vt:lpstr>
      <vt:lpstr>Vegetables</vt:lpstr>
      <vt:lpstr>Vegetables</vt:lpstr>
      <vt:lpstr>Quiz</vt:lpstr>
      <vt:lpstr>Quiz</vt:lpstr>
      <vt:lpstr>Fruit</vt:lpstr>
      <vt:lpstr>Fruit</vt:lpstr>
      <vt:lpstr> Choking Safety for Young Children </vt:lpstr>
      <vt:lpstr>Презентация PowerPoint</vt:lpstr>
      <vt:lpstr>Презентация PowerPoint</vt:lpstr>
      <vt:lpstr>Protein</vt:lpstr>
      <vt:lpstr>Safety</vt:lpstr>
      <vt:lpstr>Avoid</vt:lpstr>
      <vt:lpstr>Презентация PowerPoint</vt:lpstr>
      <vt:lpstr>Презентация PowerPoint</vt:lpstr>
      <vt:lpstr>Nutrition Facts Labels</vt:lpstr>
      <vt:lpstr>Ingredients List</vt:lpstr>
      <vt:lpstr>Read the Label</vt:lpstr>
      <vt:lpstr> Avoid foods with added sugar or these sugar equivalents on Ingredients Lists: </vt:lpstr>
      <vt:lpstr>Презентация PowerPoint</vt:lpstr>
      <vt:lpstr>Children with Special Needs</vt:lpstr>
      <vt:lpstr>Презентация PowerPoint</vt:lpstr>
      <vt:lpstr>Family Style Meals  Learning about Healthy Foods</vt:lpstr>
      <vt:lpstr>Individual and Cultural Preferences</vt:lpstr>
      <vt:lpstr>Individual and Cultural Preferences</vt:lpstr>
      <vt:lpstr>Child Engagement</vt:lpstr>
      <vt:lpstr>Policies for Feeding  Children in Child Care </vt:lpstr>
      <vt:lpstr>What is the USDA's Child and Adult Care Food Program (CACFP)?</vt:lpstr>
      <vt:lpstr>What is the USDA's Child and Adult Care Food Program (CACFP)?</vt:lpstr>
      <vt:lpstr>Resources</vt:lpstr>
      <vt:lpstr>Questions?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2022</cp:lastModifiedBy>
  <cp:revision>49</cp:revision>
  <dcterms:created xsi:type="dcterms:W3CDTF">2018-04-18T15:16:57Z</dcterms:created>
  <dcterms:modified xsi:type="dcterms:W3CDTF">2023-10-12T06:46:43Z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0EE94F0B-8B5F-42FA-919E-D56BEE59F928</vt:lpwstr>
  </property>
  <property fmtid="{D5CDD505-2E9C-101B-9397-08002B2CF9AE}" pid="3" name="ArticulatePath">
    <vt:lpwstr>Presentation4</vt:lpwstr>
  </property>
</Properties>
</file>