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361" r:id="rId5"/>
    <p:sldId id="362" r:id="rId6"/>
    <p:sldId id="347" r:id="rId7"/>
    <p:sldId id="348" r:id="rId8"/>
    <p:sldId id="353" r:id="rId9"/>
    <p:sldId id="354" r:id="rId10"/>
    <p:sldId id="350" r:id="rId11"/>
    <p:sldId id="351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90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3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48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2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3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1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0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618F1-6D08-44C1-A375-983A7C7ACC8E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69FD-58AF-47D0-A766-541E481E2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0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140680"/>
            <a:ext cx="12424798" cy="7425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103D3-76F0-354E-B119-58B339036F4A}"/>
              </a:ext>
            </a:extLst>
          </p:cNvPr>
          <p:cNvSpPr txBox="1"/>
          <p:nvPr/>
        </p:nvSpPr>
        <p:spPr>
          <a:xfrm>
            <a:off x="112295" y="5903892"/>
            <a:ext cx="8202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14016" r="1969" b="14828"/>
          <a:stretch/>
        </p:blipFill>
        <p:spPr>
          <a:xfrm>
            <a:off x="0" y="3280"/>
            <a:ext cx="12167118" cy="685472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1337" y="5506327"/>
            <a:ext cx="10704443" cy="1133060"/>
          </a:xfrm>
          <a:prstGeom prst="roundRect">
            <a:avLst/>
          </a:prstGeom>
          <a:solidFill>
            <a:srgbClr val="01A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  <a:p>
            <a:pPr algn="ctr"/>
            <a:r>
              <a:rPr lang="en-US" sz="3200" b="1" dirty="0"/>
              <a:t>STRATEGY FOR SUSTAINABLE DEVELOPMENT OF SCHOOL MEALS IN THE REPUBLIC OF TAJIKISTAN FOR 2017-2027</a:t>
            </a:r>
            <a:endParaRPr lang="ru-RU" sz="3200" b="1" dirty="0"/>
          </a:p>
          <a:p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D41DC-04DC-40F6-8734-3E6ABD6D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84" y="589714"/>
            <a:ext cx="10515600" cy="164013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Expected results of the Strategy 2017-2027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DCD60-ACAA-4A2C-BAC8-F823E25F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812758"/>
            <a:ext cx="10952747" cy="404261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 improved nutrition of schoolchildren;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 improved attendance;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 decreasing diseases among children;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 market sourcing for agricultural food products;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 technological advancement and restricting of the sector;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• enhancement of the production and processing sectors;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 improved resilience to internal and external shocks of food security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8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D092-52FE-4595-848E-2248656B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653"/>
            <a:ext cx="10515600" cy="85023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Policy recommendations and next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steps: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FC4A5-2C51-4B67-9DBA-214682E52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884"/>
            <a:ext cx="10515600" cy="4186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Based on School Meals Strategy 2017-2027, to shift to full financing of school meals for primary grades students through designing a new mechanism of funding schools.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To design a Regulation for monitoring of security of food commodities and public health.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To plan financing for expansion of state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nutrition;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To elaborate an Action Pan on nutrition in the frame of Global movement on nutrition (SUN).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4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барои ВАХДАТ\2_52850902385054224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99" y="3801979"/>
            <a:ext cx="10981267" cy="1909010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4800" dirty="0"/>
            </a:br>
            <a:r>
              <a:rPr lang="en-US" sz="4800" dirty="0">
                <a:solidFill>
                  <a:srgbClr val="FFC000"/>
                </a:solidFill>
              </a:rPr>
              <a:t>Thank you for your attention</a:t>
            </a:r>
            <a:br>
              <a:rPr lang="ru-RU" sz="4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21" y="1155032"/>
            <a:ext cx="10956312" cy="49730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900" dirty="0"/>
              <a:t>          </a:t>
            </a:r>
            <a:r>
              <a:rPr lang="en-US" sz="3900" dirty="0"/>
              <a:t>Fast Facts about Tajikistan</a:t>
            </a:r>
            <a:endParaRPr lang="ru-RU" sz="3900" dirty="0"/>
          </a:p>
          <a:p>
            <a:pPr marL="0" indent="0">
              <a:buNone/>
            </a:pPr>
            <a:r>
              <a:rPr lang="en-US" sz="3300" dirty="0"/>
              <a:t>• Territory – 143.1 m2 </a:t>
            </a:r>
            <a:endParaRPr lang="ru-RU" sz="3300" dirty="0"/>
          </a:p>
          <a:p>
            <a:pPr marL="0" indent="0">
              <a:buNone/>
            </a:pPr>
            <a:r>
              <a:rPr lang="en-US" sz="3300" dirty="0"/>
              <a:t>• Population – 8.74 </a:t>
            </a:r>
            <a:r>
              <a:rPr lang="en-US" sz="3300" dirty="0" err="1"/>
              <a:t>mln</a:t>
            </a:r>
            <a:r>
              <a:rPr lang="en-US" sz="3300" dirty="0"/>
              <a:t> </a:t>
            </a:r>
            <a:endParaRPr lang="ru-RU" sz="3300" dirty="0"/>
          </a:p>
          <a:p>
            <a:pPr marL="0" indent="0">
              <a:buNone/>
            </a:pPr>
            <a:r>
              <a:rPr lang="en-US" sz="3300" dirty="0"/>
              <a:t>• 34% of population (2.94 million) – children under 14 yrs. </a:t>
            </a:r>
            <a:endParaRPr lang="ru-RU" sz="3300" dirty="0"/>
          </a:p>
          <a:p>
            <a:pPr marL="0" indent="0">
              <a:buNone/>
            </a:pPr>
            <a:r>
              <a:rPr lang="en-US" sz="3300" dirty="0"/>
              <a:t>• Chronic malnutrition rate - 26% of children under 5 yrs. </a:t>
            </a:r>
            <a:endParaRPr lang="ru-RU" sz="3300" dirty="0"/>
          </a:p>
          <a:p>
            <a:pPr marL="0" indent="0">
              <a:buNone/>
            </a:pPr>
            <a:r>
              <a:rPr lang="en-US" sz="3300" dirty="0"/>
              <a:t>• Acute malnutrition (hypotrophy) - 10%. </a:t>
            </a:r>
            <a:endParaRPr lang="ru-RU" sz="3300" dirty="0"/>
          </a:p>
          <a:p>
            <a:pPr marL="0" indent="0">
              <a:buNone/>
            </a:pPr>
            <a:r>
              <a:rPr lang="en-US" sz="3300" dirty="0"/>
              <a:t>• Economic losses due to malnutrition - US$ 41 million per annum. </a:t>
            </a:r>
            <a:endParaRPr lang="ru-RU" sz="3300" dirty="0"/>
          </a:p>
          <a:p>
            <a:pPr marL="0" indent="0">
              <a:buNone/>
            </a:pPr>
            <a:r>
              <a:rPr lang="en-US" sz="3300" dirty="0"/>
              <a:t>• 40% of school-aged children diseases caused by malnutrition</a:t>
            </a:r>
            <a:r>
              <a:rPr lang="en-US" sz="3600" dirty="0"/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5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1074"/>
            <a:ext cx="10515600" cy="5005889"/>
          </a:xfrm>
        </p:spPr>
        <p:txBody>
          <a:bodyPr/>
          <a:lstStyle/>
          <a:p>
            <a:pPr algn="just">
              <a:buNone/>
            </a:pPr>
            <a:r>
              <a:rPr lang="tg-Cyrl-TJ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/>
              <a:t>School Feeding </a:t>
            </a:r>
            <a:r>
              <a:rPr lang="en-US" sz="3600" dirty="0" err="1"/>
              <a:t>Programme</a:t>
            </a:r>
            <a:r>
              <a:rPr lang="en-US" sz="3600" dirty="0"/>
              <a:t> in Tajikistan </a:t>
            </a:r>
          </a:p>
          <a:p>
            <a:pPr algn="just">
              <a:buNone/>
            </a:pPr>
            <a:endParaRPr lang="ru-RU" sz="3600" dirty="0"/>
          </a:p>
          <a:p>
            <a:pPr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Reaches 395 000 schoolchildren every year;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Pupils of 1 – 4 grades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daily warm food (469 kcal);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Covers 2000 rural schools in 52 districts;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• Operating since 1999.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Annual WFP Budget contribution - 8,5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Contribution of stakeholders in 2016-17 year. WFP - 69%, Government - 17%.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0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C0BA6-BDF6-4298-9968-28870DD7E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1" t="38590" r="25000" b="18348"/>
          <a:stretch/>
        </p:blipFill>
        <p:spPr>
          <a:xfrm>
            <a:off x="-32084" y="1856560"/>
            <a:ext cx="12224084" cy="419131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42B859-687E-4FAF-B2E7-7CAA22928102}"/>
              </a:ext>
            </a:extLst>
          </p:cNvPr>
          <p:cNvSpPr/>
          <p:nvPr/>
        </p:nvSpPr>
        <p:spPr>
          <a:xfrm>
            <a:off x="2543553" y="1271785"/>
            <a:ext cx="7172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Status of child nutrition (DHS, 2012)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2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F3792A-C550-46E1-B48F-D54EADC99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9" t="36953" r="25658" b="27708"/>
          <a:stretch/>
        </p:blipFill>
        <p:spPr>
          <a:xfrm>
            <a:off x="265700" y="1716505"/>
            <a:ext cx="11284616" cy="40596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08C1B0-440F-4A77-8964-F7454C79D186}"/>
              </a:ext>
            </a:extLst>
          </p:cNvPr>
          <p:cNvSpPr/>
          <p:nvPr/>
        </p:nvSpPr>
        <p:spPr>
          <a:xfrm>
            <a:off x="3405967" y="1081875"/>
            <a:ext cx="774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Dynamics of malnutrition (hypotrophy)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14790-F0A8-4865-B126-31E836E91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74353"/>
          </a:xfrm>
        </p:spPr>
        <p:txBody>
          <a:bodyPr>
            <a:normAutofit/>
          </a:bodyPr>
          <a:lstStyle/>
          <a:p>
            <a:r>
              <a:rPr lang="en-US" sz="4000" b="1" dirty="0"/>
              <a:t>Policy documents on School Meals 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DCFAD-3E80-48F5-B859-32DCC32D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84" y="1796716"/>
            <a:ext cx="11550316" cy="437949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• Strategy on Nutrition and physical activity in Tajikistan for 2014-2024 (2014); </a:t>
            </a:r>
            <a:endParaRPr lang="ru-RU" sz="3200" dirty="0"/>
          </a:p>
          <a:p>
            <a:pPr algn="l"/>
            <a:r>
              <a:rPr lang="en-US" sz="3200" dirty="0"/>
              <a:t>• Concept on Improvement of School Meals (2015). </a:t>
            </a:r>
            <a:endParaRPr lang="ru-RU" sz="3200" dirty="0"/>
          </a:p>
          <a:p>
            <a:pPr algn="l"/>
            <a:r>
              <a:rPr lang="en-US" sz="3200" dirty="0"/>
              <a:t>• Eventually, an Inter-Ministerial Coordination Council was established.</a:t>
            </a:r>
            <a:endParaRPr lang="ru-RU" sz="3200" dirty="0"/>
          </a:p>
          <a:p>
            <a:pPr algn="l"/>
            <a:r>
              <a:rPr lang="en-US" sz="3200" dirty="0"/>
              <a:t> • The Council elaborated the Strategy for Sustainable Development of School Meals for 2017-2027.</a:t>
            </a:r>
            <a:endParaRPr lang="ru-RU" sz="3200" dirty="0"/>
          </a:p>
          <a:p>
            <a:pPr algn="l"/>
            <a:r>
              <a:rPr lang="en-US" sz="3200" dirty="0"/>
              <a:t> • The Strategy has been approved in September 2017.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215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F645-B630-468E-B0F1-3BEAE6B7A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853" y="1122363"/>
            <a:ext cx="9962147" cy="69039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the School Meals Strategy 2017-2027: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DC9FFC-6E22-48D5-A735-4FEED7165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53" y="2438399"/>
            <a:ext cx="10555705" cy="362551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• preservation and improving the health and enhancement of learning performance of schoolchildren through sustainable development of school meals; </a:t>
            </a:r>
            <a:endParaRPr lang="ru-RU" sz="3200" dirty="0"/>
          </a:p>
          <a:p>
            <a:pPr algn="l"/>
            <a:r>
              <a:rPr lang="en-US" sz="3200" dirty="0"/>
              <a:t>• ensuring a stable financing and planning;</a:t>
            </a:r>
            <a:endParaRPr lang="ru-RU" sz="3200" dirty="0"/>
          </a:p>
          <a:p>
            <a:pPr algn="l"/>
            <a:r>
              <a:rPr lang="en-US" sz="3200" dirty="0"/>
              <a:t> • public participation and parents engagement towards</a:t>
            </a:r>
            <a:r>
              <a:rPr lang="ru-RU" sz="3200" dirty="0"/>
              <a:t> </a:t>
            </a:r>
            <a:r>
              <a:rPr lang="en-US" sz="3200" dirty="0"/>
              <a:t>development of school meal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022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840D3-EEF5-4AAD-B603-77DF0119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074"/>
            <a:ext cx="10515600" cy="51961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Stages of Strategy 2017- 2027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3C52C-377C-452C-9B39-775A8480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stage covers the period of 2017-2018. - Development of legal and regulatory framework for the organization of school meals; - Establishment of effective organizational and management infrastructure; - Development of pilot projects to implement school meals models, determination of the conditions and cost for their implementation; - Human resource development-.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Second stage 2019-2020; - Implementation of school meals models within the developed pilot projects ; - Selection of the most promising school meals models and related solutions.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Third stage 2021-2026. - Implementation of the activities of the National School Meals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accordance with the approved work schedules</a:t>
            </a:r>
            <a:r>
              <a:rPr lang="en-US" dirty="0"/>
              <a:t>;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61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C9660-4622-49D6-9B66-6B2B2EF0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788"/>
            <a:ext cx="10515600" cy="12673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Extension of the school meals system to all regions of the Republic of Tajikistan</a:t>
            </a:r>
            <a:r>
              <a:rPr lang="en-US" dirty="0"/>
              <a:t>;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BCE767-8B77-4490-8B9D-E166A6023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3832"/>
            <a:ext cx="10515600" cy="3193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Gradual transition to independent implementation of the school meals programs funded by the state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udget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other sources.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45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595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Policy documents on School Meals </vt:lpstr>
      <vt:lpstr>Objectives of the School Meals Strategy 2017-2027:</vt:lpstr>
      <vt:lpstr>Implementation Stages of Strategy 2017- 2027:</vt:lpstr>
      <vt:lpstr>Extension of the school meals system to all regions of the Republic of Tajikistan;</vt:lpstr>
      <vt:lpstr>Expected results of the Strategy 2017-2027 </vt:lpstr>
      <vt:lpstr>Policy recommendations and next steps:</vt:lpstr>
      <vt:lpstr> Thank you for your attention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Илхомжон</dc:creator>
  <cp:lastModifiedBy>2022</cp:lastModifiedBy>
  <cp:revision>152</cp:revision>
  <dcterms:created xsi:type="dcterms:W3CDTF">2020-03-11T14:40:38Z</dcterms:created>
  <dcterms:modified xsi:type="dcterms:W3CDTF">2023-10-20T03:59:26Z</dcterms:modified>
</cp:coreProperties>
</file>