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9" r:id="rId3"/>
    <p:sldId id="258" r:id="rId4"/>
    <p:sldId id="261" r:id="rId5"/>
    <p:sldId id="260" r:id="rId6"/>
    <p:sldId id="262" r:id="rId7"/>
    <p:sldId id="263" r:id="rId8"/>
    <p:sldId id="264" r:id="rId9"/>
    <p:sldId id="267" r:id="rId10"/>
    <p:sldId id="266" r:id="rId11"/>
    <p:sldId id="270" r:id="rId12"/>
    <p:sldId id="272" r:id="rId13"/>
    <p:sldId id="273" r:id="rId14"/>
    <p:sldId id="274" r:id="rId15"/>
    <p:sldId id="275" r:id="rId16"/>
    <p:sldId id="286" r:id="rId17"/>
    <p:sldId id="277" r:id="rId18"/>
    <p:sldId id="287" r:id="rId19"/>
    <p:sldId id="279" r:id="rId20"/>
    <p:sldId id="281" r:id="rId21"/>
    <p:sldId id="282" r:id="rId22"/>
    <p:sldId id="283" r:id="rId23"/>
    <p:sldId id="284" r:id="rId24"/>
    <p:sldId id="288" r:id="rId25"/>
    <p:sldId id="308" r:id="rId26"/>
    <p:sldId id="291" r:id="rId27"/>
    <p:sldId id="298" r:id="rId28"/>
    <p:sldId id="299" r:id="rId29"/>
    <p:sldId id="292" r:id="rId30"/>
    <p:sldId id="293" r:id="rId31"/>
    <p:sldId id="294" r:id="rId32"/>
    <p:sldId id="295" r:id="rId33"/>
    <p:sldId id="296" r:id="rId34"/>
    <p:sldId id="297" r:id="rId35"/>
    <p:sldId id="300" r:id="rId36"/>
    <p:sldId id="301" r:id="rId37"/>
    <p:sldId id="302" r:id="rId38"/>
    <p:sldId id="310" r:id="rId39"/>
    <p:sldId id="305" r:id="rId40"/>
    <p:sldId id="304" r:id="rId41"/>
    <p:sldId id="303" r:id="rId42"/>
    <p:sldId id="309" r:id="rId43"/>
    <p:sldId id="306" r:id="rId44"/>
    <p:sldId id="307" r:id="rId45"/>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F78A28"/>
    <a:srgbClr val="0072BC"/>
    <a:srgbClr val="003473"/>
    <a:srgbClr val="D90F81"/>
    <a:srgbClr val="B4E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78" autoAdjust="0"/>
  </p:normalViewPr>
  <p:slideViewPr>
    <p:cSldViewPr>
      <p:cViewPr varScale="1">
        <p:scale>
          <a:sx n="58" d="100"/>
          <a:sy n="58" d="100"/>
        </p:scale>
        <p:origin x="174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BD30A-BFA5-43F2-A513-D7022FF73038}" type="datetimeFigureOut">
              <a:rPr lang="en-US" smtClean="0"/>
              <a:t>3/22/2024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1361E6-4BB0-4486-9A38-7ACD5AF7F7D0}" type="slidenum">
              <a:rPr lang="en-US" smtClean="0"/>
              <a:t>‹#›</a:t>
            </a:fld>
            <a:endParaRPr lang="en-US"/>
          </a:p>
        </p:txBody>
      </p:sp>
    </p:spTree>
    <p:extLst>
      <p:ext uri="{BB962C8B-B14F-4D97-AF65-F5344CB8AC3E}">
        <p14:creationId xmlns:p14="http://schemas.microsoft.com/office/powerpoint/2010/main" val="1034278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fda.gov/"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www.sugarscience.org/glossary_high-fructose_corn_syrup" TargetMode="External"/><Relationship Id="rId4" Type="http://schemas.openxmlformats.org/officeDocument/2006/relationships/hyperlink" Target="http://www.sugarscience.org/glossary_sucros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361E6-4BB0-4486-9A38-7ACD5AF7F7D0}" type="slidenum">
              <a:rPr lang="en-US" smtClean="0"/>
              <a:t>1</a:t>
            </a:fld>
            <a:endParaRPr lang="en-US"/>
          </a:p>
        </p:txBody>
      </p:sp>
    </p:spTree>
    <p:extLst>
      <p:ext uri="{BB962C8B-B14F-4D97-AF65-F5344CB8AC3E}">
        <p14:creationId xmlns:p14="http://schemas.microsoft.com/office/powerpoint/2010/main" val="2970516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Signs that an infant is ready to start solid foods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Infant can hold head steady,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Infant can sit with minimal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Infant swallows when presented with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spoon,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Infant shown interest in food watching it intently if he sees it.  </a:t>
            </a: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10</a:t>
            </a:fld>
            <a:endParaRPr lang="en-US"/>
          </a:p>
        </p:txBody>
      </p:sp>
    </p:spTree>
    <p:extLst>
      <p:ext uri="{BB962C8B-B14F-4D97-AF65-F5344CB8AC3E}">
        <p14:creationId xmlns:p14="http://schemas.microsoft.com/office/powerpoint/2010/main" val="3115086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11</a:t>
            </a:fld>
            <a:endParaRPr lang="en-US"/>
          </a:p>
        </p:txBody>
      </p:sp>
    </p:spTree>
    <p:extLst>
      <p:ext uri="{BB962C8B-B14F-4D97-AF65-F5344CB8AC3E}">
        <p14:creationId xmlns:p14="http://schemas.microsoft.com/office/powerpoint/2010/main" val="1279987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Offer a variety of healthy foods</a:t>
            </a:r>
            <a:r>
              <a:rPr lang="en-US" baseline="0" dirty="0"/>
              <a:t> at meals and snacks. Plan your menu around what’s in season—seasonal foods are </a:t>
            </a:r>
          </a:p>
          <a:p>
            <a:r>
              <a:rPr lang="en-US" baseline="0" dirty="0"/>
              <a:t>often the most delicious and usually cost less. </a:t>
            </a:r>
            <a:r>
              <a:rPr lang="en-US" dirty="0"/>
              <a:t>Colorful foods with varying textures are attractive and appealing to children.</a:t>
            </a:r>
          </a:p>
        </p:txBody>
      </p:sp>
      <p:sp>
        <p:nvSpPr>
          <p:cNvPr id="4" name="Slide Number Placeholder 3"/>
          <p:cNvSpPr>
            <a:spLocks noGrp="1"/>
          </p:cNvSpPr>
          <p:nvPr>
            <p:ph type="sldNum" sz="quarter" idx="10"/>
          </p:nvPr>
        </p:nvSpPr>
        <p:spPr/>
        <p:txBody>
          <a:bodyPr/>
          <a:lstStyle/>
          <a:p>
            <a:fld id="{0640A283-DBB1-433B-8156-15D988B4B068}" type="slidenum">
              <a:rPr lang="en-US" smtClean="0"/>
              <a:t>12</a:t>
            </a:fld>
            <a:endParaRPr lang="en-US"/>
          </a:p>
        </p:txBody>
      </p:sp>
    </p:spTree>
    <p:extLst>
      <p:ext uri="{BB962C8B-B14F-4D97-AF65-F5344CB8AC3E}">
        <p14:creationId xmlns:p14="http://schemas.microsoft.com/office/powerpoint/2010/main" val="899557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Script:  </a:t>
            </a:r>
          </a:p>
          <a:p>
            <a:r>
              <a:rPr lang="en-US" sz="1200" kern="1200" dirty="0">
                <a:solidFill>
                  <a:schemeClr val="tx1"/>
                </a:solidFill>
                <a:effectLst/>
                <a:latin typeface="+mn-lt"/>
                <a:ea typeface="+mn-ea"/>
                <a:cs typeface="+mn-cs"/>
              </a:rPr>
              <a:t>Food made from rice, oats, cornmeal, wheat, barley or another cereal grain is a grain product.  Grains are an important food group that provide many important nutrients, vitamins, and minerals.  Whole grain products contain all the parts of the dietary fiber, meaning they have no nutritious</a:t>
            </a:r>
            <a:r>
              <a:rPr lang="en-US" sz="1200" kern="1200" baseline="0" dirty="0">
                <a:solidFill>
                  <a:schemeClr val="tx1"/>
                </a:solidFill>
                <a:effectLst/>
                <a:latin typeface="+mn-lt"/>
                <a:ea typeface="+mn-ea"/>
                <a:cs typeface="+mn-cs"/>
              </a:rPr>
              <a:t> parts removed. Whole grains help </a:t>
            </a:r>
            <a:r>
              <a:rPr lang="en-US" sz="1200" kern="1200" dirty="0">
                <a:solidFill>
                  <a:schemeClr val="tx1"/>
                </a:solidFill>
                <a:effectLst/>
                <a:latin typeface="+mn-lt"/>
                <a:ea typeface="+mn-ea"/>
                <a:cs typeface="+mn-cs"/>
              </a:rPr>
              <a:t>children with digestion and helps them feel fuller longer helping children</a:t>
            </a:r>
            <a:r>
              <a:rPr lang="en-US" sz="1200" kern="1200" baseline="0" dirty="0">
                <a:solidFill>
                  <a:schemeClr val="tx1"/>
                </a:solidFill>
                <a:effectLst/>
                <a:latin typeface="+mn-lt"/>
                <a:ea typeface="+mn-ea"/>
                <a:cs typeface="+mn-cs"/>
              </a:rPr>
              <a:t> grow at a healthy weight</a:t>
            </a:r>
            <a:r>
              <a:rPr lang="en-US" sz="1200" kern="1200" dirty="0">
                <a:solidFill>
                  <a:schemeClr val="tx1"/>
                </a:solidFill>
                <a:effectLst/>
                <a:latin typeface="+mn-lt"/>
                <a:ea typeface="+mn-ea"/>
                <a:cs typeface="+mn-cs"/>
              </a:rPr>
              <a:t>.  Whole grains also contain B Vitamins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which </a:t>
            </a:r>
            <a:r>
              <a:rPr lang="en-US" sz="1200" kern="1200" dirty="0">
                <a:solidFill>
                  <a:schemeClr val="tx1"/>
                </a:solidFill>
                <a:latin typeface="+mn-lt"/>
                <a:ea typeface="+mn-ea"/>
                <a:cs typeface="+mn-cs"/>
              </a:rPr>
              <a:t>are essential for healthy growth and development</a:t>
            </a:r>
            <a:r>
              <a:rPr lang="en-US" sz="1200" kern="1200" baseline="0" dirty="0">
                <a:solidFill>
                  <a:schemeClr val="tx1"/>
                </a:solidFill>
                <a:latin typeface="+mn-lt"/>
                <a:ea typeface="+mn-ea"/>
                <a:cs typeface="+mn-cs"/>
              </a:rPr>
              <a:t> </a:t>
            </a:r>
            <a:r>
              <a:rPr lang="en-US" sz="1200" kern="1200" dirty="0">
                <a:solidFill>
                  <a:schemeClr val="tx1"/>
                </a:solidFill>
                <a:effectLst/>
                <a:latin typeface="+mn-lt"/>
                <a:ea typeface="+mn-ea"/>
                <a:cs typeface="+mn-cs"/>
              </a:rPr>
              <a:t>and maintaining a healthy nervous system and metabolism. And whole grains contain magnesium which the body uses to build bones and release energy from muscles. </a:t>
            </a:r>
            <a:endParaRPr lang="en-US" sz="1200" b="1" kern="1200" dirty="0">
              <a:solidFill>
                <a:schemeClr val="tx1"/>
              </a:solidFill>
              <a:effectLst/>
              <a:latin typeface="+mn-lt"/>
              <a:ea typeface="+mn-ea"/>
              <a:cs typeface="+mn-cs"/>
            </a:endParaRPr>
          </a:p>
          <a:p>
            <a:endParaRPr lang="en-US" dirty="0"/>
          </a:p>
          <a:p>
            <a:endParaRPr lang="en-US" dirty="0"/>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13</a:t>
            </a:fld>
            <a:endParaRPr lang="en-US"/>
          </a:p>
        </p:txBody>
      </p:sp>
    </p:spTree>
    <p:extLst>
      <p:ext uri="{BB962C8B-B14F-4D97-AF65-F5344CB8AC3E}">
        <p14:creationId xmlns:p14="http://schemas.microsoft.com/office/powerpoint/2010/main" val="3995422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14</a:t>
            </a:fld>
            <a:endParaRPr lang="en-US"/>
          </a:p>
        </p:txBody>
      </p:sp>
    </p:spTree>
    <p:extLst>
      <p:ext uri="{BB962C8B-B14F-4D97-AF65-F5344CB8AC3E}">
        <p14:creationId xmlns:p14="http://schemas.microsoft.com/office/powerpoint/2010/main" val="1531045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Vegetables are a plant or part of a plant used as food. Vegetables provide many nutrients such as </a:t>
            </a:r>
            <a:r>
              <a:rPr lang="en-US" sz="1200" kern="1200" dirty="0">
                <a:solidFill>
                  <a:schemeClr val="tx1"/>
                </a:solidFill>
                <a:latin typeface="+mn-lt"/>
                <a:ea typeface="+mn-ea"/>
                <a:cs typeface="+mn-cs"/>
              </a:rPr>
              <a:t>fiber, folic acid, and other vitamins and minerals </a:t>
            </a:r>
            <a:r>
              <a:rPr lang="en-US" sz="1200" kern="1200" dirty="0">
                <a:solidFill>
                  <a:schemeClr val="tx1"/>
                </a:solidFill>
                <a:effectLst/>
                <a:latin typeface="+mn-lt"/>
                <a:ea typeface="+mn-ea"/>
                <a:cs typeface="+mn-cs"/>
              </a:rPr>
              <a:t>that nurture the growing children. For example, folic acid helps the body make red blood cells, fiber helps with bowel function and helps children feel full when eating, and vitamins such as Vitamin A from carrots can help strengthen the</a:t>
            </a:r>
            <a:r>
              <a:rPr lang="en-US" sz="1200" kern="1200" baseline="0" dirty="0">
                <a:solidFill>
                  <a:schemeClr val="tx1"/>
                </a:solidFill>
                <a:effectLst/>
                <a:latin typeface="+mn-lt"/>
                <a:ea typeface="+mn-ea"/>
                <a:cs typeface="+mn-cs"/>
              </a:rPr>
              <a:t> immune </a:t>
            </a:r>
            <a:r>
              <a:rPr lang="en-US" sz="1200" kern="1200" dirty="0">
                <a:solidFill>
                  <a:schemeClr val="tx1"/>
                </a:solidFill>
                <a:effectLst/>
                <a:latin typeface="+mn-lt"/>
                <a:ea typeface="+mn-ea"/>
                <a:cs typeface="+mn-cs"/>
              </a:rPr>
              <a:t>system.  Vegetables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also low in calories which help </a:t>
            </a:r>
            <a:r>
              <a:rPr lang="en-US" sz="1200" kern="1200" dirty="0">
                <a:solidFill>
                  <a:schemeClr val="tx1"/>
                </a:solidFill>
                <a:latin typeface="+mn-lt"/>
                <a:ea typeface="+mn-ea"/>
                <a:cs typeface="+mn-cs"/>
              </a:rPr>
              <a:t>children grow at a healthy weight.</a:t>
            </a:r>
            <a:r>
              <a:rPr lang="en-US" sz="1200" kern="1200" dirty="0">
                <a:solidFill>
                  <a:schemeClr val="tx1"/>
                </a:solidFill>
                <a:effectLst/>
                <a:latin typeface="+mn-lt"/>
                <a:ea typeface="+mn-ea"/>
                <a:cs typeface="+mn-cs"/>
              </a:rPr>
              <a:t>  Introducing a variety of vegetables helps to develop healthy eating patterns that benefit children their entire life. </a:t>
            </a:r>
          </a:p>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15</a:t>
            </a:fld>
            <a:endParaRPr lang="en-US"/>
          </a:p>
        </p:txBody>
      </p:sp>
    </p:spTree>
    <p:extLst>
      <p:ext uri="{BB962C8B-B14F-4D97-AF65-F5344CB8AC3E}">
        <p14:creationId xmlns:p14="http://schemas.microsoft.com/office/powerpoint/2010/main" val="211105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vegetable has different levels of nutrients, so including a variety of vegetables will help make sure children getting the nutrition they need while they are rapidly growing.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Many processed food products contain added unhealthy salt, fat, or sugar.</a:t>
            </a:r>
            <a:r>
              <a:rPr lang="en-US" sz="1200" kern="1200" baseline="0" dirty="0">
                <a:solidFill>
                  <a:schemeClr val="tx1"/>
                </a:solidFill>
                <a:effectLst/>
                <a:latin typeface="+mn-lt"/>
                <a:ea typeface="+mn-ea"/>
                <a:cs typeface="+mn-cs"/>
              </a:rPr>
              <a:t> O</a:t>
            </a:r>
            <a:r>
              <a:rPr lang="en-US" sz="1200" kern="1200" dirty="0">
                <a:solidFill>
                  <a:schemeClr val="tx1"/>
                </a:solidFill>
                <a:effectLst/>
                <a:latin typeface="+mn-lt"/>
                <a:ea typeface="+mn-ea"/>
                <a:cs typeface="+mn-cs"/>
              </a:rPr>
              <a:t>ffering children plain vegetables is the healthiest. If serving commercially prepared vegetables such as spinach, green beans, carrots,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read the label carefully making sure that the vegetable is the first ingredient listed on the label.  </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16</a:t>
            </a:fld>
            <a:endParaRPr lang="en-US"/>
          </a:p>
        </p:txBody>
      </p:sp>
    </p:spTree>
    <p:extLst>
      <p:ext uri="{BB962C8B-B14F-4D97-AF65-F5344CB8AC3E}">
        <p14:creationId xmlns:p14="http://schemas.microsoft.com/office/powerpoint/2010/main" val="211105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17</a:t>
            </a:fld>
            <a:endParaRPr lang="en-US"/>
          </a:p>
        </p:txBody>
      </p:sp>
    </p:spTree>
    <p:extLst>
      <p:ext uri="{BB962C8B-B14F-4D97-AF65-F5344CB8AC3E}">
        <p14:creationId xmlns:p14="http://schemas.microsoft.com/office/powerpoint/2010/main" val="373083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0640A283-DBB1-433B-8156-15D988B4B068}" type="slidenum">
              <a:rPr lang="en-US" smtClean="0"/>
              <a:t>18</a:t>
            </a:fld>
            <a:endParaRPr lang="en-US"/>
          </a:p>
        </p:txBody>
      </p:sp>
    </p:spTree>
    <p:extLst>
      <p:ext uri="{BB962C8B-B14F-4D97-AF65-F5344CB8AC3E}">
        <p14:creationId xmlns:p14="http://schemas.microsoft.com/office/powerpoint/2010/main" val="373083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fruit is the part of a plant that has seeds in it. Fruits are an important source of food for growing children.  Fruits provide many nutrients such as folic acid, fiber, and vitamins.  For example, Vitamin C from oranges helps in the growth and repair of all body tissues, keeps teeth and gums healthy, and can strengthen the immune system. </a:t>
            </a:r>
            <a:r>
              <a:rPr lang="en-US" sz="1200" dirty="0"/>
              <a:t>Diets rich in fruits, such as bananas with potassium, have been shown to reduce the risks of high blood pressure and other illnesses. </a:t>
            </a:r>
            <a:r>
              <a:rPr lang="en-US" sz="1200" kern="1200" dirty="0">
                <a:solidFill>
                  <a:schemeClr val="tx1"/>
                </a:solidFill>
                <a:effectLst/>
                <a:latin typeface="+mn-lt"/>
                <a:ea typeface="+mn-ea"/>
                <a:cs typeface="+mn-cs"/>
              </a:rPr>
              <a:t>Create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positive eating experience. Don’t force or pressure children to eat all the food that is offered.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19</a:t>
            </a:fld>
            <a:endParaRPr lang="en-US"/>
          </a:p>
        </p:txBody>
      </p:sp>
    </p:spTree>
    <p:extLst>
      <p:ext uri="{BB962C8B-B14F-4D97-AF65-F5344CB8AC3E}">
        <p14:creationId xmlns:p14="http://schemas.microsoft.com/office/powerpoint/2010/main" val="141680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includes basic nutrition information for children ages birth to 12 years old.</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2</a:t>
            </a:fld>
            <a:endParaRPr lang="en-US"/>
          </a:p>
        </p:txBody>
      </p:sp>
    </p:spTree>
    <p:extLst>
      <p:ext uri="{BB962C8B-B14F-4D97-AF65-F5344CB8AC3E}">
        <p14:creationId xmlns:p14="http://schemas.microsoft.com/office/powerpoint/2010/main" val="4130356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Include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variety of </a:t>
            </a:r>
            <a:r>
              <a:rPr lang="en-US" sz="1200" kern="1200" baseline="0" dirty="0">
                <a:solidFill>
                  <a:schemeClr val="tx1"/>
                </a:solidFill>
                <a:effectLst/>
                <a:latin typeface="+mn-lt"/>
                <a:ea typeface="+mn-ea"/>
                <a:cs typeface="+mn-cs"/>
              </a:rPr>
              <a:t>fruits. </a:t>
            </a:r>
            <a:r>
              <a:rPr lang="en-US" sz="1200" kern="1200" dirty="0">
                <a:solidFill>
                  <a:schemeClr val="tx1"/>
                </a:solidFill>
                <a:effectLst/>
                <a:latin typeface="+mn-lt"/>
                <a:ea typeface="+mn-ea"/>
                <a:cs typeface="+mn-cs"/>
              </a:rPr>
              <a:t>If feeding commercially prepared fruits such as applesauce, peaches, or pears, read the label carefully </a:t>
            </a:r>
            <a:r>
              <a:rPr lang="en-US" sz="1200" kern="1200" dirty="0">
                <a:solidFill>
                  <a:schemeClr val="tx1"/>
                </a:solidFill>
                <a:latin typeface="+mn-lt"/>
                <a:ea typeface="+mn-ea"/>
                <a:cs typeface="+mn-cs"/>
              </a:rPr>
              <a:t>to check for added sweeteners</a:t>
            </a:r>
            <a:r>
              <a:rPr lang="en-US" sz="120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20</a:t>
            </a:fld>
            <a:endParaRPr lang="en-US"/>
          </a:p>
        </p:txBody>
      </p:sp>
    </p:spTree>
    <p:extLst>
      <p:ext uri="{BB962C8B-B14F-4D97-AF65-F5344CB8AC3E}">
        <p14:creationId xmlns:p14="http://schemas.microsoft.com/office/powerpoint/2010/main" val="1962501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Due to the risk of choking, do not feed infants and toddlers whole pieces or hard pieces of fruit such as apple, pear, melon; uncooked, dried fruit (including raisins), whole grapes, berries, cherries, melon balls, or cherry and grape tomatoes.  Instead,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cut these foods into smaller pieces, quarters, with pits and seeds removed.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21</a:t>
            </a:fld>
            <a:endParaRPr lang="en-US"/>
          </a:p>
        </p:txBody>
      </p:sp>
    </p:spTree>
    <p:extLst>
      <p:ext uri="{BB962C8B-B14F-4D97-AF65-F5344CB8AC3E}">
        <p14:creationId xmlns:p14="http://schemas.microsoft.com/office/powerpoint/2010/main" val="1195647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22</a:t>
            </a:fld>
            <a:endParaRPr lang="en-US"/>
          </a:p>
        </p:txBody>
      </p:sp>
    </p:spTree>
    <p:extLst>
      <p:ext uri="{BB962C8B-B14F-4D97-AF65-F5344CB8AC3E}">
        <p14:creationId xmlns:p14="http://schemas.microsoft.com/office/powerpoint/2010/main" val="400142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C. </a:t>
            </a:r>
          </a:p>
          <a:p>
            <a:r>
              <a:rPr lang="en-US" sz="1200" kern="1200" dirty="0">
                <a:solidFill>
                  <a:schemeClr val="tx1"/>
                </a:solidFill>
                <a:effectLst/>
                <a:latin typeface="+mn-lt"/>
                <a:ea typeface="+mn-ea"/>
                <a:cs typeface="+mn-cs"/>
              </a:rPr>
              <a:t>Rationale:   Strawberries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cut into small</a:t>
            </a:r>
            <a:r>
              <a:rPr lang="en-US" sz="1200" kern="1200" baseline="0" dirty="0">
                <a:solidFill>
                  <a:schemeClr val="tx1"/>
                </a:solidFill>
                <a:effectLst/>
                <a:latin typeface="+mn-lt"/>
                <a:ea typeface="+mn-ea"/>
                <a:cs typeface="+mn-cs"/>
              </a:rPr>
              <a:t> pieces </a:t>
            </a:r>
            <a:r>
              <a:rPr lang="en-US" sz="1200" kern="1200" dirty="0">
                <a:solidFill>
                  <a:schemeClr val="tx1"/>
                </a:solidFill>
                <a:effectLst/>
                <a:latin typeface="+mn-lt"/>
                <a:ea typeface="+mn-ea"/>
                <a:cs typeface="+mn-cs"/>
              </a:rPr>
              <a:t>will help prevent choking.  Allowing Mark to feed himself and handle the prepared strawberries will also help him develop his sensory and motor skills.  </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23</a:t>
            </a:fld>
            <a:endParaRPr lang="en-US"/>
          </a:p>
        </p:txBody>
      </p:sp>
    </p:spTree>
    <p:extLst>
      <p:ext uri="{BB962C8B-B14F-4D97-AF65-F5344CB8AC3E}">
        <p14:creationId xmlns:p14="http://schemas.microsoft.com/office/powerpoint/2010/main" val="400142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foods such as meat, milk, eggs, and beans</a:t>
            </a:r>
            <a:r>
              <a:rPr lang="en-US" sz="1200" kern="1200" baseline="0" dirty="0">
                <a:solidFill>
                  <a:schemeClr val="tx1"/>
                </a:solidFill>
                <a:effectLst/>
                <a:latin typeface="+mn-lt"/>
                <a:ea typeface="+mn-ea"/>
                <a:cs typeface="+mn-cs"/>
              </a:rPr>
              <a:t> is needed for </a:t>
            </a:r>
            <a:r>
              <a:rPr lang="en-US" sz="1200" dirty="0">
                <a:solidFill>
                  <a:schemeClr val="bg1"/>
                </a:solidFill>
              </a:rPr>
              <a:t>healthy growth.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24</a:t>
            </a:fld>
            <a:endParaRPr lang="en-US"/>
          </a:p>
        </p:txBody>
      </p:sp>
    </p:spTree>
    <p:extLst>
      <p:ext uri="{BB962C8B-B14F-4D97-AF65-F5344CB8AC3E}">
        <p14:creationId xmlns:p14="http://schemas.microsoft.com/office/powerpoint/2010/main" val="3763143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1361E6-4BB0-4486-9A38-7ACD5AF7F7D0}" type="slidenum">
              <a:rPr lang="en-US" smtClean="0"/>
              <a:t>25</a:t>
            </a:fld>
            <a:endParaRPr lang="en-US"/>
          </a:p>
        </p:txBody>
      </p:sp>
    </p:spTree>
    <p:extLst>
      <p:ext uri="{BB962C8B-B14F-4D97-AF65-F5344CB8AC3E}">
        <p14:creationId xmlns:p14="http://schemas.microsoft.com/office/powerpoint/2010/main" val="1095022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Avoid serving hot dogs, sausage, chicken</a:t>
            </a:r>
            <a:r>
              <a:rPr lang="en-US" sz="1200" kern="1200" baseline="0" dirty="0">
                <a:solidFill>
                  <a:schemeClr val="tx1"/>
                </a:solidFill>
                <a:latin typeface="+mn-lt"/>
                <a:ea typeface="+mn-ea"/>
                <a:cs typeface="+mn-cs"/>
              </a:rPr>
              <a:t> nuggets, </a:t>
            </a:r>
            <a:r>
              <a:rPr lang="en-US" sz="1200" kern="1200" dirty="0">
                <a:solidFill>
                  <a:schemeClr val="tx1"/>
                </a:solidFill>
                <a:latin typeface="+mn-lt"/>
                <a:ea typeface="+mn-ea"/>
                <a:cs typeface="+mn-cs"/>
              </a:rPr>
              <a:t>because they are </a:t>
            </a:r>
            <a:r>
              <a:rPr lang="en-US" sz="1200" kern="1200" dirty="0">
                <a:solidFill>
                  <a:schemeClr val="tx1"/>
                </a:solidFill>
                <a:effectLst/>
                <a:latin typeface="+mn-lt"/>
                <a:ea typeface="+mn-ea"/>
                <a:cs typeface="+mn-cs"/>
              </a:rPr>
              <a:t>high in salt and fat. Hotdogs or meat products shaped like hotdogs, when served whole or cut into round slices, are a leading cause of choking</a:t>
            </a:r>
            <a:r>
              <a:rPr lang="en-US" sz="1200" kern="1200" baseline="0" dirty="0">
                <a:solidFill>
                  <a:schemeClr val="tx1"/>
                </a:solidFill>
                <a:effectLst/>
                <a:latin typeface="+mn-lt"/>
                <a:ea typeface="+mn-ea"/>
                <a:cs typeface="+mn-cs"/>
              </a:rPr>
              <a:t> in children.</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26</a:t>
            </a:fld>
            <a:endParaRPr lang="en-US"/>
          </a:p>
        </p:txBody>
      </p:sp>
    </p:spTree>
    <p:extLst>
      <p:ext uri="{BB962C8B-B14F-4D97-AF65-F5344CB8AC3E}">
        <p14:creationId xmlns:p14="http://schemas.microsoft.com/office/powerpoint/2010/main" val="173968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27</a:t>
            </a:fld>
            <a:endParaRPr lang="en-US"/>
          </a:p>
        </p:txBody>
      </p:sp>
    </p:spTree>
    <p:extLst>
      <p:ext uri="{BB962C8B-B14F-4D97-AF65-F5344CB8AC3E}">
        <p14:creationId xmlns:p14="http://schemas.microsoft.com/office/powerpoint/2010/main" val="591725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more information on allergies and food safety visit the EMSA Child Care Nutrition Training webpage.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28</a:t>
            </a:fld>
            <a:endParaRPr lang="en-US"/>
          </a:p>
        </p:txBody>
      </p:sp>
    </p:spTree>
    <p:extLst>
      <p:ext uri="{BB962C8B-B14F-4D97-AF65-F5344CB8AC3E}">
        <p14:creationId xmlns:p14="http://schemas.microsoft.com/office/powerpoint/2010/main" val="1769119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Nutrition Facts panel can help you choose foods lower in total</a:t>
            </a:r>
            <a:r>
              <a:rPr lang="en-US" sz="1200" b="0" i="0" kern="1200" baseline="0" dirty="0">
                <a:solidFill>
                  <a:schemeClr val="tx1"/>
                </a:solidFill>
                <a:effectLst/>
                <a:latin typeface="+mn-lt"/>
                <a:ea typeface="+mn-ea"/>
                <a:cs typeface="+mn-cs"/>
              </a:rPr>
              <a:t> fat,</a:t>
            </a:r>
            <a:r>
              <a:rPr lang="en-US" sz="1200" b="0" i="0" kern="1200" dirty="0">
                <a:solidFill>
                  <a:schemeClr val="tx1"/>
                </a:solidFill>
                <a:effectLst/>
                <a:latin typeface="+mn-lt"/>
                <a:ea typeface="+mn-ea"/>
                <a:cs typeface="+mn-cs"/>
              </a:rPr>
              <a:t> saturated fat, </a:t>
            </a:r>
            <a:r>
              <a:rPr lang="en-US" sz="1200" b="0" i="1" kern="1200" dirty="0">
                <a:solidFill>
                  <a:schemeClr val="tx1"/>
                </a:solidFill>
                <a:effectLst/>
                <a:latin typeface="+mn-lt"/>
                <a:ea typeface="+mn-ea"/>
                <a:cs typeface="+mn-cs"/>
              </a:rPr>
              <a:t>trans</a:t>
            </a:r>
            <a:r>
              <a:rPr lang="en-US" sz="1200" b="0" i="0" kern="1200" dirty="0">
                <a:solidFill>
                  <a:schemeClr val="tx1"/>
                </a:solidFill>
                <a:effectLst/>
                <a:latin typeface="+mn-lt"/>
                <a:ea typeface="+mn-ea"/>
                <a:cs typeface="+mn-cs"/>
              </a:rPr>
              <a:t> fat. Choose foods with the lower total</a:t>
            </a:r>
            <a:r>
              <a:rPr lang="en-US" sz="1200" b="0" i="0" kern="1200" baseline="0" dirty="0">
                <a:solidFill>
                  <a:schemeClr val="tx1"/>
                </a:solidFill>
                <a:effectLst/>
                <a:latin typeface="+mn-lt"/>
                <a:ea typeface="+mn-ea"/>
                <a:cs typeface="+mn-cs"/>
              </a:rPr>
              <a:t> fat, and saturated fat. Avoid serving children food with</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trans</a:t>
            </a:r>
            <a:r>
              <a:rPr lang="en-US" sz="1200" b="0" i="0" kern="1200" dirty="0">
                <a:solidFill>
                  <a:schemeClr val="tx1"/>
                </a:solidFill>
                <a:effectLst/>
                <a:latin typeface="+mn-lt"/>
                <a:ea typeface="+mn-ea"/>
                <a:cs typeface="+mn-cs"/>
              </a:rPr>
              <a:t> fats. Also</a:t>
            </a:r>
            <a:r>
              <a:rPr lang="en-US" sz="1200" b="0" i="0" kern="1200" baseline="0" dirty="0">
                <a:solidFill>
                  <a:schemeClr val="tx1"/>
                </a:solidFill>
                <a:effectLst/>
                <a:latin typeface="+mn-lt"/>
                <a:ea typeface="+mn-ea"/>
                <a:cs typeface="+mn-cs"/>
              </a:rPr>
              <a:t>, to know how much salt is in a product, look for “Sodium” on the label.  Choose foods that have less Sodium to reduce the amount of salt you are serving children.  The label on the right is the new FDA label scheduled to be in effect by July 2018.  It is designed to make it easier for consumers to make healthy choices and includes clearer information about added sugars and serving size.</a:t>
            </a:r>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29</a:t>
            </a:fld>
            <a:endParaRPr lang="en-US"/>
          </a:p>
        </p:txBody>
      </p:sp>
    </p:spTree>
    <p:extLst>
      <p:ext uri="{BB962C8B-B14F-4D97-AF65-F5344CB8AC3E}">
        <p14:creationId xmlns:p14="http://schemas.microsoft.com/office/powerpoint/2010/main" val="591725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First, California Child Care Centers must meet the Federal CACFP meal plan requirements.  These requirements, based on USDA standards, have recently been updated.  The new updates went into effect in October, 2017.</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Second, all licensed child care providers must complete 16 hour Preventive Health and Safety Training,</a:t>
            </a:r>
            <a:r>
              <a:rPr lang="en-US" baseline="0" dirty="0"/>
              <a:t> including one </a:t>
            </a:r>
            <a:r>
              <a:rPr lang="en-US" dirty="0"/>
              <a:t>hour for nutrition.</a:t>
            </a:r>
            <a:r>
              <a:rPr lang="en-US" baseline="0" dirty="0"/>
              <a:t> This is required for all new licensees.</a:t>
            </a:r>
          </a:p>
          <a:p>
            <a:endParaRPr lang="en-US" baseline="0" dirty="0"/>
          </a:p>
          <a:p>
            <a:r>
              <a:rPr lang="en-US" baseline="0" dirty="0"/>
              <a:t>And third, AB 2084, known as the Healthy Beverages in Child Care Act has four key messages…</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3</a:t>
            </a:fld>
            <a:endParaRPr lang="en-US"/>
          </a:p>
        </p:txBody>
      </p:sp>
    </p:spTree>
    <p:extLst>
      <p:ext uri="{BB962C8B-B14F-4D97-AF65-F5344CB8AC3E}">
        <p14:creationId xmlns:p14="http://schemas.microsoft.com/office/powerpoint/2010/main" val="2715354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p>
          <a:p>
            <a:r>
              <a:rPr lang="en-US" dirty="0"/>
              <a:t>The </a:t>
            </a:r>
            <a:r>
              <a:rPr lang="en-US" dirty="0">
                <a:hlinkClick r:id="rId3" tooltip="FDA"/>
              </a:rPr>
              <a:t>U.S. Food and Drug Administration</a:t>
            </a:r>
            <a:r>
              <a:rPr lang="en-US" dirty="0"/>
              <a:t> (FDA) requires food producers to list all ingredients in their foods. Added sugar and fat comes in many forms – which is why it's so hard to find on the ingredients label.</a:t>
            </a:r>
            <a:r>
              <a:rPr lang="en-US" baseline="30000" dirty="0"/>
              <a:t> </a:t>
            </a:r>
            <a:r>
              <a:rPr lang="en-US" dirty="0"/>
              <a:t>There are many different names for sugar listed on food labels,</a:t>
            </a:r>
            <a:r>
              <a:rPr lang="en-US" baseline="0" dirty="0"/>
              <a:t> some of the more common </a:t>
            </a:r>
            <a:r>
              <a:rPr lang="en-US" dirty="0"/>
              <a:t>names, are </a:t>
            </a:r>
            <a:r>
              <a:rPr lang="en-US" dirty="0">
                <a:hlinkClick r:id="rId4"/>
              </a:rPr>
              <a:t>sucrose</a:t>
            </a:r>
            <a:r>
              <a:rPr lang="en-US" dirty="0"/>
              <a:t>, cane</a:t>
            </a:r>
            <a:r>
              <a:rPr lang="en-US" baseline="0" dirty="0"/>
              <a:t> sugar, sugar,</a:t>
            </a:r>
            <a:r>
              <a:rPr lang="en-US" dirty="0"/>
              <a:t> </a:t>
            </a:r>
            <a:r>
              <a:rPr lang="en-US" dirty="0">
                <a:hlinkClick r:id="rId5"/>
              </a:rPr>
              <a:t>corn syrup</a:t>
            </a:r>
            <a:r>
              <a:rPr lang="en-US" dirty="0"/>
              <a:t>, fruit juice concentrate, barley malt, dextrose, maltose, and rice syrup. Avoid</a:t>
            </a:r>
            <a:r>
              <a:rPr lang="en-US" baseline="0" dirty="0"/>
              <a:t> foods with </a:t>
            </a:r>
            <a:r>
              <a:rPr lang="en-US" baseline="0" dirty="0" err="1"/>
              <a:t>transfats</a:t>
            </a:r>
            <a:r>
              <a:rPr lang="en-US" baseline="0" dirty="0"/>
              <a:t> (partially-hydrogenated and hydrogenated oils).</a:t>
            </a:r>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t>30</a:t>
            </a:fld>
            <a:endParaRPr lang="en-US"/>
          </a:p>
        </p:txBody>
      </p:sp>
    </p:spTree>
    <p:extLst>
      <p:ext uri="{BB962C8B-B14F-4D97-AF65-F5344CB8AC3E}">
        <p14:creationId xmlns:p14="http://schemas.microsoft.com/office/powerpoint/2010/main" val="4123633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Juices</a:t>
            </a:r>
            <a:r>
              <a:rPr lang="en-US" baseline="0" dirty="0"/>
              <a:t> that are not 100% fruit have names like juice drink, juice cocktail, fruit punch, and lemonade.  It will say on the label that these drinks have added sweeteners such as sugar, corn syrup, sugar cane juice.</a:t>
            </a:r>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t>31</a:t>
            </a:fld>
            <a:endParaRPr lang="en-US"/>
          </a:p>
        </p:txBody>
      </p:sp>
    </p:spTree>
    <p:extLst>
      <p:ext uri="{BB962C8B-B14F-4D97-AF65-F5344CB8AC3E}">
        <p14:creationId xmlns:p14="http://schemas.microsoft.com/office/powerpoint/2010/main" val="3680466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32</a:t>
            </a:fld>
            <a:endParaRPr lang="en-US"/>
          </a:p>
        </p:txBody>
      </p:sp>
    </p:spTree>
    <p:extLst>
      <p:ext uri="{BB962C8B-B14F-4D97-AF65-F5344CB8AC3E}">
        <p14:creationId xmlns:p14="http://schemas.microsoft.com/office/powerpoint/2010/main" val="344825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Contents on</a:t>
            </a:r>
            <a:r>
              <a:rPr lang="en-US" baseline="0" dirty="0"/>
              <a:t> the </a:t>
            </a:r>
            <a:r>
              <a:rPr lang="en-US" dirty="0"/>
              <a:t>Ingredients List</a:t>
            </a:r>
            <a:r>
              <a:rPr lang="en-US" baseline="0" dirty="0"/>
              <a:t> are listed from most to least. This Ingredients List has just one ingredient: White Corn.  That tells you there are no added sugars, salt, or fats.</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33</a:t>
            </a:fld>
            <a:endParaRPr lang="en-US"/>
          </a:p>
        </p:txBody>
      </p:sp>
    </p:spTree>
    <p:extLst>
      <p:ext uri="{BB962C8B-B14F-4D97-AF65-F5344CB8AC3E}">
        <p14:creationId xmlns:p14="http://schemas.microsoft.com/office/powerpoint/2010/main" val="520537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solidFill>
                  <a:schemeClr val="tx1">
                    <a:lumMod val="95000"/>
                    <a:lumOff val="5000"/>
                  </a:schemeClr>
                </a:solidFill>
                <a:effectLst/>
              </a:rPr>
              <a:t>Some</a:t>
            </a:r>
            <a:r>
              <a:rPr lang="en-US" sz="1200" b="0" u="none" baseline="0" dirty="0">
                <a:solidFill>
                  <a:schemeClr val="tx1">
                    <a:lumMod val="95000"/>
                    <a:lumOff val="5000"/>
                  </a:schemeClr>
                </a:solidFill>
                <a:effectLst/>
              </a:rPr>
              <a:t> children have cultural, religious, medical or developmental concerns which may impact their dietary needs.  </a:t>
            </a:r>
            <a:r>
              <a:rPr lang="en-US" sz="1200" b="0" u="none" dirty="0">
                <a:solidFill>
                  <a:schemeClr val="tx1">
                    <a:lumMod val="95000"/>
                    <a:lumOff val="5000"/>
                  </a:schemeClr>
                </a:solidFill>
                <a:effectLst/>
              </a:rPr>
              <a:t>Work</a:t>
            </a:r>
            <a:r>
              <a:rPr lang="en-US" sz="1200" b="0" u="none" baseline="0" dirty="0">
                <a:solidFill>
                  <a:schemeClr val="tx1">
                    <a:lumMod val="95000"/>
                    <a:lumOff val="5000"/>
                  </a:schemeClr>
                </a:solidFill>
                <a:effectLst/>
              </a:rPr>
              <a:t> closely with families to develop a feeding plan to promote the healthy growth of the infant. </a:t>
            </a:r>
            <a:r>
              <a:rPr lang="en-US" sz="1200" dirty="0">
                <a:solidFill>
                  <a:schemeClr val="tx1">
                    <a:lumMod val="95000"/>
                    <a:lumOff val="5000"/>
                  </a:schemeClr>
                </a:solidFill>
              </a:rPr>
              <a:t>For families from different cultures,</a:t>
            </a:r>
            <a:r>
              <a:rPr lang="en-US" sz="1200" baseline="0" dirty="0">
                <a:solidFill>
                  <a:schemeClr val="tx1">
                    <a:lumMod val="95000"/>
                    <a:lumOff val="5000"/>
                  </a:schemeClr>
                </a:solidFill>
              </a:rPr>
              <a:t> </a:t>
            </a:r>
            <a:r>
              <a:rPr lang="en-US" sz="1200" dirty="0">
                <a:solidFill>
                  <a:schemeClr val="tx1">
                    <a:lumMod val="95000"/>
                    <a:lumOff val="5000"/>
                  </a:schemeClr>
                </a:solidFill>
              </a:rPr>
              <a:t>it is important to learn about their needs and special dietary considerations. For medical and behavioral concerns,</a:t>
            </a:r>
            <a:r>
              <a:rPr lang="en-US" sz="1200" baseline="0" dirty="0">
                <a:solidFill>
                  <a:schemeClr val="tx1">
                    <a:lumMod val="95000"/>
                    <a:lumOff val="5000"/>
                  </a:schemeClr>
                </a:solidFill>
              </a:rPr>
              <a:t> get instructions from the child’s family and health care provider. </a:t>
            </a:r>
            <a:r>
              <a:rPr lang="en-US" sz="1200" b="0" u="none" baseline="0" dirty="0">
                <a:solidFill>
                  <a:schemeClr val="tx1">
                    <a:lumMod val="95000"/>
                    <a:lumOff val="5000"/>
                  </a:schemeClr>
                </a:solidFill>
                <a:effectLst/>
              </a:rPr>
              <a:t>Develop a written feeding plan. U</a:t>
            </a:r>
            <a:r>
              <a:rPr lang="en-US" sz="1200" b="0" i="0" kern="1200" dirty="0">
                <a:solidFill>
                  <a:schemeClr val="tx1">
                    <a:lumMod val="95000"/>
                    <a:lumOff val="5000"/>
                  </a:schemeClr>
                </a:solidFill>
                <a:effectLst/>
                <a:latin typeface="+mn-lt"/>
                <a:ea typeface="+mn-ea"/>
                <a:cs typeface="+mn-cs"/>
              </a:rPr>
              <a:t>nder the Americans with Disabilities Act (ADA), licensed child-care centers are</a:t>
            </a:r>
            <a:r>
              <a:rPr lang="en-US" sz="1200" b="0" i="0" kern="1200" baseline="0" dirty="0">
                <a:solidFill>
                  <a:schemeClr val="tx1">
                    <a:lumMod val="95000"/>
                    <a:lumOff val="5000"/>
                  </a:schemeClr>
                </a:solidFill>
                <a:effectLst/>
                <a:latin typeface="+mn-lt"/>
                <a:ea typeface="+mn-ea"/>
                <a:cs typeface="+mn-cs"/>
              </a:rPr>
              <a:t> expected to </a:t>
            </a:r>
            <a:r>
              <a:rPr lang="en-US" sz="1200" b="0" i="0" kern="1200" dirty="0">
                <a:solidFill>
                  <a:schemeClr val="tx1">
                    <a:lumMod val="95000"/>
                    <a:lumOff val="5000"/>
                  </a:schemeClr>
                </a:solidFill>
                <a:effectLst/>
                <a:latin typeface="+mn-lt"/>
                <a:ea typeface="+mn-ea"/>
                <a:cs typeface="+mn-cs"/>
              </a:rPr>
              <a:t>provide care for a child who has special dietary needs.</a:t>
            </a:r>
          </a:p>
        </p:txBody>
      </p:sp>
      <p:sp>
        <p:nvSpPr>
          <p:cNvPr id="4" name="Slide Number Placeholder 3"/>
          <p:cNvSpPr>
            <a:spLocks noGrp="1"/>
          </p:cNvSpPr>
          <p:nvPr>
            <p:ph type="sldNum" sz="quarter" idx="10"/>
          </p:nvPr>
        </p:nvSpPr>
        <p:spPr/>
        <p:txBody>
          <a:bodyPr/>
          <a:lstStyle/>
          <a:p>
            <a:fld id="{0640A283-DBB1-433B-8156-15D988B4B068}" type="slidenum">
              <a:rPr lang="en-US" smtClean="0"/>
              <a:t>34</a:t>
            </a:fld>
            <a:endParaRPr lang="en-US"/>
          </a:p>
        </p:txBody>
      </p:sp>
    </p:spTree>
    <p:extLst>
      <p:ext uri="{BB962C8B-B14F-4D97-AF65-F5344CB8AC3E}">
        <p14:creationId xmlns:p14="http://schemas.microsoft.com/office/powerpoint/2010/main" val="591725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1" u="sng" kern="1200" dirty="0">
              <a:solidFill>
                <a:schemeClr val="tx1"/>
              </a:solidFill>
              <a:effectLst/>
              <a:latin typeface="+mn-lt"/>
              <a:ea typeface="+mn-ea"/>
              <a:cs typeface="+mn-cs"/>
            </a:endParaRPr>
          </a:p>
          <a:p>
            <a:r>
              <a:rPr lang="en-US" dirty="0"/>
              <a:t>Encourage children to taste a new food, but do not force or reward children to eat or insist that children</a:t>
            </a:r>
            <a:r>
              <a:rPr lang="en-US" baseline="0" dirty="0"/>
              <a:t> eat everything on </a:t>
            </a:r>
            <a:r>
              <a:rPr lang="en-US" dirty="0"/>
              <a:t>their plates. It is normal for children to dislike some foods and favor others. You may need to offer a  new food as many as 10 to 20 times before a child is willing to try it.</a:t>
            </a:r>
            <a:endParaRPr lang="en-US" sz="1200" b="1"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shows that dietary habits are fairly established at a young age.  Creating a positive experience with feeding such as having a positive attitude towards food and during the mealtime experience will encourage healthy eating patterns. One method created</a:t>
            </a:r>
            <a:r>
              <a:rPr lang="en-US" sz="1200" kern="1200" baseline="0" dirty="0">
                <a:solidFill>
                  <a:schemeClr val="tx1"/>
                </a:solidFill>
                <a:effectLst/>
                <a:latin typeface="+mn-lt"/>
                <a:ea typeface="+mn-ea"/>
                <a:cs typeface="+mn-cs"/>
              </a:rPr>
              <a:t> to teach heathy eating behaviors and habits was developed by Ellyn </a:t>
            </a:r>
            <a:r>
              <a:rPr lang="en-US" sz="1200" kern="1200" baseline="0" dirty="0" err="1">
                <a:solidFill>
                  <a:schemeClr val="tx1"/>
                </a:solidFill>
                <a:effectLst/>
                <a:latin typeface="+mn-lt"/>
                <a:ea typeface="+mn-ea"/>
                <a:cs typeface="+mn-cs"/>
              </a:rPr>
              <a:t>Satter</a:t>
            </a:r>
            <a:r>
              <a:rPr lang="en-US" sz="1200" kern="1200" baseline="0" dirty="0">
                <a:solidFill>
                  <a:schemeClr val="tx1"/>
                </a:solidFill>
                <a:effectLst/>
                <a:latin typeface="+mn-lt"/>
                <a:ea typeface="+mn-ea"/>
                <a:cs typeface="+mn-cs"/>
              </a:rPr>
              <a:t>.  It is called the Division of Responsibility in Feeding Method.   Children have a natural ability with eating.    This feeding method builds on their natural abilities to regulate how much to eat.  </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Division of Responsibility:</a:t>
            </a:r>
          </a:p>
          <a:p>
            <a:r>
              <a:rPr lang="en-US" sz="1200" b="0" i="0" kern="1200" dirty="0">
                <a:solidFill>
                  <a:schemeClr val="tx1"/>
                </a:solidFill>
                <a:effectLst/>
                <a:latin typeface="+mn-lt"/>
                <a:ea typeface="+mn-ea"/>
                <a:cs typeface="+mn-cs"/>
              </a:rPr>
              <a:t>The child care</a:t>
            </a:r>
            <a:r>
              <a:rPr lang="en-US" sz="1200" b="0" i="0" kern="1200" baseline="0" dirty="0">
                <a:solidFill>
                  <a:schemeClr val="tx1"/>
                </a:solidFill>
                <a:effectLst/>
                <a:latin typeface="+mn-lt"/>
                <a:ea typeface="+mn-ea"/>
                <a:cs typeface="+mn-cs"/>
              </a:rPr>
              <a:t> provider or parent</a:t>
            </a:r>
            <a:r>
              <a:rPr lang="en-US" sz="1200" b="0" i="0" kern="1200" dirty="0">
                <a:solidFill>
                  <a:schemeClr val="tx1"/>
                </a:solidFill>
                <a:effectLst/>
                <a:latin typeface="+mn-lt"/>
                <a:ea typeface="+mn-ea"/>
                <a:cs typeface="+mn-cs"/>
              </a:rPr>
              <a:t> is responsible for </a:t>
            </a:r>
            <a:r>
              <a:rPr lang="en-US" sz="1200" b="0" i="1" kern="1200" dirty="0">
                <a:solidFill>
                  <a:schemeClr val="tx1"/>
                </a:solidFill>
                <a:effectLst/>
                <a:latin typeface="+mn-lt"/>
                <a:ea typeface="+mn-ea"/>
                <a:cs typeface="+mn-cs"/>
              </a:rPr>
              <a:t>what.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child is responsible for </a:t>
            </a:r>
            <a:r>
              <a:rPr lang="en-US" sz="1200" b="0" i="1" kern="1200" dirty="0">
                <a:solidFill>
                  <a:schemeClr val="tx1"/>
                </a:solidFill>
                <a:effectLst/>
                <a:latin typeface="+mn-lt"/>
                <a:ea typeface="+mn-ea"/>
                <a:cs typeface="+mn-cs"/>
              </a:rPr>
              <a:t>how much</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or whether or not to eat.</a:t>
            </a:r>
            <a:endParaRPr lang="en-US" sz="1200" b="0" i="0" kern="1200" dirty="0">
              <a:solidFill>
                <a:schemeClr val="tx1"/>
              </a:solidFill>
              <a:effectLst/>
              <a:latin typeface="+mn-lt"/>
              <a:ea typeface="+mn-ea"/>
              <a:cs typeface="+mn-cs"/>
            </a:endParaRPr>
          </a:p>
          <a:p>
            <a:endParaRPr lang="en-US" dirty="0"/>
          </a:p>
          <a:p>
            <a:endParaRPr lang="en-US"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787564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 are</a:t>
            </a:r>
            <a:r>
              <a:rPr lang="en-US" baseline="0" dirty="0"/>
              <a:t> Family Style Meals? </a:t>
            </a:r>
          </a:p>
          <a:p>
            <a:r>
              <a:rPr lang="en-US" sz="1200" kern="1200" dirty="0">
                <a:solidFill>
                  <a:schemeClr val="tx1"/>
                </a:solidFill>
                <a:effectLst/>
                <a:latin typeface="+mn-lt"/>
                <a:ea typeface="+mn-ea"/>
                <a:cs typeface="+mn-cs"/>
              </a:rPr>
              <a:t>Family style meal service describes</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hen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teachers and children sit at the table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eat a meal or snack together.</a:t>
            </a:r>
            <a:r>
              <a:rPr lang="en-US" sz="1200" kern="1200" baseline="0" dirty="0">
                <a:solidFill>
                  <a:schemeClr val="tx1"/>
                </a:solidFill>
                <a:effectLst/>
                <a:latin typeface="+mn-lt"/>
                <a:ea typeface="+mn-ea"/>
                <a:cs typeface="+mn-cs"/>
              </a:rPr>
              <a:t> Foods are placed on s</a:t>
            </a:r>
            <a:r>
              <a:rPr lang="en-US" sz="1200" kern="1200" dirty="0">
                <a:solidFill>
                  <a:schemeClr val="tx1"/>
                </a:solidFill>
                <a:effectLst/>
                <a:latin typeface="+mn-lt"/>
                <a:ea typeface="+mn-ea"/>
                <a:cs typeface="+mn-cs"/>
              </a:rPr>
              <a:t>erving platters, bowls, and drinks are served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child-sized pitchers and passed and/or placed on the table so children can serve themselves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adults eat the same food and encourage, but don’t force, children to help themselves to all food offered at the meal.</a:t>
            </a:r>
            <a:r>
              <a:rPr lang="en-US" sz="1200" kern="1200" baseline="0" dirty="0">
                <a:solidFill>
                  <a:schemeClr val="tx1"/>
                </a:solidFill>
                <a:effectLst/>
                <a:latin typeface="+mn-lt"/>
                <a:ea typeface="+mn-ea"/>
                <a:cs typeface="+mn-cs"/>
              </a:rPr>
              <a:t> One goal of Family Style eating is to make eating an</a:t>
            </a:r>
            <a:r>
              <a:rPr lang="en-US" sz="1200" kern="1200" dirty="0">
                <a:solidFill>
                  <a:schemeClr val="tx1"/>
                </a:solidFill>
                <a:effectLst/>
                <a:latin typeface="+mn-lt"/>
                <a:ea typeface="+mn-ea"/>
                <a:cs typeface="+mn-cs"/>
              </a:rPr>
              <a:t> enjoyable experience. Children who cannot self-serve (such as very young children and children with special</a:t>
            </a:r>
            <a:r>
              <a:rPr lang="en-US" sz="1200" kern="1200" baseline="0" dirty="0">
                <a:solidFill>
                  <a:schemeClr val="tx1"/>
                </a:solidFill>
                <a:effectLst/>
                <a:latin typeface="+mn-lt"/>
                <a:ea typeface="+mn-ea"/>
                <a:cs typeface="+mn-cs"/>
              </a:rPr>
              <a:t> needs) may need</a:t>
            </a:r>
            <a:r>
              <a:rPr lang="en-US" sz="1200" kern="1200" dirty="0">
                <a:solidFill>
                  <a:schemeClr val="tx1"/>
                </a:solidFill>
                <a:effectLst/>
                <a:latin typeface="+mn-lt"/>
                <a:ea typeface="+mn-ea"/>
                <a:cs typeface="+mn-cs"/>
              </a:rPr>
              <a:t> accommodations</a:t>
            </a:r>
            <a:r>
              <a:rPr lang="en-US" sz="1200" kern="1200" baseline="0" dirty="0">
                <a:solidFill>
                  <a:schemeClr val="tx1"/>
                </a:solidFill>
                <a:effectLst/>
                <a:latin typeface="+mn-lt"/>
                <a:ea typeface="+mn-ea"/>
                <a:cs typeface="+mn-cs"/>
              </a:rPr>
              <a:t> in order to join the group.</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Food safety tips for Family Style</a:t>
            </a:r>
            <a:r>
              <a:rPr lang="en-US" sz="1200" kern="1200" baseline="0" dirty="0">
                <a:solidFill>
                  <a:schemeClr val="tx1"/>
                </a:solidFill>
                <a:effectLst/>
                <a:latin typeface="+mn-lt"/>
                <a:ea typeface="+mn-ea"/>
                <a:cs typeface="+mn-cs"/>
              </a:rPr>
              <a:t> meals:</a:t>
            </a:r>
          </a:p>
          <a:p>
            <a:r>
              <a:rPr lang="en-US" sz="1200" kern="1200" dirty="0">
                <a:solidFill>
                  <a:schemeClr val="tx1"/>
                </a:solidFill>
                <a:effectLst/>
                <a:latin typeface="+mn-lt"/>
                <a:ea typeface="+mn-ea"/>
                <a:cs typeface="+mn-cs"/>
              </a:rPr>
              <a:t>Use separate utensils for serving. Children should not handle foods that they will not be eating. </a:t>
            </a:r>
          </a:p>
        </p:txBody>
      </p:sp>
      <p:sp>
        <p:nvSpPr>
          <p:cNvPr id="4" name="Slide Number Placeholder 3"/>
          <p:cNvSpPr>
            <a:spLocks noGrp="1"/>
          </p:cNvSpPr>
          <p:nvPr>
            <p:ph type="sldNum" sz="quarter" idx="10"/>
          </p:nvPr>
        </p:nvSpPr>
        <p:spPr/>
        <p:txBody>
          <a:bodyPr/>
          <a:lstStyle/>
          <a:p>
            <a:fld id="{0640A283-DBB1-433B-8156-15D988B4B068}" type="slidenum">
              <a:rPr lang="en-US" smtClean="0"/>
              <a:t>36</a:t>
            </a:fld>
            <a:endParaRPr lang="en-US"/>
          </a:p>
        </p:txBody>
      </p:sp>
    </p:spTree>
    <p:extLst>
      <p:ext uri="{BB962C8B-B14F-4D97-AF65-F5344CB8AC3E}">
        <p14:creationId xmlns:p14="http://schemas.microsoft.com/office/powerpoint/2010/main" val="3128192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California is home to many</a:t>
            </a:r>
            <a:r>
              <a:rPr lang="en-US" baseline="0" dirty="0"/>
              <a:t> cultures full of a variety of food traditions.  Celebrate the rich culinary customs of the children and families in your program.  Respect individual preferences and be sensitive to cultural and family traditions. Photo used with permission from Peter </a:t>
            </a:r>
            <a:r>
              <a:rPr lang="en-US" baseline="0" dirty="0" err="1"/>
              <a:t>Menzel</a:t>
            </a:r>
            <a:r>
              <a:rPr lang="en-US" baseline="0" dirty="0"/>
              <a:t> for use in this presentation.</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37</a:t>
            </a:fld>
            <a:endParaRPr lang="en-US"/>
          </a:p>
        </p:txBody>
      </p:sp>
    </p:spTree>
    <p:extLst>
      <p:ext uri="{BB962C8B-B14F-4D97-AF65-F5344CB8AC3E}">
        <p14:creationId xmlns:p14="http://schemas.microsoft.com/office/powerpoint/2010/main" val="1634845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California is home to many</a:t>
            </a:r>
            <a:r>
              <a:rPr lang="en-US" baseline="0" dirty="0"/>
              <a:t> cultures full of a variety of food traditions.  Celebrate the rich culinary customs of the children and families in your program.  Respect individual preferences and be sensitive to cultural and family traditions. Photo used with permission from Peter </a:t>
            </a:r>
            <a:r>
              <a:rPr lang="en-US" baseline="0" dirty="0" err="1"/>
              <a:t>Menzel</a:t>
            </a:r>
            <a:r>
              <a:rPr lang="en-US" baseline="0" dirty="0"/>
              <a:t> for use in this presentation.</a:t>
            </a:r>
            <a:endParaRPr lang="en-US" dirty="0"/>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38</a:t>
            </a:fld>
            <a:endParaRPr lang="en-US"/>
          </a:p>
        </p:txBody>
      </p:sp>
    </p:spTree>
    <p:extLst>
      <p:ext uri="{BB962C8B-B14F-4D97-AF65-F5344CB8AC3E}">
        <p14:creationId xmlns:p14="http://schemas.microsoft.com/office/powerpoint/2010/main" val="1634845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Keep it fun!  There are lots of good ways to include messages about</a:t>
            </a:r>
            <a:r>
              <a:rPr lang="en-US" baseline="0" dirty="0"/>
              <a:t> healthy eating in your lessons with children.  Take the opportunity to help children understand that healthy food helps them grow strong and healthy!</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39</a:t>
            </a:fld>
            <a:endParaRPr lang="en-US"/>
          </a:p>
        </p:txBody>
      </p:sp>
    </p:spTree>
    <p:extLst>
      <p:ext uri="{BB962C8B-B14F-4D97-AF65-F5344CB8AC3E}">
        <p14:creationId xmlns:p14="http://schemas.microsoft.com/office/powerpoint/2010/main" val="2588735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The key messages in the Healthy Beverages in Child Care Act:</a:t>
            </a:r>
          </a:p>
          <a:p>
            <a:pPr marL="514350" indent="-514350">
              <a:buFont typeface="+mj-lt"/>
              <a:buAutoNum type="arabicPeriod"/>
            </a:pPr>
            <a:r>
              <a:rPr lang="en-US" i="1" dirty="0"/>
              <a:t>Only unflavored, unsweetened, non-fat (fat free, skim, 0%) or low fat (1%) milk can be served to children  two years of age or older.</a:t>
            </a:r>
          </a:p>
          <a:p>
            <a:pPr marL="514350" indent="-514350">
              <a:buFont typeface="+mj-lt"/>
              <a:buAutoNum type="arabicPeriod"/>
            </a:pPr>
            <a:r>
              <a:rPr lang="en-US" i="1" dirty="0"/>
              <a:t>No beverages with added sweeteners, natural or artificial, can be served, including sports drinks, sweet teas, juice drinks with added sugars, flavored milk, soda and diet drinks.</a:t>
            </a:r>
          </a:p>
          <a:p>
            <a:pPr marL="514350" indent="-514350">
              <a:buFont typeface="+mj-lt"/>
              <a:buAutoNum type="arabicPeriod"/>
            </a:pPr>
            <a:r>
              <a:rPr lang="en-US" i="1" dirty="0"/>
              <a:t>A maximum of one serving (4-6 ounces for 1-6 year olds, AAP) of 100% juice is allowed per day.</a:t>
            </a:r>
          </a:p>
          <a:p>
            <a:pPr marL="514350" indent="-514350">
              <a:buFont typeface="+mj-lt"/>
              <a:buAutoNum type="arabicPeriod"/>
            </a:pPr>
            <a:r>
              <a:rPr lang="en-US" i="1" dirty="0"/>
              <a:t>Clean and safe drinking water must be readily available at all times; indoors and outdoors and with meals and snacks.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3567353-46CF-4B80-A1DE-9C52A5582EF3}" type="slidenum">
              <a:rPr lang="en-US" smtClean="0"/>
              <a:t>4</a:t>
            </a:fld>
            <a:endParaRPr lang="en-US"/>
          </a:p>
        </p:txBody>
      </p:sp>
    </p:spTree>
    <p:extLst>
      <p:ext uri="{BB962C8B-B14F-4D97-AF65-F5344CB8AC3E}">
        <p14:creationId xmlns:p14="http://schemas.microsoft.com/office/powerpoint/2010/main" val="1025931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Written policies help child care providers and families understand what will be served and how it will be</a:t>
            </a:r>
            <a:r>
              <a:rPr lang="en-US" baseline="0" dirty="0"/>
              <a:t> </a:t>
            </a:r>
            <a:r>
              <a:rPr lang="en-US" dirty="0"/>
              <a:t>served in a child care program.</a:t>
            </a:r>
            <a:r>
              <a:rPr lang="en-US" baseline="0" dirty="0"/>
              <a:t>  Writing policies is the first step for child care providers </a:t>
            </a:r>
            <a:r>
              <a:rPr lang="en-US" dirty="0"/>
              <a:t>to provide healthier meals and snacks to the</a:t>
            </a:r>
            <a:r>
              <a:rPr lang="en-US" baseline="0" dirty="0"/>
              <a:t> </a:t>
            </a:r>
            <a:r>
              <a:rPr lang="en-US" dirty="0"/>
              <a:t>children in their care. Share written</a:t>
            </a:r>
            <a:r>
              <a:rPr lang="en-US" baseline="0" dirty="0"/>
              <a:t> policies with staff and families to send a message that nutrition is a priority in your child care program. Clear policies prevent misunderstanding about what food and drinks will be served or brought into a child care program for meals, snacks and celebrations. Make sure that new staff receive training on your nutrition policies, and that parents receive information about your nutrition policies upon enrollment.  Consistent practices for feeding children at child care and at home support children to grow strong and healthy with good habits for eating and drinking. </a:t>
            </a:r>
          </a:p>
          <a:p>
            <a:r>
              <a:rPr lang="en-US" baseline="0" dirty="0"/>
              <a:t>Make sure you have policies for how you will keep </a:t>
            </a:r>
            <a:r>
              <a:rPr lang="en-US" dirty="0"/>
              <a:t>children with food allergies and special dietary needs safe in your child care setting. Work closely with parents and</a:t>
            </a:r>
            <a:r>
              <a:rPr lang="en-US" baseline="0" dirty="0"/>
              <a:t> the child’s health care provider  for all children with special dietary needs. Develop a written special nutrition plan with clear instructions about which foods cause a child to have an allergic reaction and what actions to take in case a child has an allergic reaction.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40A283-DBB1-433B-8156-15D988B4B068}" type="slidenum">
              <a:rPr lang="en-US" smtClean="0"/>
              <a:t>40</a:t>
            </a:fld>
            <a:endParaRPr lang="en-US"/>
          </a:p>
        </p:txBody>
      </p:sp>
    </p:spTree>
    <p:extLst>
      <p:ext uri="{BB962C8B-B14F-4D97-AF65-F5344CB8AC3E}">
        <p14:creationId xmlns:p14="http://schemas.microsoft.com/office/powerpoint/2010/main" val="4735266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CACFP is a federally funded food program administered</a:t>
            </a:r>
            <a:r>
              <a:rPr lang="en-US" sz="1200" kern="1200" baseline="0" dirty="0">
                <a:solidFill>
                  <a:schemeClr val="tx1"/>
                </a:solidFill>
                <a:effectLst/>
                <a:latin typeface="+mn-lt"/>
                <a:ea typeface="+mn-ea"/>
                <a:cs typeface="+mn-cs"/>
              </a:rPr>
              <a:t> through</a:t>
            </a:r>
            <a:r>
              <a:rPr lang="en-US" sz="1200" kern="1200" dirty="0">
                <a:solidFill>
                  <a:schemeClr val="tx1"/>
                </a:solidFill>
                <a:effectLst/>
                <a:latin typeface="+mn-lt"/>
                <a:ea typeface="+mn-ea"/>
                <a:cs typeface="+mn-cs"/>
              </a:rPr>
              <a:t> the California</a:t>
            </a:r>
            <a:r>
              <a:rPr lang="en-US" sz="1200" kern="1200" baseline="0" dirty="0">
                <a:solidFill>
                  <a:schemeClr val="tx1"/>
                </a:solidFill>
                <a:effectLst/>
                <a:latin typeface="+mn-lt"/>
                <a:ea typeface="+mn-ea"/>
                <a:cs typeface="+mn-cs"/>
              </a:rPr>
              <a:t> Department of Education, Nutrition Services Division.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CACFP provides money and informational </a:t>
            </a:r>
            <a:r>
              <a:rPr lang="en-US" sz="1200" kern="1200" dirty="0">
                <a:solidFill>
                  <a:schemeClr val="tx1"/>
                </a:solidFill>
                <a:effectLst/>
                <a:latin typeface="+mn-lt"/>
                <a:ea typeface="+mn-ea"/>
                <a:cs typeface="+mn-cs"/>
              </a:rPr>
              <a:t>resources to help child care providers provide high quality meals for</a:t>
            </a:r>
            <a:r>
              <a:rPr lang="en-US" sz="1200" kern="1200" baseline="0" dirty="0">
                <a:solidFill>
                  <a:schemeClr val="tx1"/>
                </a:solidFill>
                <a:effectLst/>
                <a:latin typeface="+mn-lt"/>
                <a:ea typeface="+mn-ea"/>
                <a:cs typeface="+mn-cs"/>
              </a:rPr>
              <a:t> children in child care. </a:t>
            </a:r>
            <a:r>
              <a:rPr lang="en-US" sz="1200" kern="1200" dirty="0">
                <a:solidFill>
                  <a:schemeClr val="tx1"/>
                </a:solidFill>
                <a:effectLst/>
                <a:latin typeface="+mn-lt"/>
                <a:ea typeface="+mn-ea"/>
                <a:cs typeface="+mn-cs"/>
              </a:rPr>
              <a:t>CACFP can provide ideas for recipes, menu planning, food preparation, and nutrition education.</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meal patterns went</a:t>
            </a:r>
            <a:r>
              <a:rPr lang="en-US" sz="1200" baseline="0" dirty="0"/>
              <a:t> into </a:t>
            </a:r>
            <a:r>
              <a:rPr lang="en-US" sz="1200" dirty="0"/>
              <a:t>effect on October 1, 2017.</a:t>
            </a:r>
          </a:p>
          <a:p>
            <a:pPr lvl="0"/>
            <a:endParaRPr lang="en-US" sz="1200" kern="1200" baseline="0" dirty="0">
              <a:solidFill>
                <a:schemeClr val="tx1"/>
              </a:solidFill>
              <a:effectLst/>
              <a:latin typeface="+mn-lt"/>
              <a:ea typeface="+mn-ea"/>
              <a:cs typeface="+mn-cs"/>
            </a:endParaRPr>
          </a:p>
          <a:p>
            <a:pPr lvl="0"/>
            <a:r>
              <a:rPr lang="en-US" sz="1400" b="1" kern="1200" baseline="0" dirty="0">
                <a:solidFill>
                  <a:schemeClr val="tx1"/>
                </a:solidFill>
                <a:effectLst/>
                <a:latin typeface="+mn-lt"/>
                <a:ea typeface="+mn-ea"/>
                <a:cs typeface="+mn-cs"/>
              </a:rPr>
              <a:t>If you are not currently participating; c</a:t>
            </a:r>
            <a:r>
              <a:rPr lang="en-US" sz="1400" b="1" kern="1200" dirty="0">
                <a:solidFill>
                  <a:schemeClr val="tx1"/>
                </a:solidFill>
                <a:effectLst/>
                <a:latin typeface="+mn-lt"/>
                <a:ea typeface="+mn-ea"/>
                <a:cs typeface="+mn-cs"/>
              </a:rPr>
              <a:t>onsider enrolling!</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41</a:t>
            </a:fld>
            <a:endParaRPr lang="en-US"/>
          </a:p>
        </p:txBody>
      </p:sp>
    </p:spTree>
    <p:extLst>
      <p:ext uri="{BB962C8B-B14F-4D97-AF65-F5344CB8AC3E}">
        <p14:creationId xmlns:p14="http://schemas.microsoft.com/office/powerpoint/2010/main" val="4188045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Visit the CDE CACFP website to find out more about eligibility and how to sign up</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for CACFP </a:t>
            </a:r>
            <a:r>
              <a:rPr lang="en-US" sz="1200" kern="1200" dirty="0">
                <a:solidFill>
                  <a:schemeClr val="tx1"/>
                </a:solidFill>
                <a:effectLst/>
                <a:latin typeface="+mn-lt"/>
                <a:ea typeface="+mn-ea"/>
                <a:cs typeface="+mn-cs"/>
              </a:rPr>
              <a:t>Provide the referral telephone number and link to contact</a:t>
            </a:r>
            <a:r>
              <a:rPr lang="en-US" sz="1200" kern="1200" baseline="0" dirty="0">
                <a:solidFill>
                  <a:schemeClr val="tx1"/>
                </a:solidFill>
                <a:effectLst/>
                <a:latin typeface="+mn-lt"/>
                <a:ea typeface="+mn-ea"/>
                <a:cs typeface="+mn-cs"/>
              </a:rPr>
              <a:t> information for local CACFP sponsors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42</a:t>
            </a:fld>
            <a:endParaRPr lang="en-US"/>
          </a:p>
        </p:txBody>
      </p:sp>
    </p:spTree>
    <p:extLst>
      <p:ext uri="{BB962C8B-B14F-4D97-AF65-F5344CB8AC3E}">
        <p14:creationId xmlns:p14="http://schemas.microsoft.com/office/powerpoint/2010/main" val="4188045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Information in this 1 hour class is consistent with the Dietary</a:t>
            </a:r>
            <a:r>
              <a:rPr lang="en-US" baseline="0" dirty="0"/>
              <a:t> Guidelines for Americans.  There are lots of resources available for the child care community that can be found on the EMSA website.</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43</a:t>
            </a:fld>
            <a:endParaRPr lang="en-US"/>
          </a:p>
        </p:txBody>
      </p:sp>
    </p:spTree>
    <p:extLst>
      <p:ext uri="{BB962C8B-B14F-4D97-AF65-F5344CB8AC3E}">
        <p14:creationId xmlns:p14="http://schemas.microsoft.com/office/powerpoint/2010/main" val="498201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a:t>
            </a:r>
            <a:r>
              <a:rPr lang="en-US" baseline="0" dirty="0"/>
              <a:t> sure to allow time for questions!</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t>44</a:t>
            </a:fld>
            <a:endParaRPr lang="en-US"/>
          </a:p>
        </p:txBody>
      </p:sp>
    </p:spTree>
    <p:extLst>
      <p:ext uri="{BB962C8B-B14F-4D97-AF65-F5344CB8AC3E}">
        <p14:creationId xmlns:p14="http://schemas.microsoft.com/office/powerpoint/2010/main" val="17385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Script</a:t>
            </a:r>
            <a:r>
              <a:rPr lang="en-US" sz="1200" b="1"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Breast milk provides the most easily digested food for infants.</a:t>
            </a:r>
            <a:r>
              <a:rPr lang="en-US" sz="1200" kern="1200" baseline="0" dirty="0">
                <a:solidFill>
                  <a:schemeClr val="tx1"/>
                </a:solidFill>
                <a:effectLst/>
                <a:latin typeface="+mn-lt"/>
                <a:ea typeface="+mn-ea"/>
                <a:cs typeface="+mn-cs"/>
              </a:rPr>
              <a:t> It has the </a:t>
            </a:r>
            <a:r>
              <a:rPr lang="en-US" sz="1200" kern="1200" dirty="0">
                <a:solidFill>
                  <a:schemeClr val="tx1"/>
                </a:solidFill>
                <a:effectLst/>
                <a:latin typeface="+mn-lt"/>
                <a:ea typeface="+mn-ea"/>
                <a:cs typeface="+mn-cs"/>
              </a:rPr>
              <a:t>right amount of fat, sugar, water, and protein that is needed for an infant’s growth and development. </a:t>
            </a:r>
            <a:r>
              <a:rPr lang="en-US" sz="1200" b="0" i="0" u="none" strike="noStrike" kern="1200" baseline="0" dirty="0">
                <a:solidFill>
                  <a:schemeClr val="tx1"/>
                </a:solidFill>
                <a:latin typeface="+mn-lt"/>
                <a:ea typeface="+mn-ea"/>
                <a:cs typeface="+mn-cs"/>
              </a:rPr>
              <a:t>Breast milk is the best source of nutrition for infants for at least the first twelve months, and, thereafter, for as long as both mother and child desire.  Breastmilk contains antibodies that protect infants </a:t>
            </a:r>
            <a:r>
              <a:rPr lang="en-US" sz="1200" kern="1200" dirty="0">
                <a:solidFill>
                  <a:schemeClr val="tx1"/>
                </a:solidFill>
                <a:effectLst/>
                <a:latin typeface="+mn-lt"/>
                <a:ea typeface="+mn-ea"/>
                <a:cs typeface="+mn-cs"/>
              </a:rPr>
              <a:t>against common illnesses and allergies.</a:t>
            </a:r>
            <a:r>
              <a:rPr lang="en-US" sz="1200" b="0" i="0" u="none" strike="noStrike" kern="1200" baseline="0" dirty="0">
                <a:solidFill>
                  <a:schemeClr val="tx1"/>
                </a:solidFill>
                <a:effectLst/>
                <a:latin typeface="+mn-lt"/>
                <a:ea typeface="+mn-ea"/>
                <a:cs typeface="+mn-cs"/>
              </a:rPr>
              <a:t> Also, infants who are fed breastmilk experience less </a:t>
            </a:r>
            <a:r>
              <a:rPr lang="en-US" sz="1200" kern="1200" dirty="0">
                <a:solidFill>
                  <a:schemeClr val="tx1"/>
                </a:solidFill>
                <a:effectLst/>
                <a:latin typeface="+mn-lt"/>
                <a:ea typeface="+mn-ea"/>
                <a:cs typeface="+mn-cs"/>
              </a:rPr>
              <a:t>spit up,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constipation and illness. Supporting a mother when she wants to breast-feed demonstrates your commitment to the best nutrition for infants. There</a:t>
            </a:r>
            <a:r>
              <a:rPr lang="en-US" sz="1200" kern="1200" baseline="0" dirty="0">
                <a:solidFill>
                  <a:schemeClr val="tx1"/>
                </a:solidFill>
                <a:effectLst/>
                <a:latin typeface="+mn-lt"/>
                <a:ea typeface="+mn-ea"/>
                <a:cs typeface="+mn-cs"/>
              </a:rPr>
              <a:t> are many benefits for breastfeeding moms for example, breastfeeding helps </a:t>
            </a:r>
            <a:r>
              <a:rPr lang="en-US" sz="1200" kern="1200" dirty="0">
                <a:solidFill>
                  <a:schemeClr val="tx1"/>
                </a:solidFill>
                <a:effectLst/>
                <a:latin typeface="+mn-lt"/>
                <a:ea typeface="+mn-ea"/>
                <a:cs typeface="+mn-cs"/>
              </a:rPr>
              <a:t>mothers to bond with their infants,</a:t>
            </a:r>
            <a:r>
              <a:rPr lang="en-US" sz="1200" kern="1200" baseline="0" dirty="0">
                <a:solidFill>
                  <a:schemeClr val="tx1"/>
                </a:solidFill>
                <a:effectLst/>
                <a:latin typeface="+mn-lt"/>
                <a:ea typeface="+mn-ea"/>
                <a:cs typeface="+mn-cs"/>
              </a:rPr>
              <a:t> saves money, and </a:t>
            </a:r>
            <a:r>
              <a:rPr lang="en-US" sz="1200" kern="1200" dirty="0">
                <a:solidFill>
                  <a:schemeClr val="tx1"/>
                </a:solidFill>
                <a:effectLst/>
                <a:latin typeface="+mn-lt"/>
                <a:ea typeface="+mn-ea"/>
                <a:cs typeface="+mn-cs"/>
              </a:rPr>
              <a:t>is protective at</a:t>
            </a:r>
            <a:r>
              <a:rPr lang="en-US" sz="1200" kern="1200" baseline="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lowering their risk of developing diabetes, breast cancer, and heart disease.</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dirty="0">
              <a:effectLst/>
            </a:endParaRPr>
          </a:p>
          <a:p>
            <a:endParaRPr lang="en-US" dirty="0">
              <a:effectLst/>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1361E6-4BB0-4486-9A38-7ACD5AF7F7D0}" type="slidenum">
              <a:rPr lang="en-US" smtClean="0"/>
              <a:t>5</a:t>
            </a:fld>
            <a:endParaRPr lang="en-US"/>
          </a:p>
        </p:txBody>
      </p:sp>
    </p:spTree>
    <p:extLst>
      <p:ext uri="{BB962C8B-B14F-4D97-AF65-F5344CB8AC3E}">
        <p14:creationId xmlns:p14="http://schemas.microsoft.com/office/powerpoint/2010/main" val="152203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Script</a:t>
            </a:r>
            <a:r>
              <a:rPr lang="en-US" sz="1200" b="1" kern="1200" dirty="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Supporting a mother when she wants to breastfeed demonstrates your commitment to the best nutrition for infants.</a:t>
            </a:r>
            <a:r>
              <a:rPr lang="en-US" sz="1200" kern="1200" baseline="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Provide a quiet, comfortable, and private place for mothers to breastfeed and encourage mothers to provide a back-up supply of frozen or refrigerated expressed human milk with the infant’s full name on the bottle in the event the infant needs to eat more.</a:t>
            </a:r>
            <a:r>
              <a:rPr lang="en-US" sz="1200" b="1"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Provide information to families about other places in the community that can provide further support for mothers who are breastfeeding.   Examples of resources include local </a:t>
            </a:r>
            <a:r>
              <a:rPr lang="fr-FR" sz="1200" b="0" i="0" u="none" strike="noStrike" kern="1200" baseline="0" dirty="0">
                <a:solidFill>
                  <a:schemeClr val="tx1"/>
                </a:solidFill>
                <a:latin typeface="+mn-lt"/>
                <a:ea typeface="+mn-ea"/>
                <a:cs typeface="+mn-cs"/>
              </a:rPr>
              <a:t>lactation consultants and </a:t>
            </a:r>
            <a:r>
              <a:rPr lang="fr-FR" sz="1200" b="0" i="0" u="none" strike="noStrike" kern="1200" baseline="0" dirty="0" err="1">
                <a:solidFill>
                  <a:schemeClr val="tx1"/>
                </a:solidFill>
                <a:latin typeface="+mn-lt"/>
                <a:ea typeface="+mn-ea"/>
                <a:cs typeface="+mn-cs"/>
              </a:rPr>
              <a:t>breastfeeding</a:t>
            </a:r>
            <a:r>
              <a:rPr lang="fr-FR" sz="1200" b="0" i="0" u="none" strike="noStrike" kern="1200" baseline="0" dirty="0">
                <a:solidFill>
                  <a:schemeClr val="tx1"/>
                </a:solidFill>
                <a:latin typeface="+mn-lt"/>
                <a:ea typeface="+mn-ea"/>
                <a:cs typeface="+mn-cs"/>
              </a:rPr>
              <a:t> support groups </a:t>
            </a:r>
            <a:r>
              <a:rPr lang="fr-FR" sz="1200" b="0" i="0" u="none" strike="noStrike" kern="1200" baseline="0" dirty="0" err="1">
                <a:solidFill>
                  <a:schemeClr val="tx1"/>
                </a:solidFill>
                <a:latin typeface="+mn-lt"/>
                <a:ea typeface="+mn-ea"/>
                <a:cs typeface="+mn-cs"/>
              </a:rPr>
              <a:t>such</a:t>
            </a:r>
            <a:r>
              <a:rPr lang="fr-FR" sz="1200" b="0" i="0" u="none" strike="noStrike" kern="1200" baseline="0" dirty="0">
                <a:solidFill>
                  <a:schemeClr val="tx1"/>
                </a:solidFill>
                <a:latin typeface="+mn-lt"/>
                <a:ea typeface="+mn-ea"/>
                <a:cs typeface="+mn-cs"/>
              </a:rPr>
              <a:t> as Le </a:t>
            </a:r>
            <a:r>
              <a:rPr lang="fr-FR" sz="1200" b="0" i="0" u="none" strike="noStrike" kern="1200" baseline="0" dirty="0" err="1">
                <a:solidFill>
                  <a:schemeClr val="tx1"/>
                </a:solidFill>
                <a:latin typeface="+mn-lt"/>
                <a:ea typeface="+mn-ea"/>
                <a:cs typeface="+mn-cs"/>
              </a:rPr>
              <a:t>Leche</a:t>
            </a:r>
            <a:r>
              <a:rPr lang="fr-FR" sz="1200" b="0" i="0" u="none" strike="noStrike" kern="1200" baseline="0" dirty="0">
                <a:solidFill>
                  <a:schemeClr val="tx1"/>
                </a:solidFill>
                <a:latin typeface="+mn-lt"/>
                <a:ea typeface="+mn-ea"/>
                <a:cs typeface="+mn-cs"/>
              </a:rPr>
              <a:t> League. </a:t>
            </a:r>
            <a:r>
              <a:rPr lang="en-US" sz="1200" b="0" i="0" u="none" strike="noStrike" kern="1200" baseline="0" dirty="0">
                <a:solidFill>
                  <a:schemeClr val="tx1"/>
                </a:solidFill>
                <a:latin typeface="+mn-lt"/>
                <a:ea typeface="+mn-ea"/>
                <a:cs typeface="+mn-cs"/>
              </a:rPr>
              <a:t>Additional training in breastfeeding support and promotion for child care providers is available.</a:t>
            </a:r>
            <a:endParaRPr lang="en-US" dirty="0"/>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6</a:t>
            </a:fld>
            <a:endParaRPr lang="en-US"/>
          </a:p>
        </p:txBody>
      </p:sp>
    </p:spTree>
    <p:extLst>
      <p:ext uri="{BB962C8B-B14F-4D97-AF65-F5344CB8AC3E}">
        <p14:creationId xmlns:p14="http://schemas.microsoft.com/office/powerpoint/2010/main" val="3741456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Script</a:t>
            </a:r>
            <a:r>
              <a:rPr lang="en-US" sz="1200" b="1"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lumMod val="95000"/>
                    <a:lumOff val="5000"/>
                  </a:schemeClr>
                </a:solidFill>
                <a:latin typeface="+mn-lt"/>
                <a:ea typeface="+mn-ea"/>
                <a:cs typeface="+mn-cs"/>
              </a:rPr>
              <a:t>Iron-fortified infant formula is recommended for infants who are not fed breastmilk.  It contains balanced nutrition that growing infants need. </a:t>
            </a:r>
            <a:r>
              <a:rPr lang="en-US" sz="1200" kern="1200" dirty="0">
                <a:solidFill>
                  <a:schemeClr val="tx1">
                    <a:lumMod val="95000"/>
                    <a:lumOff val="5000"/>
                  </a:schemeClr>
                </a:solidFill>
                <a:effectLst/>
                <a:latin typeface="+mn-lt"/>
                <a:ea typeface="+mn-ea"/>
                <a:cs typeface="+mn-cs"/>
              </a:rPr>
              <a:t>Infants under</a:t>
            </a:r>
            <a:r>
              <a:rPr lang="en-US" sz="1200" kern="1200" baseline="0" dirty="0">
                <a:solidFill>
                  <a:schemeClr val="tx1">
                    <a:lumMod val="95000"/>
                    <a:lumOff val="5000"/>
                  </a:schemeClr>
                </a:solidFill>
                <a:effectLst/>
                <a:latin typeface="+mn-lt"/>
                <a:ea typeface="+mn-ea"/>
                <a:cs typeface="+mn-cs"/>
              </a:rPr>
              <a:t> six months</a:t>
            </a:r>
            <a:r>
              <a:rPr lang="en-US" sz="1200" kern="1200" dirty="0">
                <a:solidFill>
                  <a:schemeClr val="tx1">
                    <a:lumMod val="95000"/>
                    <a:lumOff val="5000"/>
                  </a:schemeClr>
                </a:solidFill>
                <a:effectLst/>
                <a:latin typeface="+mn-lt"/>
                <a:ea typeface="+mn-ea"/>
                <a:cs typeface="+mn-cs"/>
              </a:rPr>
              <a:t> do not need any other</a:t>
            </a:r>
            <a:r>
              <a:rPr lang="en-US" sz="1200" kern="1200" baseline="0" dirty="0">
                <a:solidFill>
                  <a:schemeClr val="tx1">
                    <a:lumMod val="95000"/>
                    <a:lumOff val="5000"/>
                  </a:schemeClr>
                </a:solidFill>
                <a:effectLst/>
                <a:latin typeface="+mn-lt"/>
                <a:ea typeface="+mn-ea"/>
                <a:cs typeface="+mn-cs"/>
              </a:rPr>
              <a:t> beverages besides either breastmilk or iron fortified formula.  </a:t>
            </a:r>
            <a:r>
              <a:rPr lang="en-US" sz="1200" kern="1200" dirty="0">
                <a:solidFill>
                  <a:schemeClr val="tx1">
                    <a:lumMod val="95000"/>
                    <a:lumOff val="5000"/>
                  </a:schemeClr>
                </a:solidFill>
                <a:effectLst/>
                <a:latin typeface="+mn-lt"/>
                <a:ea typeface="+mn-ea"/>
                <a:cs typeface="+mn-cs"/>
              </a:rPr>
              <a:t>A medical statement is required in order</a:t>
            </a:r>
            <a:r>
              <a:rPr lang="en-US" sz="1200" kern="1200" baseline="0" dirty="0">
                <a:solidFill>
                  <a:schemeClr val="tx1">
                    <a:lumMod val="95000"/>
                    <a:lumOff val="5000"/>
                  </a:schemeClr>
                </a:solidFill>
                <a:effectLst/>
                <a:latin typeface="+mn-lt"/>
                <a:ea typeface="+mn-ea"/>
                <a:cs typeface="+mn-cs"/>
              </a:rPr>
              <a:t> </a:t>
            </a:r>
            <a:r>
              <a:rPr lang="en-US" sz="1200" kern="1200" dirty="0">
                <a:solidFill>
                  <a:schemeClr val="tx1">
                    <a:lumMod val="95000"/>
                    <a:lumOff val="5000"/>
                  </a:schemeClr>
                </a:solidFill>
                <a:effectLst/>
                <a:latin typeface="+mn-lt"/>
                <a:ea typeface="+mn-ea"/>
                <a:cs typeface="+mn-cs"/>
              </a:rPr>
              <a:t>to serve infants under six months anything other than breastmilk or</a:t>
            </a:r>
            <a:r>
              <a:rPr lang="en-US" sz="1200" kern="1200" baseline="0" dirty="0">
                <a:solidFill>
                  <a:schemeClr val="tx1">
                    <a:lumMod val="95000"/>
                    <a:lumOff val="5000"/>
                  </a:schemeClr>
                </a:solidFill>
                <a:effectLst/>
                <a:latin typeface="+mn-lt"/>
                <a:ea typeface="+mn-ea"/>
                <a:cs typeface="+mn-cs"/>
              </a:rPr>
              <a:t> iron fortified formula</a:t>
            </a:r>
            <a:r>
              <a:rPr lang="en-US" sz="1200" kern="1200" dirty="0">
                <a:solidFill>
                  <a:schemeClr val="tx1">
                    <a:lumMod val="95000"/>
                    <a:lumOff val="5000"/>
                  </a:schemeClr>
                </a:solidFill>
                <a:effectLst/>
                <a:latin typeface="+mn-lt"/>
                <a:ea typeface="+mn-ea"/>
                <a:cs typeface="+mn-cs"/>
              </a:rPr>
              <a:t>.</a:t>
            </a:r>
            <a:r>
              <a:rPr lang="en-US" sz="1200" kern="1200" baseline="0" dirty="0">
                <a:solidFill>
                  <a:schemeClr val="tx1">
                    <a:lumMod val="95000"/>
                    <a:lumOff val="5000"/>
                  </a:schemeClr>
                </a:solidFill>
                <a:effectLst/>
                <a:latin typeface="+mn-lt"/>
                <a:ea typeface="+mn-ea"/>
                <a:cs typeface="+mn-cs"/>
              </a:rPr>
              <a:t>  </a:t>
            </a:r>
            <a:r>
              <a:rPr lang="en-US" sz="1200" kern="1200" dirty="0">
                <a:solidFill>
                  <a:schemeClr val="tx1">
                    <a:lumMod val="95000"/>
                    <a:lumOff val="5000"/>
                  </a:schemeClr>
                </a:solidFill>
                <a:latin typeface="+mn-lt"/>
                <a:ea typeface="+mn-ea"/>
                <a:cs typeface="+mn-cs"/>
              </a:rPr>
              <a:t>Do not use a microwave to heat infant formula or breastmilk.</a:t>
            </a:r>
            <a:r>
              <a:rPr lang="en-US" sz="1200" kern="1200" baseline="0" dirty="0">
                <a:solidFill>
                  <a:schemeClr val="tx1">
                    <a:lumMod val="95000"/>
                    <a:lumOff val="5000"/>
                  </a:schemeClr>
                </a:solidFill>
                <a:latin typeface="+mn-lt"/>
                <a:ea typeface="+mn-ea"/>
                <a:cs typeface="+mn-cs"/>
              </a:rPr>
              <a:t> </a:t>
            </a:r>
            <a:r>
              <a:rPr lang="en-US" sz="1200" kern="1200" dirty="0">
                <a:solidFill>
                  <a:schemeClr val="tx1">
                    <a:lumMod val="95000"/>
                    <a:lumOff val="5000"/>
                  </a:schemeClr>
                </a:solidFill>
                <a:latin typeface="+mn-lt"/>
                <a:ea typeface="+mn-ea"/>
                <a:cs typeface="+mn-cs"/>
              </a:rPr>
              <a:t>Microwave ovens do not heat liquids evenly</a:t>
            </a:r>
            <a:r>
              <a:rPr lang="en-US" sz="1200" kern="1200" baseline="0" dirty="0">
                <a:solidFill>
                  <a:schemeClr val="tx1">
                    <a:lumMod val="95000"/>
                    <a:lumOff val="5000"/>
                  </a:schemeClr>
                </a:solidFill>
                <a:latin typeface="+mn-lt"/>
                <a:ea typeface="+mn-ea"/>
                <a:cs typeface="+mn-cs"/>
              </a:rPr>
              <a:t> and u</a:t>
            </a:r>
            <a:r>
              <a:rPr lang="en-US" sz="1200" kern="1200" dirty="0">
                <a:solidFill>
                  <a:schemeClr val="tx1">
                    <a:lumMod val="95000"/>
                    <a:lumOff val="5000"/>
                  </a:schemeClr>
                </a:solidFill>
                <a:latin typeface="+mn-lt"/>
                <a:ea typeface="+mn-ea"/>
                <a:cs typeface="+mn-cs"/>
              </a:rPr>
              <a:t>neven heating could easily</a:t>
            </a:r>
            <a:r>
              <a:rPr lang="en-US" sz="1200" kern="1200" baseline="0" dirty="0">
                <a:solidFill>
                  <a:schemeClr val="tx1">
                    <a:lumMod val="95000"/>
                    <a:lumOff val="5000"/>
                  </a:schemeClr>
                </a:solidFill>
                <a:latin typeface="+mn-lt"/>
                <a:ea typeface="+mn-ea"/>
                <a:cs typeface="+mn-cs"/>
              </a:rPr>
              <a:t> burn the infant when they are eating.  In addition, b</a:t>
            </a:r>
            <a:r>
              <a:rPr lang="en-US" sz="1200" kern="1200" dirty="0">
                <a:solidFill>
                  <a:schemeClr val="tx1">
                    <a:lumMod val="95000"/>
                    <a:lumOff val="5000"/>
                  </a:schemeClr>
                </a:solidFill>
                <a:latin typeface="+mn-lt"/>
                <a:ea typeface="+mn-ea"/>
                <a:cs typeface="+mn-cs"/>
              </a:rPr>
              <a:t>ottles can explode if left in the microwave too long.</a:t>
            </a:r>
            <a:r>
              <a:rPr lang="en-US" sz="1200" b="0" i="0" u="none" strike="noStrike" kern="1200" baseline="0" dirty="0">
                <a:solidFill>
                  <a:schemeClr val="tx1">
                    <a:lumMod val="95000"/>
                    <a:lumOff val="5000"/>
                  </a:schemeClr>
                </a:solidFill>
                <a:latin typeface="+mn-lt"/>
                <a:ea typeface="+mn-ea"/>
                <a:cs typeface="+mn-cs"/>
              </a:rPr>
              <a:t> Liquid may become very hot when microwaved even though the bottle feels cool. Also, heating damages special substances in breastmilk that protect infant’s health. Warm bottles under warm running water or in a warm water bath. </a:t>
            </a:r>
            <a:r>
              <a:rPr lang="en-US" sz="1200" dirty="0">
                <a:solidFill>
                  <a:schemeClr val="tx1">
                    <a:lumMod val="95000"/>
                    <a:lumOff val="5000"/>
                  </a:schemeClr>
                </a:solidFill>
              </a:rPr>
              <a:t>Follow the instructions given by the manufacturer when mixing the formula with water</a:t>
            </a:r>
            <a:r>
              <a:rPr lang="en-US" sz="1200" baseline="0" dirty="0">
                <a:solidFill>
                  <a:schemeClr val="tx1">
                    <a:lumMod val="95000"/>
                    <a:lumOff val="5000"/>
                  </a:schemeClr>
                </a:solidFill>
              </a:rPr>
              <a:t> and ensure that </a:t>
            </a:r>
            <a:r>
              <a:rPr lang="en-US" sz="1200" b="0" i="0" u="none" strike="noStrike" kern="1200" baseline="0" dirty="0">
                <a:solidFill>
                  <a:schemeClr val="tx1">
                    <a:lumMod val="95000"/>
                    <a:lumOff val="5000"/>
                  </a:schemeClr>
                </a:solidFill>
                <a:latin typeface="+mn-lt"/>
                <a:ea typeface="+mn-ea"/>
                <a:cs typeface="+mn-cs"/>
              </a:rPr>
              <a:t>the water used is from a clean and safe source. </a:t>
            </a:r>
            <a:r>
              <a:rPr lang="en-US" sz="1200" b="0" i="0" u="none" strike="noStrike" kern="1200" baseline="0" dirty="0">
                <a:solidFill>
                  <a:schemeClr val="tx1"/>
                </a:solidFill>
                <a:latin typeface="+mn-lt"/>
                <a:ea typeface="+mn-ea"/>
                <a:cs typeface="+mn-cs"/>
              </a:rPr>
              <a:t>Goat milk, soy milk, evaporated or whole cow’s milk, rice milk and other milk products are not recommended for infants that are less than 12 months of age, because they cannot digest it and does not provide the balanced nutrition growing infants need.</a:t>
            </a:r>
            <a:endParaRPr lang="en-US" sz="1200" b="0" i="0" u="none" strike="noStrike" kern="1200" baseline="0" dirty="0">
              <a:solidFill>
                <a:schemeClr val="tx1">
                  <a:lumMod val="95000"/>
                  <a:lumOff val="5000"/>
                </a:schemeClr>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7</a:t>
            </a:fld>
            <a:endParaRPr lang="en-US"/>
          </a:p>
        </p:txBody>
      </p:sp>
    </p:spTree>
    <p:extLst>
      <p:ext uri="{BB962C8B-B14F-4D97-AF65-F5344CB8AC3E}">
        <p14:creationId xmlns:p14="http://schemas.microsoft.com/office/powerpoint/2010/main" val="1539387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effectLst/>
              </a:rPr>
              <a:t>Script:</a:t>
            </a:r>
          </a:p>
          <a:p>
            <a:r>
              <a:rPr lang="en-US" sz="1200" b="0" kern="1200" baseline="0" dirty="0">
                <a:solidFill>
                  <a:schemeClr val="tx1"/>
                </a:solidFill>
                <a:effectLst/>
                <a:latin typeface="+mn-lt"/>
                <a:ea typeface="+mn-ea"/>
                <a:cs typeface="+mn-cs"/>
              </a:rPr>
              <a:t>Discuss with families the infant’s feeding patterns and l</a:t>
            </a:r>
            <a:r>
              <a:rPr lang="en-US" sz="1200" kern="1200" dirty="0">
                <a:solidFill>
                  <a:schemeClr val="tx1"/>
                </a:solidFill>
                <a:effectLst/>
                <a:latin typeface="+mn-lt"/>
                <a:ea typeface="+mn-ea"/>
                <a:cs typeface="+mn-cs"/>
              </a:rPr>
              <a:t>ook for infant feeding cues letting</a:t>
            </a:r>
            <a:r>
              <a:rPr lang="en-US" sz="1200" kern="1200" baseline="0" dirty="0">
                <a:solidFill>
                  <a:schemeClr val="tx1"/>
                </a:solidFill>
                <a:effectLst/>
                <a:latin typeface="+mn-lt"/>
                <a:ea typeface="+mn-ea"/>
                <a:cs typeface="+mn-cs"/>
              </a:rPr>
              <a:t> you know the infant is hungry. </a:t>
            </a:r>
            <a:r>
              <a:rPr lang="en-US" sz="1200" b="0" kern="1200" dirty="0">
                <a:solidFill>
                  <a:schemeClr val="tx1"/>
                </a:solidFill>
                <a:effectLst/>
                <a:latin typeface="+mn-lt"/>
                <a:ea typeface="+mn-ea"/>
                <a:cs typeface="+mn-cs"/>
              </a:rPr>
              <a:t>Infants</a:t>
            </a:r>
            <a:r>
              <a:rPr lang="en-US" sz="1200" b="0" kern="1200" baseline="0" dirty="0">
                <a:solidFill>
                  <a:schemeClr val="tx1"/>
                </a:solidFill>
                <a:effectLst/>
                <a:latin typeface="+mn-lt"/>
                <a:ea typeface="+mn-ea"/>
                <a:cs typeface="+mn-cs"/>
              </a:rPr>
              <a:t> should be fed when they are hungry. Some signs/cues that infants are hungry include: rooting, sucking their hand, or fidgeting. </a:t>
            </a:r>
            <a:r>
              <a:rPr lang="en-US" sz="1200" b="0" i="0" u="none" strike="noStrike" kern="1200" baseline="0" dirty="0">
                <a:solidFill>
                  <a:schemeClr val="tx1"/>
                </a:solidFill>
                <a:latin typeface="+mn-lt"/>
                <a:ea typeface="+mn-ea"/>
                <a:cs typeface="+mn-cs"/>
              </a:rPr>
              <a:t>Responsive feeding, where the providers recognize and respond to infant feeding cues, helps foster trust and reduces overfeeding.  </a:t>
            </a:r>
            <a:r>
              <a:rPr lang="en-US" sz="1200" dirty="0"/>
              <a:t>Responding to the infant’s early signs of hunger</a:t>
            </a:r>
            <a:r>
              <a:rPr lang="en-US" sz="1200" baseline="0" dirty="0"/>
              <a:t> can reduce their need to cry when hungry.  </a:t>
            </a:r>
            <a:r>
              <a:rPr lang="en-US" sz="1200" dirty="0"/>
              <a:t>Continue to feed a baby until they indicate fullness.</a:t>
            </a:r>
            <a:r>
              <a:rPr lang="en-US" sz="1200" baseline="0" dirty="0"/>
              <a:t> </a:t>
            </a:r>
            <a:r>
              <a:rPr lang="en-US" sz="1200" b="0" i="0" u="none" strike="noStrike" kern="1200" baseline="0" dirty="0">
                <a:solidFill>
                  <a:schemeClr val="tx1"/>
                </a:solidFill>
                <a:latin typeface="+mn-lt"/>
                <a:ea typeface="+mn-ea"/>
                <a:cs typeface="+mn-cs"/>
              </a:rPr>
              <a:t>Never force a baby to finish what is in the bottle. Babies are the best judge of how much they need. Babies may want to eat less if they are not feeling well and more if they are going through a growth spurt.</a:t>
            </a:r>
          </a:p>
          <a:p>
            <a:endParaRPr lang="en-US" dirty="0"/>
          </a:p>
        </p:txBody>
      </p:sp>
      <p:sp>
        <p:nvSpPr>
          <p:cNvPr id="4" name="Slide Number Placeholder 3"/>
          <p:cNvSpPr>
            <a:spLocks noGrp="1"/>
          </p:cNvSpPr>
          <p:nvPr>
            <p:ph type="sldNum" sz="quarter" idx="10"/>
          </p:nvPr>
        </p:nvSpPr>
        <p:spPr/>
        <p:txBody>
          <a:bodyPr/>
          <a:lstStyle/>
          <a:p>
            <a:fld id="{661361E6-4BB0-4486-9A38-7ACD5AF7F7D0}" type="slidenum">
              <a:rPr lang="en-US" smtClean="0"/>
              <a:t>8</a:t>
            </a:fld>
            <a:endParaRPr lang="en-US"/>
          </a:p>
        </p:txBody>
      </p:sp>
    </p:spTree>
    <p:extLst>
      <p:ext uri="{BB962C8B-B14F-4D97-AF65-F5344CB8AC3E}">
        <p14:creationId xmlns:p14="http://schemas.microsoft.com/office/powerpoint/2010/main" val="2544519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Script</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Sugary, sweetened drinks such as fruit juice should not be given to infants. </a:t>
            </a:r>
            <a:r>
              <a:rPr lang="en-US" sz="1200" dirty="0">
                <a:solidFill>
                  <a:schemeClr val="bg1"/>
                </a:solidFill>
                <a:latin typeface="+mn-lt"/>
              </a:rPr>
              <a:t>They take the place of the more nutritious breast milk or formula that infants need for growth and good health. </a:t>
            </a:r>
            <a:r>
              <a:rPr lang="en-US" sz="1200" b="0" i="0" u="none" strike="noStrike" kern="1200" baseline="0" dirty="0">
                <a:solidFill>
                  <a:schemeClr val="tx1"/>
                </a:solidFill>
                <a:latin typeface="+mn-lt"/>
                <a:ea typeface="+mn-ea"/>
                <a:cs typeface="+mn-cs"/>
              </a:rPr>
              <a:t>Offering fruit juice in the diet may lead to the risk of replacing </a:t>
            </a:r>
            <a:r>
              <a:rPr lang="en-US" sz="1200" kern="1200" dirty="0">
                <a:solidFill>
                  <a:schemeClr val="tx1"/>
                </a:solidFill>
                <a:latin typeface="+mn-lt"/>
                <a:ea typeface="+mn-ea"/>
                <a:cs typeface="+mn-cs"/>
              </a:rPr>
              <a:t>the nutrient they need to grow.</a:t>
            </a:r>
            <a:r>
              <a:rPr lang="en-US" sz="1200"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Do not put juice or sweetened beverages in a bottle. </a:t>
            </a:r>
            <a:endParaRPr lang="en-US" dirty="0"/>
          </a:p>
        </p:txBody>
      </p:sp>
      <p:sp>
        <p:nvSpPr>
          <p:cNvPr id="4" name="Slide Number Placeholder 3"/>
          <p:cNvSpPr>
            <a:spLocks noGrp="1"/>
          </p:cNvSpPr>
          <p:nvPr>
            <p:ph type="sldNum" sz="quarter" idx="10"/>
          </p:nvPr>
        </p:nvSpPr>
        <p:spPr/>
        <p:txBody>
          <a:bodyPr/>
          <a:lstStyle/>
          <a:p>
            <a:fld id="{0640A283-DBB1-433B-8156-15D988B4B068}"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4133945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CAD256-FF46-43FB-8009-A8FFFFD1E446}"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custDataLst>
      <p:tags r:id="rId1"/>
    </p:custDataLst>
    <p:extLst>
      <p:ext uri="{BB962C8B-B14F-4D97-AF65-F5344CB8AC3E}">
        <p14:creationId xmlns:p14="http://schemas.microsoft.com/office/powerpoint/2010/main" val="428010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AD256-FF46-43FB-8009-A8FFFFD1E446}"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79667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AD256-FF46-43FB-8009-A8FFFFD1E446}"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23992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CAD256-FF46-43FB-8009-A8FFFFD1E446}"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custDataLst>
      <p:tags r:id="rId1"/>
    </p:custDataLst>
    <p:extLst>
      <p:ext uri="{BB962C8B-B14F-4D97-AF65-F5344CB8AC3E}">
        <p14:creationId xmlns:p14="http://schemas.microsoft.com/office/powerpoint/2010/main" val="114086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CAD256-FF46-43FB-8009-A8FFFFD1E446}"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16714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CAD256-FF46-43FB-8009-A8FFFFD1E446}"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314145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CAD256-FF46-43FB-8009-A8FFFFD1E446}" type="datetimeFigureOut">
              <a:rPr lang="en-US" smtClean="0"/>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376596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CAD256-FF46-43FB-8009-A8FFFFD1E446}" type="datetimeFigureOut">
              <a:rPr lang="en-US" smtClean="0"/>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251713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AD256-FF46-43FB-8009-A8FFFFD1E446}" type="datetimeFigureOut">
              <a:rPr lang="en-US" smtClean="0"/>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1984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CAD256-FF46-43FB-8009-A8FFFFD1E446}"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28017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CAD256-FF46-43FB-8009-A8FFFFD1E446}"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377430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629400" y="60579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AD256-FF46-43FB-8009-A8FFFFD1E446}" type="datetimeFigureOut">
              <a:rPr lang="en-US" smtClean="0"/>
              <a:t>3/22/2024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2E212-80F3-4F76-87E3-D98C031D4533}" type="slidenum">
              <a:rPr lang="en-US" smtClean="0"/>
              <a:t>‹#›</a:t>
            </a:fld>
            <a:endParaRPr lang="en-US"/>
          </a:p>
        </p:txBody>
      </p:sp>
      <p:pic>
        <p:nvPicPr>
          <p:cNvPr id="7" name="Picture 6" descr="CCHP_Prevention_PPTfooter_Mod3.png"/>
          <p:cNvPicPr>
            <a:picLocks noChangeAspect="1"/>
          </p:cNvPicPr>
          <p:nvPr userDrawn="1"/>
        </p:nvPicPr>
        <p:blipFill>
          <a:blip r:embed="rId13"/>
          <a:stretch>
            <a:fillRect/>
          </a:stretch>
        </p:blipFill>
        <p:spPr>
          <a:xfrm>
            <a:off x="0" y="6096000"/>
            <a:ext cx="9144000" cy="762000"/>
          </a:xfrm>
          <a:prstGeom prst="rect">
            <a:avLst/>
          </a:prstGeom>
        </p:spPr>
      </p:pic>
    </p:spTree>
    <p:extLst>
      <p:ext uri="{BB962C8B-B14F-4D97-AF65-F5344CB8AC3E}">
        <p14:creationId xmlns:p14="http://schemas.microsoft.com/office/powerpoint/2010/main" val="4046245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thousanddays.org/for-parent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14.jpe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image" Target="../media/image5.tif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hyperlink" Target="http://www.theicn.org/documentlibraryfiles/PDF/20100203013049.pdf" TargetMode="Externa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hyperlink" Target="http://www.fns.usda.gov/sites/default/files/cacfp/CACFP_factBP.pdf" TargetMode="External"/><Relationship Id="rId5" Type="http://schemas.openxmlformats.org/officeDocument/2006/relationships/hyperlink" Target="http://www.fns.usda.gov/sites/default/files/cacfp/CACFP_InfantMealPattern_FactSheet_V2.pdf" TargetMode="External"/><Relationship Id="rId4" Type="http://schemas.openxmlformats.org/officeDocument/2006/relationships/hyperlink" Target="http://www.fns.usda.gov/sites/default/files/cacfp/CACFP_MealBP.pdf"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hyperlink" Target="http://www.cde.ca.gov/ds/sh/sn/cacfpsponsormap.asp" TargetMode="External"/><Relationship Id="rId4" Type="http://schemas.openxmlformats.org/officeDocument/2006/relationships/hyperlink" Target="http://www.cde.ca.gov/ls/nu/cc/"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californiabreastfeeding.org/wp-content/uploads/2012/09/Breastfeeding_Friendly_Child_Care_Toolkit_Alameda.pdf" TargetMode="External"/><Relationship Id="rId3" Type="http://schemas.openxmlformats.org/officeDocument/2006/relationships/notesSlide" Target="../notesSlides/notesSlide43.xml"/><Relationship Id="rId7" Type="http://schemas.openxmlformats.org/officeDocument/2006/relationships/hyperlink" Target="https://health.gov/dietaryguidelines/2015/guidelines/" TargetMode="Externa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hyperlink" Target="http://www.centertrt.org/content/docs/Intervention_Documents/Intervention_Materials/NAP_SACC/Technical_Assistance_Materials/Sample_Nutrition_and_Physical_Activity_Policy.pdf" TargetMode="External"/><Relationship Id="rId5" Type="http://schemas.openxmlformats.org/officeDocument/2006/relationships/hyperlink" Target="http://ellynsatterinstitute.org/dor/divisionofresponsibilityinfeeding.php#sthash.TApwJdwM.cIADwTCz.dpuf" TargetMode="External"/><Relationship Id="rId4" Type="http://schemas.openxmlformats.org/officeDocument/2006/relationships/hyperlink" Target="http://www.emsa.ca.gov/childcare_nutrition"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 Id="rId5" Type="http://schemas.microsoft.com/office/2007/relationships/hdphoto" Target="../media/hdphoto2.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HP_Prevention_PPTfooter_Mod3.png"/>
          <p:cNvPicPr>
            <a:picLocks noChangeAspect="1"/>
          </p:cNvPicPr>
          <p:nvPr/>
        </p:nvPicPr>
        <p:blipFill>
          <a:blip r:embed="rId4"/>
          <a:stretch>
            <a:fillRect/>
          </a:stretch>
        </p:blipFill>
        <p:spPr>
          <a:xfrm>
            <a:off x="0" y="6096000"/>
            <a:ext cx="9144000" cy="762000"/>
          </a:xfrm>
          <a:prstGeom prst="rect">
            <a:avLst/>
          </a:prstGeom>
        </p:spPr>
      </p:pic>
      <p:pic>
        <p:nvPicPr>
          <p:cNvPr id="5" name="Picture 4" descr="CCHP_Prevention_PPT_hand.png"/>
          <p:cNvPicPr>
            <a:picLocks noChangeAspect="1"/>
          </p:cNvPicPr>
          <p:nvPr/>
        </p:nvPicPr>
        <p:blipFill>
          <a:blip r:embed="rId5"/>
          <a:stretch>
            <a:fillRect/>
          </a:stretch>
        </p:blipFill>
        <p:spPr>
          <a:xfrm>
            <a:off x="2862062" y="2631066"/>
            <a:ext cx="2659380" cy="2811780"/>
          </a:xfrm>
          <a:prstGeom prst="rect">
            <a:avLst/>
          </a:prstGeom>
        </p:spPr>
      </p:pic>
      <p:pic>
        <p:nvPicPr>
          <p:cNvPr id="14" name="Picture 13" descr="CCHP_Prevention_PPT_Title-Mod3.png"/>
          <p:cNvPicPr>
            <a:picLocks noChangeAspect="1"/>
          </p:cNvPicPr>
          <p:nvPr/>
        </p:nvPicPr>
        <p:blipFill>
          <a:blip r:embed="rId6"/>
          <a:stretch>
            <a:fillRect/>
          </a:stretch>
        </p:blipFill>
        <p:spPr>
          <a:xfrm>
            <a:off x="0" y="2109642"/>
            <a:ext cx="9144000" cy="423746"/>
          </a:xfrm>
          <a:prstGeom prst="rect">
            <a:avLst/>
          </a:prstGeom>
        </p:spPr>
      </p:pic>
      <p:pic>
        <p:nvPicPr>
          <p:cNvPr id="7" name="Picture 6" descr="CCHP_Prevention_PPT_Title.png"/>
          <p:cNvPicPr>
            <a:picLocks noChangeAspect="1"/>
          </p:cNvPicPr>
          <p:nvPr/>
        </p:nvPicPr>
        <p:blipFill>
          <a:blip r:embed="rId7"/>
          <a:stretch>
            <a:fillRect/>
          </a:stretch>
        </p:blipFill>
        <p:spPr>
          <a:xfrm>
            <a:off x="0" y="342988"/>
            <a:ext cx="9144000" cy="1642946"/>
          </a:xfrm>
          <a:prstGeom prst="rect">
            <a:avLst/>
          </a:prstGeom>
        </p:spPr>
      </p:pic>
    </p:spTree>
    <p:custDataLst>
      <p:tags r:id="rId1"/>
    </p:custDataLst>
    <p:extLst>
      <p:ext uri="{BB962C8B-B14F-4D97-AF65-F5344CB8AC3E}">
        <p14:creationId xmlns:p14="http://schemas.microsoft.com/office/powerpoint/2010/main" val="1783692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a:solidFill>
                  <a:srgbClr val="1F497D"/>
                </a:solidFill>
              </a:rPr>
              <a:t>Introducing Solid Food</a:t>
            </a:r>
            <a:br>
              <a:rPr lang="en-US" b="1" dirty="0">
                <a:solidFill>
                  <a:srgbClr val="1F497D"/>
                </a:solidFill>
              </a:rPr>
            </a:br>
            <a:endParaRPr lang="en-US" dirty="0"/>
          </a:p>
        </p:txBody>
      </p:sp>
      <p:sp>
        <p:nvSpPr>
          <p:cNvPr id="8" name="Content Placeholder 7"/>
          <p:cNvSpPr>
            <a:spLocks noGrp="1"/>
          </p:cNvSpPr>
          <p:nvPr>
            <p:ph idx="1"/>
          </p:nvPr>
        </p:nvSpPr>
        <p:spPr/>
        <p:txBody>
          <a:bodyPr>
            <a:normAutofit fontScale="92500" lnSpcReduction="20000"/>
          </a:bodyPr>
          <a:lstStyle/>
          <a:p>
            <a:r>
              <a:rPr lang="en-US" dirty="0">
                <a:solidFill>
                  <a:srgbClr val="003473"/>
                </a:solidFill>
              </a:rPr>
              <a:t>Before introducing solid food, communicate with the infant’s family to make sure the infant is ready for solid food.  Ask the family what foods have been tried at home. </a:t>
            </a:r>
            <a:endParaRPr lang="en-US" dirty="0">
              <a:solidFill>
                <a:srgbClr val="003473"/>
              </a:solidFill>
              <a:ea typeface="Adobe Gothic Std B" panose="020B0800000000000000" pitchFamily="34" charset="-128"/>
            </a:endParaRPr>
          </a:p>
          <a:p>
            <a:r>
              <a:rPr lang="en-US" dirty="0">
                <a:solidFill>
                  <a:srgbClr val="003473"/>
                </a:solidFill>
              </a:rPr>
              <a:t>At about 6 months, begin to introduce ground or pureed food, one food at a time. Work with the family to decide what foods to provide.  It’s best to have the family try feeding their baby a new food at home first. </a:t>
            </a:r>
          </a:p>
          <a:p>
            <a:r>
              <a:rPr lang="en-US" dirty="0">
                <a:solidFill>
                  <a:srgbClr val="003473"/>
                </a:solidFill>
              </a:rPr>
              <a:t>Wait for at least 3 to 5 days before introducing a another new food.</a:t>
            </a:r>
            <a:endParaRPr lang="en-US" dirty="0"/>
          </a:p>
        </p:txBody>
      </p:sp>
    </p:spTree>
    <p:custDataLst>
      <p:tags r:id="rId1"/>
    </p:custDataLst>
    <p:extLst>
      <p:ext uri="{BB962C8B-B14F-4D97-AF65-F5344CB8AC3E}">
        <p14:creationId xmlns:p14="http://schemas.microsoft.com/office/powerpoint/2010/main" val="120975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Solid Food (Table Food)</a:t>
            </a:r>
          </a:p>
        </p:txBody>
      </p:sp>
      <p:sp>
        <p:nvSpPr>
          <p:cNvPr id="3" name="Content Placeholder 2"/>
          <p:cNvSpPr>
            <a:spLocks noGrp="1"/>
          </p:cNvSpPr>
          <p:nvPr>
            <p:ph idx="1"/>
          </p:nvPr>
        </p:nvSpPr>
        <p:spPr/>
        <p:txBody>
          <a:bodyPr/>
          <a:lstStyle/>
          <a:p>
            <a:pPr marL="571500" indent="-571500"/>
            <a:r>
              <a:rPr lang="en-US" dirty="0">
                <a:solidFill>
                  <a:srgbClr val="003473"/>
                </a:solidFill>
                <a:ea typeface="Adobe Gothic Std B" panose="020B0800000000000000" pitchFamily="34" charset="-128"/>
              </a:rPr>
              <a:t>Start with iron-fortified infant cereal or pureed meats. </a:t>
            </a:r>
          </a:p>
          <a:p>
            <a:pPr marL="571500" indent="-571500"/>
            <a:r>
              <a:rPr lang="en-US" dirty="0">
                <a:solidFill>
                  <a:srgbClr val="003473"/>
                </a:solidFill>
                <a:ea typeface="Adobe Gothic Std B" panose="020B0800000000000000" pitchFamily="34" charset="-128"/>
              </a:rPr>
              <a:t>Next, pureed vegetables and fruits, and</a:t>
            </a:r>
          </a:p>
          <a:p>
            <a:pPr marL="571500" indent="-571500"/>
            <a:r>
              <a:rPr lang="en-US" dirty="0">
                <a:solidFill>
                  <a:srgbClr val="003473"/>
                </a:solidFill>
                <a:ea typeface="Adobe Gothic Std B" panose="020B0800000000000000" pitchFamily="34" charset="-128"/>
              </a:rPr>
              <a:t>Then other protein rich foods. </a:t>
            </a:r>
            <a:endParaRPr lang="en-US" baseline="30000" dirty="0">
              <a:solidFill>
                <a:srgbClr val="003473"/>
              </a:solidFill>
              <a:ea typeface="Adobe Gothic Std B" panose="020B0800000000000000" pitchFamily="34" charset="-128"/>
            </a:endParaRPr>
          </a:p>
          <a:p>
            <a:pPr marL="0" indent="0">
              <a:buNone/>
            </a:pPr>
            <a:endParaRPr lang="en-US" dirty="0"/>
          </a:p>
          <a:p>
            <a:pPr marL="0" indent="0">
              <a:buNone/>
            </a:pPr>
            <a:r>
              <a:rPr lang="en-US" dirty="0"/>
              <a:t>Videos from 1000 Days</a:t>
            </a:r>
          </a:p>
          <a:p>
            <a:pPr marL="0" indent="0">
              <a:buNone/>
            </a:pPr>
            <a:r>
              <a:rPr lang="en-US" dirty="0">
                <a:hlinkClick r:id="rId4"/>
              </a:rPr>
              <a:t>https://</a:t>
            </a:r>
            <a:r>
              <a:rPr lang="en-US">
                <a:hlinkClick r:id="rId4"/>
              </a:rPr>
              <a:t>thousanddays.org/for-parents/</a:t>
            </a:r>
            <a:r>
              <a:rPr lang="en-US"/>
              <a:t> </a:t>
            </a: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6593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164978" y="5396960"/>
            <a:ext cx="6814045" cy="369332"/>
          </a:xfrm>
          <a:prstGeom prst="rect">
            <a:avLst/>
          </a:prstGeom>
          <a:noFill/>
        </p:spPr>
        <p:txBody>
          <a:bodyPr wrap="square" rtlCol="0">
            <a:spAutoFit/>
          </a:bodyPr>
          <a:lstStyle/>
          <a:p>
            <a:pPr algn="ctr"/>
            <a:r>
              <a:rPr lang="en-US" dirty="0"/>
              <a:t>*based on standards from Dietary Guidelines for Americans, 2016.</a:t>
            </a:r>
            <a:endParaRPr lang="en-US" b="1" dirty="0"/>
          </a:p>
        </p:txBody>
      </p:sp>
      <p:sp>
        <p:nvSpPr>
          <p:cNvPr id="5" name="Title 4"/>
          <p:cNvSpPr>
            <a:spLocks noGrp="1"/>
          </p:cNvSpPr>
          <p:nvPr>
            <p:ph type="title"/>
          </p:nvPr>
        </p:nvSpPr>
        <p:spPr/>
        <p:txBody>
          <a:bodyPr>
            <a:normAutofit fontScale="90000"/>
          </a:bodyPr>
          <a:lstStyle/>
          <a:p>
            <a:br>
              <a:rPr lang="en-US" dirty="0"/>
            </a:br>
            <a:br>
              <a:rPr lang="en-US" dirty="0"/>
            </a:br>
            <a:br>
              <a:rPr lang="en-US" dirty="0"/>
            </a:br>
            <a:r>
              <a:rPr lang="en-US" dirty="0"/>
              <a:t>Age-appropriate Meals and Snacks for Children in Child Care Settings</a:t>
            </a:r>
          </a:p>
        </p:txBody>
      </p:sp>
      <p:sp>
        <p:nvSpPr>
          <p:cNvPr id="3" name="Date Placeholder 2"/>
          <p:cNvSpPr>
            <a:spLocks noGrp="1"/>
          </p:cNvSpPr>
          <p:nvPr>
            <p:ph type="dt" sz="half" idx="10"/>
          </p:nvPr>
        </p:nvSpPr>
        <p:spPr/>
        <p:txBody>
          <a:bodyPr/>
          <a:lstStyle/>
          <a:p>
            <a:fld id="{E982C9A2-234B-4B5E-AB7F-56CD2D0FA0B0}" type="datetime1">
              <a:rPr lang="en-US" smtClean="0"/>
              <a:t>3/22/2024</a:t>
            </a:fld>
            <a:endParaRPr lang="en-US" dirty="0"/>
          </a:p>
        </p:txBody>
      </p:sp>
      <p:grpSp>
        <p:nvGrpSpPr>
          <p:cNvPr id="417" name="plum"/>
          <p:cNvGrpSpPr/>
          <p:nvPr/>
        </p:nvGrpSpPr>
        <p:grpSpPr>
          <a:xfrm>
            <a:off x="3505200" y="2333197"/>
            <a:ext cx="2133600" cy="2191606"/>
            <a:chOff x="4266532" y="310493"/>
            <a:chExt cx="1656820" cy="1773621"/>
          </a:xfrm>
        </p:grpSpPr>
        <p:sp>
          <p:nvSpPr>
            <p:cNvPr id="418" name="Freeform 48"/>
            <p:cNvSpPr>
              <a:spLocks/>
            </p:cNvSpPr>
            <p:nvPr/>
          </p:nvSpPr>
          <p:spPr bwMode="auto">
            <a:xfrm>
              <a:off x="4266532" y="569538"/>
              <a:ext cx="1656820" cy="1514576"/>
            </a:xfrm>
            <a:custGeom>
              <a:avLst/>
              <a:gdLst>
                <a:gd name="T0" fmla="*/ 1 w 926"/>
                <a:gd name="T1" fmla="*/ 368 h 848"/>
                <a:gd name="T2" fmla="*/ 257 w 926"/>
                <a:gd name="T3" fmla="*/ 21 h 848"/>
                <a:gd name="T4" fmla="*/ 460 w 926"/>
                <a:gd name="T5" fmla="*/ 41 h 848"/>
                <a:gd name="T6" fmla="*/ 463 w 926"/>
                <a:gd name="T7" fmla="*/ 41 h 848"/>
                <a:gd name="T8" fmla="*/ 463 w 926"/>
                <a:gd name="T9" fmla="*/ 41 h 848"/>
                <a:gd name="T10" fmla="*/ 463 w 926"/>
                <a:gd name="T11" fmla="*/ 41 h 848"/>
                <a:gd name="T12" fmla="*/ 464 w 926"/>
                <a:gd name="T13" fmla="*/ 41 h 848"/>
                <a:gd name="T14" fmla="*/ 464 w 926"/>
                <a:gd name="T15" fmla="*/ 41 h 848"/>
                <a:gd name="T16" fmla="*/ 467 w 926"/>
                <a:gd name="T17" fmla="*/ 41 h 848"/>
                <a:gd name="T18" fmla="*/ 616 w 926"/>
                <a:gd name="T19" fmla="*/ 23 h 848"/>
                <a:gd name="T20" fmla="*/ 832 w 926"/>
                <a:gd name="T21" fmla="*/ 90 h 848"/>
                <a:gd name="T22" fmla="*/ 925 w 926"/>
                <a:gd name="T23" fmla="*/ 368 h 848"/>
                <a:gd name="T24" fmla="*/ 773 w 926"/>
                <a:gd name="T25" fmla="*/ 743 h 848"/>
                <a:gd name="T26" fmla="*/ 534 w 926"/>
                <a:gd name="T27" fmla="*/ 846 h 848"/>
                <a:gd name="T28" fmla="*/ 472 w 926"/>
                <a:gd name="T29" fmla="*/ 836 h 848"/>
                <a:gd name="T30" fmla="*/ 425 w 926"/>
                <a:gd name="T31" fmla="*/ 845 h 848"/>
                <a:gd name="T32" fmla="*/ 153 w 926"/>
                <a:gd name="T33" fmla="*/ 743 h 848"/>
                <a:gd name="T34" fmla="*/ 1 w 926"/>
                <a:gd name="T35" fmla="*/ 36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6" h="848">
                  <a:moveTo>
                    <a:pt x="1" y="368"/>
                  </a:moveTo>
                  <a:cubicBezTo>
                    <a:pt x="0" y="264"/>
                    <a:pt x="25" y="33"/>
                    <a:pt x="257" y="21"/>
                  </a:cubicBezTo>
                  <a:cubicBezTo>
                    <a:pt x="313" y="18"/>
                    <a:pt x="382" y="42"/>
                    <a:pt x="460" y="41"/>
                  </a:cubicBezTo>
                  <a:cubicBezTo>
                    <a:pt x="461" y="41"/>
                    <a:pt x="462" y="41"/>
                    <a:pt x="463" y="41"/>
                  </a:cubicBezTo>
                  <a:cubicBezTo>
                    <a:pt x="463" y="41"/>
                    <a:pt x="463" y="41"/>
                    <a:pt x="463" y="41"/>
                  </a:cubicBezTo>
                  <a:cubicBezTo>
                    <a:pt x="463" y="41"/>
                    <a:pt x="463" y="41"/>
                    <a:pt x="463" y="41"/>
                  </a:cubicBezTo>
                  <a:cubicBezTo>
                    <a:pt x="464" y="41"/>
                    <a:pt x="464" y="41"/>
                    <a:pt x="464" y="41"/>
                  </a:cubicBezTo>
                  <a:cubicBezTo>
                    <a:pt x="464" y="41"/>
                    <a:pt x="464" y="41"/>
                    <a:pt x="464" y="41"/>
                  </a:cubicBezTo>
                  <a:cubicBezTo>
                    <a:pt x="465" y="41"/>
                    <a:pt x="466" y="41"/>
                    <a:pt x="467" y="41"/>
                  </a:cubicBezTo>
                  <a:cubicBezTo>
                    <a:pt x="545" y="42"/>
                    <a:pt x="562" y="39"/>
                    <a:pt x="616" y="23"/>
                  </a:cubicBezTo>
                  <a:cubicBezTo>
                    <a:pt x="692" y="0"/>
                    <a:pt x="794" y="55"/>
                    <a:pt x="832" y="90"/>
                  </a:cubicBezTo>
                  <a:cubicBezTo>
                    <a:pt x="903" y="155"/>
                    <a:pt x="926" y="264"/>
                    <a:pt x="925" y="368"/>
                  </a:cubicBezTo>
                  <a:cubicBezTo>
                    <a:pt x="922" y="512"/>
                    <a:pt x="875" y="652"/>
                    <a:pt x="773" y="743"/>
                  </a:cubicBezTo>
                  <a:cubicBezTo>
                    <a:pt x="702" y="806"/>
                    <a:pt x="625" y="837"/>
                    <a:pt x="534" y="846"/>
                  </a:cubicBezTo>
                  <a:cubicBezTo>
                    <a:pt x="509" y="848"/>
                    <a:pt x="488" y="836"/>
                    <a:pt x="472" y="836"/>
                  </a:cubicBezTo>
                  <a:cubicBezTo>
                    <a:pt x="462" y="836"/>
                    <a:pt x="435" y="845"/>
                    <a:pt x="425" y="845"/>
                  </a:cubicBezTo>
                  <a:cubicBezTo>
                    <a:pt x="319" y="843"/>
                    <a:pt x="235" y="815"/>
                    <a:pt x="153" y="743"/>
                  </a:cubicBezTo>
                  <a:cubicBezTo>
                    <a:pt x="51" y="652"/>
                    <a:pt x="4" y="512"/>
                    <a:pt x="1" y="368"/>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19" name="Freeform 49"/>
            <p:cNvSpPr>
              <a:spLocks/>
            </p:cNvSpPr>
            <p:nvPr/>
          </p:nvSpPr>
          <p:spPr bwMode="auto">
            <a:xfrm>
              <a:off x="4315024" y="524278"/>
              <a:ext cx="1569534" cy="1535590"/>
            </a:xfrm>
            <a:custGeom>
              <a:avLst/>
              <a:gdLst>
                <a:gd name="T0" fmla="*/ 2 w 877"/>
                <a:gd name="T1" fmla="*/ 388 h 859"/>
                <a:gd name="T2" fmla="*/ 101 w 877"/>
                <a:gd name="T3" fmla="*/ 134 h 859"/>
                <a:gd name="T4" fmla="*/ 320 w 877"/>
                <a:gd name="T5" fmla="*/ 91 h 859"/>
                <a:gd name="T6" fmla="*/ 433 w 877"/>
                <a:gd name="T7" fmla="*/ 126 h 859"/>
                <a:gd name="T8" fmla="*/ 436 w 877"/>
                <a:gd name="T9" fmla="*/ 126 h 859"/>
                <a:gd name="T10" fmla="*/ 436 w 877"/>
                <a:gd name="T11" fmla="*/ 126 h 859"/>
                <a:gd name="T12" fmla="*/ 437 w 877"/>
                <a:gd name="T13" fmla="*/ 126 h 859"/>
                <a:gd name="T14" fmla="*/ 437 w 877"/>
                <a:gd name="T15" fmla="*/ 126 h 859"/>
                <a:gd name="T16" fmla="*/ 437 w 877"/>
                <a:gd name="T17" fmla="*/ 126 h 859"/>
                <a:gd name="T18" fmla="*/ 440 w 877"/>
                <a:gd name="T19" fmla="*/ 126 h 859"/>
                <a:gd name="T20" fmla="*/ 779 w 877"/>
                <a:gd name="T21" fmla="*/ 125 h 859"/>
                <a:gd name="T22" fmla="*/ 875 w 877"/>
                <a:gd name="T23" fmla="*/ 391 h 859"/>
                <a:gd name="T24" fmla="*/ 732 w 877"/>
                <a:gd name="T25" fmla="*/ 742 h 859"/>
                <a:gd name="T26" fmla="*/ 471 w 877"/>
                <a:gd name="T27" fmla="*/ 845 h 859"/>
                <a:gd name="T28" fmla="*/ 445 w 877"/>
                <a:gd name="T29" fmla="*/ 835 h 859"/>
                <a:gd name="T30" fmla="*/ 413 w 877"/>
                <a:gd name="T31" fmla="*/ 845 h 859"/>
                <a:gd name="T32" fmla="*/ 155 w 877"/>
                <a:gd name="T33" fmla="*/ 756 h 859"/>
                <a:gd name="T34" fmla="*/ 2 w 877"/>
                <a:gd name="T35" fmla="*/ 388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7" h="859">
                  <a:moveTo>
                    <a:pt x="2" y="388"/>
                  </a:moveTo>
                  <a:cubicBezTo>
                    <a:pt x="0" y="219"/>
                    <a:pt x="36" y="193"/>
                    <a:pt x="101" y="134"/>
                  </a:cubicBezTo>
                  <a:cubicBezTo>
                    <a:pt x="163" y="77"/>
                    <a:pt x="243" y="55"/>
                    <a:pt x="320" y="91"/>
                  </a:cubicBezTo>
                  <a:cubicBezTo>
                    <a:pt x="355" y="107"/>
                    <a:pt x="393" y="127"/>
                    <a:pt x="433" y="126"/>
                  </a:cubicBezTo>
                  <a:cubicBezTo>
                    <a:pt x="434" y="126"/>
                    <a:pt x="435" y="126"/>
                    <a:pt x="436" y="126"/>
                  </a:cubicBezTo>
                  <a:cubicBezTo>
                    <a:pt x="436" y="126"/>
                    <a:pt x="436" y="126"/>
                    <a:pt x="436" y="126"/>
                  </a:cubicBezTo>
                  <a:cubicBezTo>
                    <a:pt x="437" y="126"/>
                    <a:pt x="437" y="126"/>
                    <a:pt x="437" y="126"/>
                  </a:cubicBezTo>
                  <a:cubicBezTo>
                    <a:pt x="437" y="126"/>
                    <a:pt x="437" y="126"/>
                    <a:pt x="437" y="126"/>
                  </a:cubicBezTo>
                  <a:cubicBezTo>
                    <a:pt x="437" y="126"/>
                    <a:pt x="437" y="126"/>
                    <a:pt x="437" y="126"/>
                  </a:cubicBezTo>
                  <a:cubicBezTo>
                    <a:pt x="438" y="126"/>
                    <a:pt x="439" y="126"/>
                    <a:pt x="440" y="126"/>
                  </a:cubicBezTo>
                  <a:cubicBezTo>
                    <a:pt x="576" y="128"/>
                    <a:pt x="643" y="0"/>
                    <a:pt x="779" y="125"/>
                  </a:cubicBezTo>
                  <a:cubicBezTo>
                    <a:pt x="844" y="184"/>
                    <a:pt x="877" y="296"/>
                    <a:pt x="875" y="391"/>
                  </a:cubicBezTo>
                  <a:cubicBezTo>
                    <a:pt x="873" y="522"/>
                    <a:pt x="825" y="659"/>
                    <a:pt x="732" y="742"/>
                  </a:cubicBezTo>
                  <a:cubicBezTo>
                    <a:pt x="656" y="809"/>
                    <a:pt x="507" y="858"/>
                    <a:pt x="471" y="845"/>
                  </a:cubicBezTo>
                  <a:cubicBezTo>
                    <a:pt x="467" y="844"/>
                    <a:pt x="456" y="835"/>
                    <a:pt x="445" y="835"/>
                  </a:cubicBezTo>
                  <a:cubicBezTo>
                    <a:pt x="432" y="835"/>
                    <a:pt x="417" y="843"/>
                    <a:pt x="413" y="845"/>
                  </a:cubicBezTo>
                  <a:cubicBezTo>
                    <a:pt x="381" y="859"/>
                    <a:pt x="229" y="822"/>
                    <a:pt x="155" y="756"/>
                  </a:cubicBezTo>
                  <a:cubicBezTo>
                    <a:pt x="61" y="673"/>
                    <a:pt x="3" y="557"/>
                    <a:pt x="2" y="388"/>
                  </a:cubicBezTo>
                  <a:close/>
                </a:path>
              </a:pathLst>
            </a:custGeom>
            <a:solidFill>
              <a:srgbClr val="440C72">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0" name="Freeform 50"/>
            <p:cNvSpPr>
              <a:spLocks/>
            </p:cNvSpPr>
            <p:nvPr/>
          </p:nvSpPr>
          <p:spPr bwMode="auto">
            <a:xfrm>
              <a:off x="5100599" y="627728"/>
              <a:ext cx="783959" cy="1412742"/>
            </a:xfrm>
            <a:custGeom>
              <a:avLst/>
              <a:gdLst>
                <a:gd name="T0" fmla="*/ 279 w 438"/>
                <a:gd name="T1" fmla="*/ 24 h 790"/>
                <a:gd name="T2" fmla="*/ 436 w 438"/>
                <a:gd name="T3" fmla="*/ 333 h 790"/>
                <a:gd name="T4" fmla="*/ 293 w 438"/>
                <a:gd name="T5" fmla="*/ 684 h 790"/>
                <a:gd name="T6" fmla="*/ 41 w 438"/>
                <a:gd name="T7" fmla="*/ 790 h 790"/>
                <a:gd name="T8" fmla="*/ 0 w 438"/>
                <a:gd name="T9" fmla="*/ 778 h 790"/>
                <a:gd name="T10" fmla="*/ 349 w 438"/>
                <a:gd name="T11" fmla="*/ 424 h 790"/>
                <a:gd name="T12" fmla="*/ 174 w 438"/>
                <a:gd name="T13" fmla="*/ 20 h 790"/>
                <a:gd name="T14" fmla="*/ 279 w 438"/>
                <a:gd name="T15" fmla="*/ 24 h 7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8" h="790">
                  <a:moveTo>
                    <a:pt x="279" y="24"/>
                  </a:moveTo>
                  <a:cubicBezTo>
                    <a:pt x="396" y="71"/>
                    <a:pt x="438" y="247"/>
                    <a:pt x="436" y="333"/>
                  </a:cubicBezTo>
                  <a:cubicBezTo>
                    <a:pt x="434" y="464"/>
                    <a:pt x="386" y="601"/>
                    <a:pt x="293" y="684"/>
                  </a:cubicBezTo>
                  <a:cubicBezTo>
                    <a:pt x="217" y="751"/>
                    <a:pt x="139" y="789"/>
                    <a:pt x="41" y="790"/>
                  </a:cubicBezTo>
                  <a:cubicBezTo>
                    <a:pt x="36" y="790"/>
                    <a:pt x="4" y="776"/>
                    <a:pt x="0" y="778"/>
                  </a:cubicBezTo>
                  <a:cubicBezTo>
                    <a:pt x="203" y="708"/>
                    <a:pt x="311" y="610"/>
                    <a:pt x="349" y="424"/>
                  </a:cubicBezTo>
                  <a:cubicBezTo>
                    <a:pt x="385" y="253"/>
                    <a:pt x="340" y="67"/>
                    <a:pt x="174" y="20"/>
                  </a:cubicBezTo>
                  <a:cubicBezTo>
                    <a:pt x="174" y="20"/>
                    <a:pt x="218" y="0"/>
                    <a:pt x="279" y="24"/>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1" name="Freeform 51"/>
            <p:cNvSpPr>
              <a:spLocks/>
            </p:cNvSpPr>
            <p:nvPr/>
          </p:nvSpPr>
          <p:spPr bwMode="auto">
            <a:xfrm>
              <a:off x="4447570" y="579236"/>
              <a:ext cx="1286662" cy="1296361"/>
            </a:xfrm>
            <a:custGeom>
              <a:avLst/>
              <a:gdLst>
                <a:gd name="T0" fmla="*/ 1 w 719"/>
                <a:gd name="T1" fmla="*/ 339 h 725"/>
                <a:gd name="T2" fmla="*/ 71 w 719"/>
                <a:gd name="T3" fmla="*/ 115 h 725"/>
                <a:gd name="T4" fmla="*/ 255 w 719"/>
                <a:gd name="T5" fmla="*/ 77 h 725"/>
                <a:gd name="T6" fmla="*/ 379 w 719"/>
                <a:gd name="T7" fmla="*/ 113 h 725"/>
                <a:gd name="T8" fmla="*/ 382 w 719"/>
                <a:gd name="T9" fmla="*/ 113 h 725"/>
                <a:gd name="T10" fmla="*/ 382 w 719"/>
                <a:gd name="T11" fmla="*/ 113 h 725"/>
                <a:gd name="T12" fmla="*/ 382 w 719"/>
                <a:gd name="T13" fmla="*/ 113 h 725"/>
                <a:gd name="T14" fmla="*/ 382 w 719"/>
                <a:gd name="T15" fmla="*/ 113 h 725"/>
                <a:gd name="T16" fmla="*/ 382 w 719"/>
                <a:gd name="T17" fmla="*/ 113 h 725"/>
                <a:gd name="T18" fmla="*/ 385 w 719"/>
                <a:gd name="T19" fmla="*/ 113 h 725"/>
                <a:gd name="T20" fmla="*/ 646 w 719"/>
                <a:gd name="T21" fmla="*/ 111 h 725"/>
                <a:gd name="T22" fmla="*/ 718 w 719"/>
                <a:gd name="T23" fmla="*/ 339 h 725"/>
                <a:gd name="T24" fmla="*/ 590 w 719"/>
                <a:gd name="T25" fmla="*/ 641 h 725"/>
                <a:gd name="T26" fmla="*/ 363 w 719"/>
                <a:gd name="T27" fmla="*/ 725 h 725"/>
                <a:gd name="T28" fmla="*/ 339 w 719"/>
                <a:gd name="T29" fmla="*/ 725 h 725"/>
                <a:gd name="T30" fmla="*/ 117 w 719"/>
                <a:gd name="T31" fmla="*/ 641 h 725"/>
                <a:gd name="T32" fmla="*/ 1 w 719"/>
                <a:gd name="T33" fmla="*/ 3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9" h="725">
                  <a:moveTo>
                    <a:pt x="1" y="339"/>
                  </a:moveTo>
                  <a:cubicBezTo>
                    <a:pt x="0" y="255"/>
                    <a:pt x="17" y="167"/>
                    <a:pt x="71" y="115"/>
                  </a:cubicBezTo>
                  <a:cubicBezTo>
                    <a:pt x="124" y="64"/>
                    <a:pt x="190" y="45"/>
                    <a:pt x="255" y="77"/>
                  </a:cubicBezTo>
                  <a:cubicBezTo>
                    <a:pt x="284" y="91"/>
                    <a:pt x="345" y="113"/>
                    <a:pt x="379" y="113"/>
                  </a:cubicBezTo>
                  <a:cubicBezTo>
                    <a:pt x="380" y="113"/>
                    <a:pt x="381" y="113"/>
                    <a:pt x="382" y="113"/>
                  </a:cubicBezTo>
                  <a:cubicBezTo>
                    <a:pt x="382" y="113"/>
                    <a:pt x="382" y="113"/>
                    <a:pt x="382" y="113"/>
                  </a:cubicBezTo>
                  <a:cubicBezTo>
                    <a:pt x="382" y="113"/>
                    <a:pt x="382" y="113"/>
                    <a:pt x="382" y="113"/>
                  </a:cubicBezTo>
                  <a:cubicBezTo>
                    <a:pt x="382" y="113"/>
                    <a:pt x="382" y="113"/>
                    <a:pt x="382" y="113"/>
                  </a:cubicBezTo>
                  <a:cubicBezTo>
                    <a:pt x="382" y="113"/>
                    <a:pt x="382" y="113"/>
                    <a:pt x="382" y="113"/>
                  </a:cubicBezTo>
                  <a:cubicBezTo>
                    <a:pt x="383" y="113"/>
                    <a:pt x="384" y="113"/>
                    <a:pt x="385" y="113"/>
                  </a:cubicBezTo>
                  <a:cubicBezTo>
                    <a:pt x="498" y="114"/>
                    <a:pt x="532" y="0"/>
                    <a:pt x="646" y="111"/>
                  </a:cubicBezTo>
                  <a:cubicBezTo>
                    <a:pt x="700" y="163"/>
                    <a:pt x="719" y="255"/>
                    <a:pt x="718" y="339"/>
                  </a:cubicBezTo>
                  <a:cubicBezTo>
                    <a:pt x="716" y="455"/>
                    <a:pt x="668" y="568"/>
                    <a:pt x="590" y="641"/>
                  </a:cubicBezTo>
                  <a:cubicBezTo>
                    <a:pt x="526" y="701"/>
                    <a:pt x="445" y="724"/>
                    <a:pt x="363" y="725"/>
                  </a:cubicBezTo>
                  <a:cubicBezTo>
                    <a:pt x="355" y="725"/>
                    <a:pt x="347" y="725"/>
                    <a:pt x="339" y="725"/>
                  </a:cubicBezTo>
                  <a:cubicBezTo>
                    <a:pt x="258" y="723"/>
                    <a:pt x="179" y="700"/>
                    <a:pt x="117" y="641"/>
                  </a:cubicBezTo>
                  <a:cubicBezTo>
                    <a:pt x="39" y="568"/>
                    <a:pt x="3" y="455"/>
                    <a:pt x="1" y="339"/>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2" name="Freeform 53"/>
            <p:cNvSpPr>
              <a:spLocks/>
            </p:cNvSpPr>
            <p:nvPr/>
          </p:nvSpPr>
          <p:spPr bwMode="auto">
            <a:xfrm>
              <a:off x="4379681" y="689152"/>
              <a:ext cx="478457" cy="1134720"/>
            </a:xfrm>
            <a:custGeom>
              <a:avLst/>
              <a:gdLst>
                <a:gd name="T0" fmla="*/ 237 w 268"/>
                <a:gd name="T1" fmla="*/ 0 h 635"/>
                <a:gd name="T2" fmla="*/ 28 w 268"/>
                <a:gd name="T3" fmla="*/ 202 h 635"/>
                <a:gd name="T4" fmla="*/ 238 w 268"/>
                <a:gd name="T5" fmla="*/ 635 h 635"/>
                <a:gd name="T6" fmla="*/ 87 w 268"/>
                <a:gd name="T7" fmla="*/ 152 h 635"/>
                <a:gd name="T8" fmla="*/ 187 w 268"/>
                <a:gd name="T9" fmla="*/ 51 h 635"/>
                <a:gd name="T10" fmla="*/ 237 w 268"/>
                <a:gd name="T11" fmla="*/ 0 h 635"/>
              </a:gdLst>
              <a:ahLst/>
              <a:cxnLst>
                <a:cxn ang="0">
                  <a:pos x="T0" y="T1"/>
                </a:cxn>
                <a:cxn ang="0">
                  <a:pos x="T2" y="T3"/>
                </a:cxn>
                <a:cxn ang="0">
                  <a:pos x="T4" y="T5"/>
                </a:cxn>
                <a:cxn ang="0">
                  <a:pos x="T6" y="T7"/>
                </a:cxn>
                <a:cxn ang="0">
                  <a:pos x="T8" y="T9"/>
                </a:cxn>
                <a:cxn ang="0">
                  <a:pos x="T10" y="T11"/>
                </a:cxn>
              </a:cxnLst>
              <a:rect l="0" t="0" r="r" b="b"/>
              <a:pathLst>
                <a:path w="268" h="635">
                  <a:moveTo>
                    <a:pt x="237" y="0"/>
                  </a:moveTo>
                  <a:cubicBezTo>
                    <a:pt x="112" y="0"/>
                    <a:pt x="38" y="136"/>
                    <a:pt x="28" y="202"/>
                  </a:cubicBezTo>
                  <a:cubicBezTo>
                    <a:pt x="0" y="402"/>
                    <a:pt x="106" y="599"/>
                    <a:pt x="238" y="635"/>
                  </a:cubicBezTo>
                  <a:cubicBezTo>
                    <a:pt x="113" y="545"/>
                    <a:pt x="25" y="302"/>
                    <a:pt x="87" y="152"/>
                  </a:cubicBezTo>
                  <a:cubicBezTo>
                    <a:pt x="104" y="111"/>
                    <a:pt x="119" y="76"/>
                    <a:pt x="187" y="51"/>
                  </a:cubicBezTo>
                  <a:cubicBezTo>
                    <a:pt x="249" y="28"/>
                    <a:pt x="268" y="1"/>
                    <a:pt x="237" y="0"/>
                  </a:cubicBezTo>
                  <a:close/>
                </a:path>
              </a:pathLst>
            </a:custGeom>
            <a:solidFill>
              <a:srgbClr val="440C72">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3" name="Freeform 54"/>
            <p:cNvSpPr>
              <a:spLocks/>
            </p:cNvSpPr>
            <p:nvPr/>
          </p:nvSpPr>
          <p:spPr bwMode="auto">
            <a:xfrm>
              <a:off x="4620526" y="833013"/>
              <a:ext cx="187504" cy="324898"/>
            </a:xfrm>
            <a:custGeom>
              <a:avLst/>
              <a:gdLst>
                <a:gd name="T0" fmla="*/ 60 w 105"/>
                <a:gd name="T1" fmla="*/ 140 h 182"/>
                <a:gd name="T2" fmla="*/ 85 w 105"/>
                <a:gd name="T3" fmla="*/ 78 h 182"/>
                <a:gd name="T4" fmla="*/ 102 w 105"/>
                <a:gd name="T5" fmla="*/ 50 h 182"/>
                <a:gd name="T6" fmla="*/ 37 w 105"/>
                <a:gd name="T7" fmla="*/ 22 h 182"/>
                <a:gd name="T8" fmla="*/ 1 w 105"/>
                <a:gd name="T9" fmla="*/ 98 h 182"/>
                <a:gd name="T10" fmla="*/ 29 w 105"/>
                <a:gd name="T11" fmla="*/ 167 h 182"/>
                <a:gd name="T12" fmla="*/ 68 w 105"/>
                <a:gd name="T13" fmla="*/ 167 h 182"/>
                <a:gd name="T14" fmla="*/ 60 w 105"/>
                <a:gd name="T15" fmla="*/ 14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82">
                  <a:moveTo>
                    <a:pt x="60" y="140"/>
                  </a:moveTo>
                  <a:cubicBezTo>
                    <a:pt x="53" y="117"/>
                    <a:pt x="58" y="103"/>
                    <a:pt x="85" y="78"/>
                  </a:cubicBezTo>
                  <a:cubicBezTo>
                    <a:pt x="95" y="68"/>
                    <a:pt x="101" y="60"/>
                    <a:pt x="102" y="50"/>
                  </a:cubicBezTo>
                  <a:cubicBezTo>
                    <a:pt x="105" y="22"/>
                    <a:pt x="78" y="0"/>
                    <a:pt x="37" y="22"/>
                  </a:cubicBezTo>
                  <a:cubicBezTo>
                    <a:pt x="13" y="35"/>
                    <a:pt x="0" y="70"/>
                    <a:pt x="1" y="98"/>
                  </a:cubicBezTo>
                  <a:cubicBezTo>
                    <a:pt x="2" y="126"/>
                    <a:pt x="12" y="153"/>
                    <a:pt x="29" y="167"/>
                  </a:cubicBezTo>
                  <a:cubicBezTo>
                    <a:pt x="44" y="181"/>
                    <a:pt x="65" y="182"/>
                    <a:pt x="68" y="167"/>
                  </a:cubicBezTo>
                  <a:cubicBezTo>
                    <a:pt x="69" y="161"/>
                    <a:pt x="63" y="152"/>
                    <a:pt x="60" y="140"/>
                  </a:cubicBezTo>
                  <a:close/>
                </a:path>
              </a:pathLst>
            </a:custGeom>
            <a:solidFill>
              <a:srgbClr val="440C72">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nvGrpSpPr>
            <p:cNvPr id="424" name="Group 423"/>
            <p:cNvGrpSpPr/>
            <p:nvPr/>
          </p:nvGrpSpPr>
          <p:grpSpPr>
            <a:xfrm rot="958229">
              <a:off x="5084401" y="310493"/>
              <a:ext cx="562511" cy="488156"/>
              <a:chOff x="4960968" y="239790"/>
              <a:chExt cx="562511" cy="488156"/>
            </a:xfrm>
          </p:grpSpPr>
          <p:sp>
            <p:nvSpPr>
              <p:cNvPr id="425" name="Freeform 55"/>
              <p:cNvSpPr>
                <a:spLocks/>
              </p:cNvSpPr>
              <p:nvPr/>
            </p:nvSpPr>
            <p:spPr bwMode="auto">
              <a:xfrm>
                <a:off x="4960968" y="239790"/>
                <a:ext cx="562511" cy="488156"/>
              </a:xfrm>
              <a:custGeom>
                <a:avLst/>
                <a:gdLst>
                  <a:gd name="T0" fmla="*/ 24 w 314"/>
                  <a:gd name="T1" fmla="*/ 205 h 273"/>
                  <a:gd name="T2" fmla="*/ 47 w 314"/>
                  <a:gd name="T3" fmla="*/ 136 h 273"/>
                  <a:gd name="T4" fmla="*/ 116 w 314"/>
                  <a:gd name="T5" fmla="*/ 58 h 273"/>
                  <a:gd name="T6" fmla="*/ 314 w 314"/>
                  <a:gd name="T7" fmla="*/ 120 h 273"/>
                  <a:gd name="T8" fmla="*/ 187 w 314"/>
                  <a:gd name="T9" fmla="*/ 217 h 273"/>
                  <a:gd name="T10" fmla="*/ 93 w 314"/>
                  <a:gd name="T11" fmla="*/ 246 h 273"/>
                  <a:gd name="T12" fmla="*/ 0 w 314"/>
                  <a:gd name="T13" fmla="*/ 273 h 273"/>
                  <a:gd name="T14" fmla="*/ 24 w 314"/>
                  <a:gd name="T15" fmla="*/ 205 h 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73">
                    <a:moveTo>
                      <a:pt x="24" y="205"/>
                    </a:moveTo>
                    <a:cubicBezTo>
                      <a:pt x="28" y="182"/>
                      <a:pt x="36" y="158"/>
                      <a:pt x="47" y="136"/>
                    </a:cubicBezTo>
                    <a:cubicBezTo>
                      <a:pt x="63" y="105"/>
                      <a:pt x="85" y="76"/>
                      <a:pt x="116" y="58"/>
                    </a:cubicBezTo>
                    <a:cubicBezTo>
                      <a:pt x="212" y="0"/>
                      <a:pt x="285" y="90"/>
                      <a:pt x="314" y="120"/>
                    </a:cubicBezTo>
                    <a:cubicBezTo>
                      <a:pt x="267" y="167"/>
                      <a:pt x="230" y="196"/>
                      <a:pt x="187" y="217"/>
                    </a:cubicBezTo>
                    <a:cubicBezTo>
                      <a:pt x="159" y="229"/>
                      <a:pt x="129" y="238"/>
                      <a:pt x="93" y="246"/>
                    </a:cubicBezTo>
                    <a:cubicBezTo>
                      <a:pt x="59" y="252"/>
                      <a:pt x="32" y="260"/>
                      <a:pt x="0" y="273"/>
                    </a:cubicBezTo>
                    <a:cubicBezTo>
                      <a:pt x="10" y="248"/>
                      <a:pt x="18" y="232"/>
                      <a:pt x="24" y="205"/>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6" name="Freeform 56"/>
              <p:cNvSpPr>
                <a:spLocks/>
              </p:cNvSpPr>
              <p:nvPr/>
            </p:nvSpPr>
            <p:spPr bwMode="auto">
              <a:xfrm>
                <a:off x="4964201" y="285049"/>
                <a:ext cx="528566" cy="438047"/>
              </a:xfrm>
              <a:custGeom>
                <a:avLst/>
                <a:gdLst>
                  <a:gd name="T0" fmla="*/ 24 w 296"/>
                  <a:gd name="T1" fmla="*/ 184 h 245"/>
                  <a:gd name="T2" fmla="*/ 48 w 296"/>
                  <a:gd name="T3" fmla="*/ 124 h 245"/>
                  <a:gd name="T4" fmla="*/ 120 w 296"/>
                  <a:gd name="T5" fmla="*/ 49 h 245"/>
                  <a:gd name="T6" fmla="*/ 296 w 296"/>
                  <a:gd name="T7" fmla="*/ 94 h 245"/>
                  <a:gd name="T8" fmla="*/ 175 w 296"/>
                  <a:gd name="T9" fmla="*/ 185 h 245"/>
                  <a:gd name="T10" fmla="*/ 87 w 296"/>
                  <a:gd name="T11" fmla="*/ 216 h 245"/>
                  <a:gd name="T12" fmla="*/ 0 w 296"/>
                  <a:gd name="T13" fmla="*/ 245 h 245"/>
                  <a:gd name="T14" fmla="*/ 24 w 296"/>
                  <a:gd name="T15" fmla="*/ 184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245">
                    <a:moveTo>
                      <a:pt x="24" y="184"/>
                    </a:moveTo>
                    <a:cubicBezTo>
                      <a:pt x="29" y="165"/>
                      <a:pt x="37" y="143"/>
                      <a:pt x="48" y="124"/>
                    </a:cubicBezTo>
                    <a:cubicBezTo>
                      <a:pt x="64" y="96"/>
                      <a:pt x="90" y="65"/>
                      <a:pt x="120" y="49"/>
                    </a:cubicBezTo>
                    <a:cubicBezTo>
                      <a:pt x="209" y="0"/>
                      <a:pt x="271" y="69"/>
                      <a:pt x="296" y="94"/>
                    </a:cubicBezTo>
                    <a:cubicBezTo>
                      <a:pt x="251" y="137"/>
                      <a:pt x="216" y="165"/>
                      <a:pt x="175" y="185"/>
                    </a:cubicBezTo>
                    <a:cubicBezTo>
                      <a:pt x="149" y="198"/>
                      <a:pt x="121" y="207"/>
                      <a:pt x="87" y="216"/>
                    </a:cubicBezTo>
                    <a:cubicBezTo>
                      <a:pt x="56" y="224"/>
                      <a:pt x="31" y="232"/>
                      <a:pt x="0" y="245"/>
                    </a:cubicBezTo>
                    <a:cubicBezTo>
                      <a:pt x="10" y="223"/>
                      <a:pt x="18" y="209"/>
                      <a:pt x="24" y="184"/>
                    </a:cubicBezTo>
                    <a:close/>
                  </a:path>
                </a:pathLst>
              </a:custGeom>
              <a:solidFill>
                <a:srgbClr val="87C4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427" name="Freeform 57"/>
              <p:cNvSpPr>
                <a:spLocks/>
              </p:cNvSpPr>
              <p:nvPr/>
            </p:nvSpPr>
            <p:spPr bwMode="auto">
              <a:xfrm>
                <a:off x="4960968" y="391733"/>
                <a:ext cx="538264" cy="336213"/>
              </a:xfrm>
              <a:custGeom>
                <a:avLst/>
                <a:gdLst>
                  <a:gd name="T0" fmla="*/ 2 w 300"/>
                  <a:gd name="T1" fmla="*/ 182 h 188"/>
                  <a:gd name="T2" fmla="*/ 300 w 300"/>
                  <a:gd name="T3" fmla="*/ 33 h 188"/>
                  <a:gd name="T4" fmla="*/ 13 w 300"/>
                  <a:gd name="T5" fmla="*/ 183 h 188"/>
                  <a:gd name="T6" fmla="*/ 0 w 300"/>
                  <a:gd name="T7" fmla="*/ 188 h 188"/>
                  <a:gd name="T8" fmla="*/ 2 w 300"/>
                  <a:gd name="T9" fmla="*/ 182 h 188"/>
                </a:gdLst>
                <a:ahLst/>
                <a:cxnLst>
                  <a:cxn ang="0">
                    <a:pos x="T0" y="T1"/>
                  </a:cxn>
                  <a:cxn ang="0">
                    <a:pos x="T2" y="T3"/>
                  </a:cxn>
                  <a:cxn ang="0">
                    <a:pos x="T4" y="T5"/>
                  </a:cxn>
                  <a:cxn ang="0">
                    <a:pos x="T6" y="T7"/>
                  </a:cxn>
                  <a:cxn ang="0">
                    <a:pos x="T8" y="T9"/>
                  </a:cxn>
                </a:cxnLst>
                <a:rect l="0" t="0" r="r" b="b"/>
                <a:pathLst>
                  <a:path w="300" h="188">
                    <a:moveTo>
                      <a:pt x="2" y="182"/>
                    </a:moveTo>
                    <a:cubicBezTo>
                      <a:pt x="79" y="60"/>
                      <a:pt x="168" y="0"/>
                      <a:pt x="300" y="33"/>
                    </a:cubicBezTo>
                    <a:cubicBezTo>
                      <a:pt x="172" y="27"/>
                      <a:pt x="87" y="72"/>
                      <a:pt x="13" y="183"/>
                    </a:cubicBezTo>
                    <a:cubicBezTo>
                      <a:pt x="0" y="188"/>
                      <a:pt x="0" y="188"/>
                      <a:pt x="0" y="188"/>
                    </a:cubicBezTo>
                    <a:cubicBezTo>
                      <a:pt x="2" y="182"/>
                      <a:pt x="2" y="182"/>
                      <a:pt x="2" y="182"/>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grpSp>
    </p:spTree>
    <p:custDataLst>
      <p:tags r:id="rId1"/>
    </p:custDataLst>
    <p:extLst>
      <p:ext uri="{BB962C8B-B14F-4D97-AF65-F5344CB8AC3E}">
        <p14:creationId xmlns:p14="http://schemas.microsoft.com/office/powerpoint/2010/main" val="167265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main point goes here"/>
          <p:cNvSpPr txBox="1"/>
          <p:nvPr/>
        </p:nvSpPr>
        <p:spPr>
          <a:xfrm>
            <a:off x="-5181600" y="2514600"/>
            <a:ext cx="7846436" cy="3600986"/>
          </a:xfrm>
          <a:prstGeom prst="rect">
            <a:avLst/>
          </a:prstGeom>
          <a:noFill/>
          <a:ln>
            <a:noFill/>
          </a:ln>
        </p:spPr>
        <p:txBody>
          <a:bodyPr wrap="square" rtlCol="0">
            <a:spAutoFit/>
          </a:bodyPr>
          <a:lstStyle/>
          <a:p>
            <a:pPr algn="ctr"/>
            <a:endParaRPr lang="en-US" sz="5400" b="1" dirty="0">
              <a:solidFill>
                <a:srgbClr val="000000"/>
              </a:solidFill>
            </a:endParaRPr>
          </a:p>
          <a:p>
            <a:endParaRPr lang="en-US" sz="2800" dirty="0">
              <a:solidFill>
                <a:schemeClr val="accent5">
                  <a:lumMod val="75000"/>
                </a:schemeClr>
              </a:solidFill>
              <a:ea typeface="Adobe Gothic Std B" panose="020B0800000000000000" pitchFamily="34" charset="-128"/>
            </a:endParaRPr>
          </a:p>
          <a:p>
            <a:endParaRPr lang="en-US" sz="1000" dirty="0">
              <a:solidFill>
                <a:schemeClr val="accent2">
                  <a:lumMod val="90000"/>
                  <a:lumOff val="10000"/>
                </a:schemeClr>
              </a:solidFill>
              <a:ea typeface="Adobe Gothic Std B" panose="020B0800000000000000" pitchFamily="34" charset="-128"/>
            </a:endParaRP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r>
              <a:rPr lang="en-US" sz="3200" dirty="0"/>
              <a:t> </a:t>
            </a:r>
            <a:endParaRPr lang="en-US" sz="2400" dirty="0"/>
          </a:p>
          <a:p>
            <a:endParaRPr lang="en-US" sz="2400" dirty="0"/>
          </a:p>
          <a:p>
            <a:endParaRPr lang="en-US" sz="2400" dirty="0"/>
          </a:p>
        </p:txBody>
      </p:sp>
      <p:pic>
        <p:nvPicPr>
          <p:cNvPr id="6147" name="Picture 3" descr="C:\Users\rrose1\AppData\Local\Microsoft\Windows\Temporary Internet Files\Content.IE5\4XYBA1ZU\Meuble_blé_tigé_feuillé.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4509" y="3886200"/>
            <a:ext cx="1793886" cy="265357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noFill/>
        </p:spPr>
        <p:txBody>
          <a:bodyPr/>
          <a:lstStyle/>
          <a:p>
            <a:r>
              <a:rPr lang="en-US" dirty="0">
                <a:solidFill>
                  <a:srgbClr val="F78A28"/>
                </a:solidFill>
              </a:rPr>
              <a:t>Grains</a:t>
            </a:r>
          </a:p>
        </p:txBody>
      </p:sp>
      <p:sp>
        <p:nvSpPr>
          <p:cNvPr id="6" name="Content Placeholder 5"/>
          <p:cNvSpPr>
            <a:spLocks noGrp="1"/>
          </p:cNvSpPr>
          <p:nvPr>
            <p:ph idx="1"/>
          </p:nvPr>
        </p:nvSpPr>
        <p:spPr/>
        <p:txBody>
          <a:bodyPr>
            <a:normAutofit fontScale="92500"/>
          </a:bodyPr>
          <a:lstStyle/>
          <a:p>
            <a:pPr marL="457200" indent="-457200"/>
            <a:r>
              <a:rPr lang="en-US" dirty="0"/>
              <a:t>Grains provide many important nutrients, vitamins, and minerals for the growing children.</a:t>
            </a:r>
            <a:endParaRPr lang="en-US" dirty="0">
              <a:ea typeface="Adobe Gothic Std B" panose="020B0800000000000000" pitchFamily="34" charset="-128"/>
            </a:endParaRPr>
          </a:p>
          <a:p>
            <a:pPr marL="457200" indent="-457200"/>
            <a:r>
              <a:rPr lang="en-US" dirty="0"/>
              <a:t>Eating whole grains reduces the risk of heart disease and helps children of all ages grow at a healthy weight and avoid constipation. </a:t>
            </a:r>
          </a:p>
          <a:p>
            <a:pPr marL="457200" indent="-457200"/>
            <a:r>
              <a:rPr lang="en-US" dirty="0"/>
              <a:t>Pasta, cereal, bread, tortillas, and other baked goods are made using grains.</a:t>
            </a:r>
          </a:p>
          <a:p>
            <a:pPr marL="457200" indent="-457200"/>
            <a:r>
              <a:rPr lang="en-US" dirty="0"/>
              <a:t>Rice, oats, corn, wheat, barley, quinoa, millet, and </a:t>
            </a:r>
            <a:r>
              <a:rPr lang="en-US" dirty="0" err="1"/>
              <a:t>kamut</a:t>
            </a:r>
            <a:r>
              <a:rPr lang="en-US" dirty="0"/>
              <a:t> are examples of  grains. </a:t>
            </a:r>
          </a:p>
        </p:txBody>
      </p:sp>
      <p:sp>
        <p:nvSpPr>
          <p:cNvPr id="3" name="Date Placeholder 2"/>
          <p:cNvSpPr>
            <a:spLocks noGrp="1"/>
          </p:cNvSpPr>
          <p:nvPr>
            <p:ph type="dt" sz="half" idx="10"/>
          </p:nvPr>
        </p:nvSpPr>
        <p:spPr/>
        <p:txBody>
          <a:bodyPr/>
          <a:lstStyle/>
          <a:p>
            <a:fld id="{FD479DD9-2B46-4EB2-A721-AF7C20086103}" type="datetime1">
              <a:rPr lang="en-US" smtClean="0"/>
              <a:t>3/22/2024</a:t>
            </a:fld>
            <a:endParaRPr lang="en-US" dirty="0"/>
          </a:p>
        </p:txBody>
      </p:sp>
    </p:spTree>
    <p:custDataLst>
      <p:tags r:id="rId1"/>
    </p:custDataLst>
    <p:extLst>
      <p:ext uri="{BB962C8B-B14F-4D97-AF65-F5344CB8AC3E}">
        <p14:creationId xmlns:p14="http://schemas.microsoft.com/office/powerpoint/2010/main" val="1498567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22492"/>
            <a:ext cx="3356706" cy="707886"/>
          </a:xfrm>
          <a:prstGeom prst="rect">
            <a:avLst/>
          </a:prstGeom>
          <a:noFill/>
        </p:spPr>
        <p:txBody>
          <a:bodyPr wrap="square" rtlCol="0">
            <a:spAutoFit/>
          </a:bodyPr>
          <a:lstStyle/>
          <a:p>
            <a:r>
              <a:rPr lang="en-US" sz="4000" b="1" dirty="0">
                <a:solidFill>
                  <a:schemeClr val="bg1"/>
                </a:solidFill>
              </a:rPr>
              <a:t>Grains</a:t>
            </a:r>
          </a:p>
        </p:txBody>
      </p:sp>
      <p:sp>
        <p:nvSpPr>
          <p:cNvPr id="4" name="Content Placeholder 3"/>
          <p:cNvSpPr>
            <a:spLocks noGrp="1"/>
          </p:cNvSpPr>
          <p:nvPr>
            <p:ph sz="half" idx="1"/>
          </p:nvPr>
        </p:nvSpPr>
        <p:spPr>
          <a:xfrm>
            <a:off x="304800" y="1296586"/>
            <a:ext cx="4038600" cy="4525963"/>
          </a:xfrm>
        </p:spPr>
        <p:txBody>
          <a:bodyPr/>
          <a:lstStyle/>
          <a:p>
            <a:r>
              <a:rPr lang="en-US" dirty="0"/>
              <a:t>Oatmeal</a:t>
            </a:r>
          </a:p>
          <a:p>
            <a:r>
              <a:rPr lang="en-US" dirty="0"/>
              <a:t>Brown bread, labeled whole grain or multi-grain</a:t>
            </a:r>
          </a:p>
          <a:p>
            <a:r>
              <a:rPr lang="en-US" dirty="0"/>
              <a:t>Brown rice</a:t>
            </a:r>
          </a:p>
          <a:p>
            <a:r>
              <a:rPr lang="en-US" dirty="0"/>
              <a:t>Whole wheat pasta </a:t>
            </a:r>
          </a:p>
          <a:p>
            <a:r>
              <a:rPr lang="en-US" dirty="0"/>
              <a:t>Quinoa</a:t>
            </a:r>
          </a:p>
          <a:p>
            <a:r>
              <a:rPr lang="en-US" dirty="0"/>
              <a:t>Barley</a:t>
            </a:r>
          </a:p>
        </p:txBody>
      </p:sp>
      <p:sp>
        <p:nvSpPr>
          <p:cNvPr id="8" name="Content Placeholder 7"/>
          <p:cNvSpPr>
            <a:spLocks noGrp="1"/>
          </p:cNvSpPr>
          <p:nvPr>
            <p:ph sz="half" idx="2"/>
          </p:nvPr>
        </p:nvSpPr>
        <p:spPr/>
        <p:txBody>
          <a:bodyPr/>
          <a:lstStyle/>
          <a:p>
            <a:r>
              <a:rPr lang="en-US" dirty="0"/>
              <a:t>White or enriched bread</a:t>
            </a:r>
          </a:p>
          <a:p>
            <a:r>
              <a:rPr lang="en-US" dirty="0"/>
              <a:t>White rice</a:t>
            </a:r>
          </a:p>
          <a:p>
            <a:r>
              <a:rPr lang="en-US" dirty="0"/>
              <a:t>Flour tortillas</a:t>
            </a:r>
          </a:p>
          <a:p>
            <a:r>
              <a:rPr lang="en-US" dirty="0"/>
              <a:t>Pasta or noodles made from white flour</a:t>
            </a:r>
          </a:p>
          <a:p>
            <a:endParaRPr lang="en-US" dirty="0"/>
          </a:p>
        </p:txBody>
      </p:sp>
      <p:sp>
        <p:nvSpPr>
          <p:cNvPr id="2" name="Date Placeholder 1"/>
          <p:cNvSpPr>
            <a:spLocks noGrp="1"/>
          </p:cNvSpPr>
          <p:nvPr>
            <p:ph type="dt" sz="half" idx="10"/>
          </p:nvPr>
        </p:nvSpPr>
        <p:spPr/>
        <p:txBody>
          <a:bodyPr/>
          <a:lstStyle/>
          <a:p>
            <a:fld id="{4724CE65-BAF7-48D9-9D9E-0BB1430AA1CC}" type="datetime1">
              <a:rPr lang="en-US" smtClean="0"/>
              <a:t>3/22/2024</a:t>
            </a:fld>
            <a:endParaRPr lang="en-US" dirty="0"/>
          </a:p>
        </p:txBody>
      </p:sp>
      <p:sp>
        <p:nvSpPr>
          <p:cNvPr id="3" name="Text Placeholder 2"/>
          <p:cNvSpPr>
            <a:spLocks noGrp="1"/>
          </p:cNvSpPr>
          <p:nvPr>
            <p:ph type="body" idx="4294967295"/>
          </p:nvPr>
        </p:nvSpPr>
        <p:spPr>
          <a:xfrm>
            <a:off x="228600" y="533400"/>
            <a:ext cx="3868738" cy="823913"/>
          </a:xfrm>
        </p:spPr>
        <p:txBody>
          <a:bodyPr>
            <a:noAutofit/>
          </a:bodyPr>
          <a:lstStyle/>
          <a:p>
            <a:pPr marL="0" indent="0" algn="ctr">
              <a:buNone/>
            </a:pPr>
            <a:r>
              <a:rPr lang="en-US" sz="3200" dirty="0">
                <a:solidFill>
                  <a:srgbClr val="F78A28"/>
                </a:solidFill>
              </a:rPr>
              <a:t>Serve Whol</a:t>
            </a:r>
            <a:r>
              <a:rPr lang="en-US" dirty="0">
                <a:solidFill>
                  <a:srgbClr val="F78A28"/>
                </a:solidFill>
              </a:rPr>
              <a:t>e Grain</a:t>
            </a:r>
            <a:endParaRPr lang="en-US" sz="3200" dirty="0">
              <a:solidFill>
                <a:srgbClr val="F78A28"/>
              </a:solidFill>
            </a:endParaRPr>
          </a:p>
        </p:txBody>
      </p:sp>
      <p:sp>
        <p:nvSpPr>
          <p:cNvPr id="7" name="Text Placeholder 6"/>
          <p:cNvSpPr>
            <a:spLocks noGrp="1"/>
          </p:cNvSpPr>
          <p:nvPr>
            <p:ph type="body" sz="quarter" idx="4294967295"/>
          </p:nvPr>
        </p:nvSpPr>
        <p:spPr>
          <a:xfrm>
            <a:off x="4495800" y="322492"/>
            <a:ext cx="4192587" cy="1277708"/>
          </a:xfrm>
        </p:spPr>
        <p:txBody>
          <a:bodyPr>
            <a:noAutofit/>
          </a:bodyPr>
          <a:lstStyle/>
          <a:p>
            <a:pPr marL="0" indent="0" algn="ctr">
              <a:buNone/>
            </a:pPr>
            <a:r>
              <a:rPr lang="en-US" sz="2800" dirty="0">
                <a:solidFill>
                  <a:srgbClr val="D90F81"/>
                </a:solidFill>
              </a:rPr>
              <a:t>AVOID or LIMIT</a:t>
            </a:r>
          </a:p>
          <a:p>
            <a:pPr marL="0" indent="0" algn="ctr">
              <a:buNone/>
            </a:pPr>
            <a:r>
              <a:rPr lang="en-US" sz="2800" dirty="0">
                <a:solidFill>
                  <a:srgbClr val="D90F81"/>
                </a:solidFill>
              </a:rPr>
              <a:t>Non-Whole Grain Foods</a:t>
            </a:r>
          </a:p>
        </p:txBody>
      </p:sp>
      <p:pic>
        <p:nvPicPr>
          <p:cNvPr id="6148" name="Picture 4" descr="C:\Users\rrose1\AppData\Local\Microsoft\Windows\Temporary Internet Files\Content.IE5\AVNM5XLX\Bread_and_grain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662055"/>
            <a:ext cx="1781597" cy="15872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19840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a:solidFill>
            <a:srgbClr val="003473"/>
          </a:solidFill>
        </p:spPr>
        <p:txBody>
          <a:bodyPr/>
          <a:lstStyle/>
          <a:p>
            <a:r>
              <a:rPr lang="en-US" dirty="0">
                <a:solidFill>
                  <a:srgbClr val="8DC63F"/>
                </a:solidFill>
              </a:rPr>
              <a:t>Vegetables</a:t>
            </a:r>
          </a:p>
        </p:txBody>
      </p:sp>
      <p:sp>
        <p:nvSpPr>
          <p:cNvPr id="5" name="Content Placeholder 4"/>
          <p:cNvSpPr>
            <a:spLocks noGrp="1"/>
          </p:cNvSpPr>
          <p:nvPr>
            <p:ph idx="1"/>
          </p:nvPr>
        </p:nvSpPr>
        <p:spPr>
          <a:xfrm>
            <a:off x="457200" y="1600201"/>
            <a:ext cx="8229600" cy="3505200"/>
          </a:xfrm>
        </p:spPr>
        <p:txBody>
          <a:bodyPr/>
          <a:lstStyle/>
          <a:p>
            <a:r>
              <a:rPr lang="en-US" dirty="0"/>
              <a:t>Provide minerals, vitamins, and other nutrients to support children’s rapid growth and development</a:t>
            </a:r>
          </a:p>
          <a:p>
            <a:r>
              <a:rPr lang="en-US" dirty="0">
                <a:ea typeface="Adobe Gothic Std B" panose="020B0800000000000000" pitchFamily="34" charset="-128"/>
              </a:rPr>
              <a:t>Diets rich in vegetables have been shown to reduce the risks of heart disease, stroke, and certain cancers.</a:t>
            </a:r>
            <a:endParaRPr lang="en-US" dirty="0"/>
          </a:p>
          <a:p>
            <a:endParaRPr lang="en-US" dirty="0"/>
          </a:p>
          <a:p>
            <a:endParaRPr lang="en-US" dirty="0"/>
          </a:p>
        </p:txBody>
      </p:sp>
      <p:sp>
        <p:nvSpPr>
          <p:cNvPr id="3" name="Date Placeholder 2"/>
          <p:cNvSpPr>
            <a:spLocks noGrp="1"/>
          </p:cNvSpPr>
          <p:nvPr>
            <p:ph type="dt" sz="half" idx="10"/>
          </p:nvPr>
        </p:nvSpPr>
        <p:spPr/>
        <p:txBody>
          <a:bodyPr/>
          <a:lstStyle/>
          <a:p>
            <a:fld id="{0FAE2789-7BFF-44A6-8FC0-814F4E22DB13}" type="datetime1">
              <a:rPr lang="en-US" smtClean="0"/>
              <a:t>3/22/2024</a:t>
            </a:fld>
            <a:endParaRPr lang="en-US" dirty="0"/>
          </a:p>
        </p:txBody>
      </p:sp>
    </p:spTree>
    <p:custDataLst>
      <p:tags r:id="rId1"/>
    </p:custDataLst>
    <p:extLst>
      <p:ext uri="{BB962C8B-B14F-4D97-AF65-F5344CB8AC3E}">
        <p14:creationId xmlns:p14="http://schemas.microsoft.com/office/powerpoint/2010/main" val="201395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030" y="0"/>
            <a:ext cx="9173029" cy="1143000"/>
          </a:xfrm>
          <a:solidFill>
            <a:srgbClr val="003473"/>
          </a:solidFill>
        </p:spPr>
        <p:txBody>
          <a:bodyPr/>
          <a:lstStyle/>
          <a:p>
            <a:r>
              <a:rPr lang="en-US" dirty="0">
                <a:solidFill>
                  <a:srgbClr val="8DC63F"/>
                </a:solidFill>
              </a:rPr>
              <a:t>Vegetables</a:t>
            </a:r>
          </a:p>
        </p:txBody>
      </p:sp>
      <p:sp>
        <p:nvSpPr>
          <p:cNvPr id="5" name="Content Placeholder 4"/>
          <p:cNvSpPr>
            <a:spLocks noGrp="1"/>
          </p:cNvSpPr>
          <p:nvPr>
            <p:ph idx="1"/>
          </p:nvPr>
        </p:nvSpPr>
        <p:spPr>
          <a:xfrm>
            <a:off x="533400" y="2057400"/>
            <a:ext cx="8229600" cy="3505200"/>
          </a:xfrm>
        </p:spPr>
        <p:txBody>
          <a:bodyPr/>
          <a:lstStyle/>
          <a:p>
            <a:r>
              <a:rPr lang="en-US" dirty="0"/>
              <a:t>Vegetables can be served fresh, frozen, or canned (all with no added salt, fat, or sugar)</a:t>
            </a:r>
          </a:p>
          <a:p>
            <a:r>
              <a:rPr lang="en-US" dirty="0"/>
              <a:t>For commercially prepared vegetables, the first ingredient should be the vegetable</a:t>
            </a:r>
          </a:p>
          <a:p>
            <a:endParaRPr lang="en-US" dirty="0"/>
          </a:p>
          <a:p>
            <a:endParaRPr lang="en-US" dirty="0"/>
          </a:p>
        </p:txBody>
      </p:sp>
      <p:sp>
        <p:nvSpPr>
          <p:cNvPr id="3" name="Date Placeholder 2"/>
          <p:cNvSpPr>
            <a:spLocks noGrp="1"/>
          </p:cNvSpPr>
          <p:nvPr>
            <p:ph type="dt" sz="half" idx="10"/>
          </p:nvPr>
        </p:nvSpPr>
        <p:spPr/>
        <p:txBody>
          <a:bodyPr/>
          <a:lstStyle/>
          <a:p>
            <a:fld id="{0FAE2789-7BFF-44A6-8FC0-814F4E22DB13}" type="datetime1">
              <a:rPr lang="en-US" smtClean="0"/>
              <a:t>3/22/2024</a:t>
            </a:fld>
            <a:endParaRPr lang="en-US" dirty="0"/>
          </a:p>
        </p:txBody>
      </p:sp>
    </p:spTree>
    <p:custDataLst>
      <p:tags r:id="rId1"/>
    </p:custDataLst>
    <p:extLst>
      <p:ext uri="{BB962C8B-B14F-4D97-AF65-F5344CB8AC3E}">
        <p14:creationId xmlns:p14="http://schemas.microsoft.com/office/powerpoint/2010/main" val="284436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63782"/>
          </a:xfrm>
          <a:solidFill>
            <a:srgbClr val="003473"/>
          </a:solidFill>
        </p:spPr>
        <p:txBody>
          <a:bodyPr/>
          <a:lstStyle/>
          <a:p>
            <a:r>
              <a:rPr lang="en-US" b="1" dirty="0">
                <a:solidFill>
                  <a:schemeClr val="bg1"/>
                </a:solidFill>
              </a:rPr>
              <a:t>Quiz</a:t>
            </a:r>
          </a:p>
        </p:txBody>
      </p:sp>
      <p:sp>
        <p:nvSpPr>
          <p:cNvPr id="33" name="Content Placeholder 32"/>
          <p:cNvSpPr>
            <a:spLocks noGrp="1"/>
          </p:cNvSpPr>
          <p:nvPr>
            <p:ph idx="1"/>
          </p:nvPr>
        </p:nvSpPr>
        <p:spPr>
          <a:xfrm>
            <a:off x="381000" y="1600200"/>
            <a:ext cx="8229600" cy="4495799"/>
          </a:xfrm>
        </p:spPr>
        <p:txBody>
          <a:bodyPr>
            <a:normAutofit fontScale="62500" lnSpcReduction="20000"/>
          </a:bodyPr>
          <a:lstStyle/>
          <a:p>
            <a:pPr marL="0" indent="0">
              <a:buNone/>
            </a:pPr>
            <a:r>
              <a:rPr lang="en-US" sz="5100" b="1" u="sng" dirty="0"/>
              <a:t>Question: </a:t>
            </a:r>
            <a:r>
              <a:rPr lang="en-US" sz="5100" dirty="0"/>
              <a:t>Why is it important to eat vegetables?</a:t>
            </a:r>
          </a:p>
          <a:p>
            <a:pPr marL="0" indent="0">
              <a:buNone/>
            </a:pPr>
            <a:endParaRPr lang="en-US" sz="3400" dirty="0"/>
          </a:p>
          <a:p>
            <a:pPr marL="0" indent="0">
              <a:buNone/>
            </a:pPr>
            <a:r>
              <a:rPr lang="en-US" sz="3400" b="1" dirty="0">
                <a:ea typeface="Adobe Gothic Std B" panose="020B0800000000000000" pitchFamily="34" charset="-128"/>
                <a:cs typeface="Times New Roman" panose="02020603050405020304" pitchFamily="18" charset="0"/>
              </a:rPr>
              <a:t>A.) </a:t>
            </a:r>
            <a:r>
              <a:rPr lang="en-US" sz="3400" dirty="0">
                <a:cs typeface="Times New Roman" panose="02020603050405020304" pitchFamily="18" charset="0"/>
              </a:rPr>
              <a:t>Vegetables are important because they contain many nutrients, vitamins, and minerals that will help children grow. </a:t>
            </a:r>
          </a:p>
          <a:p>
            <a:pPr marL="0" indent="0">
              <a:buNone/>
            </a:pPr>
            <a:r>
              <a:rPr lang="en-US" sz="3400" dirty="0">
                <a:ea typeface="Adobe Gothic Std B" panose="020B0800000000000000" pitchFamily="34" charset="-128"/>
                <a:cs typeface="Times New Roman" panose="02020603050405020304" pitchFamily="18" charset="0"/>
              </a:rPr>
              <a:t> </a:t>
            </a:r>
          </a:p>
          <a:p>
            <a:pPr marL="0" lvl="0" indent="0">
              <a:buNone/>
            </a:pPr>
            <a:r>
              <a:rPr lang="en-US" sz="3400" b="1" dirty="0">
                <a:ea typeface="Adobe Gothic Std B" panose="020B0800000000000000" pitchFamily="34" charset="-128"/>
                <a:cs typeface="Times New Roman" panose="02020603050405020304" pitchFamily="18" charset="0"/>
              </a:rPr>
              <a:t>B.) </a:t>
            </a:r>
            <a:r>
              <a:rPr lang="en-US" sz="3400" dirty="0"/>
              <a:t>Eating vegetables in the diet can help children develop healthy eating patterns that can last a lifetime.  </a:t>
            </a:r>
          </a:p>
          <a:p>
            <a:endParaRPr lang="en-US" sz="3400" dirty="0">
              <a:ea typeface="Adobe Gothic Std B" panose="020B0800000000000000" pitchFamily="34" charset="-128"/>
              <a:cs typeface="Times New Roman" panose="02020603050405020304" pitchFamily="18" charset="0"/>
            </a:endParaRPr>
          </a:p>
          <a:p>
            <a:pPr marL="0" indent="0">
              <a:buNone/>
            </a:pPr>
            <a:r>
              <a:rPr lang="en-US" sz="3400" b="1" dirty="0">
                <a:ea typeface="Adobe Gothic Std B" panose="020B0800000000000000" pitchFamily="34" charset="-128"/>
                <a:cs typeface="Times New Roman" panose="02020603050405020304" pitchFamily="18" charset="0"/>
              </a:rPr>
              <a:t>C.) </a:t>
            </a:r>
            <a:r>
              <a:rPr lang="en-US" sz="3400" dirty="0"/>
              <a:t>Trying a wide variety of vegetables, textures, and colors can help develop sensory skills.</a:t>
            </a:r>
          </a:p>
          <a:p>
            <a:endParaRPr lang="en-US" sz="3400" dirty="0">
              <a:cs typeface="Times New Roman" panose="02020603050405020304" pitchFamily="18" charset="0"/>
            </a:endParaRPr>
          </a:p>
          <a:p>
            <a:pPr marL="0" lvl="0" indent="0">
              <a:buNone/>
            </a:pPr>
            <a:r>
              <a:rPr lang="en-US" sz="3400" b="1" dirty="0">
                <a:ea typeface="Adobe Gothic Std B" panose="020B0800000000000000" pitchFamily="34" charset="-128"/>
                <a:cs typeface="Times New Roman" panose="02020603050405020304" pitchFamily="18" charset="0"/>
              </a:rPr>
              <a:t>D.) </a:t>
            </a:r>
            <a:r>
              <a:rPr lang="en-US" sz="3400" dirty="0"/>
              <a:t>All the above</a:t>
            </a:r>
          </a:p>
          <a:p>
            <a:pPr marL="0" indent="0">
              <a:buNone/>
            </a:pPr>
            <a:r>
              <a:rPr lang="en-US" dirty="0"/>
              <a:t> </a:t>
            </a:r>
          </a:p>
          <a:p>
            <a:endParaRPr lang="en-US" dirty="0"/>
          </a:p>
        </p:txBody>
      </p:sp>
      <p:sp>
        <p:nvSpPr>
          <p:cNvPr id="2" name="Date Placeholder 1"/>
          <p:cNvSpPr>
            <a:spLocks noGrp="1"/>
          </p:cNvSpPr>
          <p:nvPr>
            <p:ph type="dt" sz="half" idx="10"/>
          </p:nvPr>
        </p:nvSpPr>
        <p:spPr/>
        <p:txBody>
          <a:bodyPr/>
          <a:lstStyle/>
          <a:p>
            <a:fld id="{04E7BC4D-5B93-410C-A3E1-AA3BC5D173C8}" type="datetime1">
              <a:rPr lang="en-US" smtClean="0"/>
              <a:t>3/22/2024</a:t>
            </a:fld>
            <a:endParaRPr lang="en-US" dirty="0"/>
          </a:p>
        </p:txBody>
      </p:sp>
    </p:spTree>
    <p:custDataLst>
      <p:tags r:id="rId1"/>
    </p:custDataLst>
    <p:extLst>
      <p:ext uri="{BB962C8B-B14F-4D97-AF65-F5344CB8AC3E}">
        <p14:creationId xmlns:p14="http://schemas.microsoft.com/office/powerpoint/2010/main" val="4108953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a:solidFill>
            <a:srgbClr val="003473"/>
          </a:solidFill>
        </p:spPr>
        <p:txBody>
          <a:bodyPr/>
          <a:lstStyle/>
          <a:p>
            <a:r>
              <a:rPr lang="en-US" b="1" dirty="0">
                <a:solidFill>
                  <a:schemeClr val="bg1"/>
                </a:solidFill>
              </a:rPr>
              <a:t>Quiz</a:t>
            </a:r>
          </a:p>
        </p:txBody>
      </p:sp>
      <p:sp>
        <p:nvSpPr>
          <p:cNvPr id="33" name="Content Placeholder 32"/>
          <p:cNvSpPr>
            <a:spLocks noGrp="1"/>
          </p:cNvSpPr>
          <p:nvPr>
            <p:ph idx="1"/>
          </p:nvPr>
        </p:nvSpPr>
        <p:spPr>
          <a:ln>
            <a:noFill/>
          </a:ln>
        </p:spPr>
        <p:txBody>
          <a:bodyPr>
            <a:normAutofit fontScale="62500" lnSpcReduction="20000"/>
          </a:bodyPr>
          <a:lstStyle/>
          <a:p>
            <a:pPr marL="0" indent="0">
              <a:buNone/>
            </a:pPr>
            <a:r>
              <a:rPr lang="en-US" sz="5100" b="1" u="sng" dirty="0"/>
              <a:t>Question: </a:t>
            </a:r>
            <a:r>
              <a:rPr lang="en-US" sz="5100" dirty="0"/>
              <a:t>Why is it important to eat vegetables?</a:t>
            </a:r>
          </a:p>
          <a:p>
            <a:pPr marL="0" indent="0">
              <a:buNone/>
            </a:pPr>
            <a:endParaRPr lang="en-US" sz="3400" dirty="0"/>
          </a:p>
          <a:p>
            <a:pPr marL="0" indent="0">
              <a:buNone/>
            </a:pPr>
            <a:r>
              <a:rPr lang="en-US" sz="3400" b="1" dirty="0">
                <a:ea typeface="Adobe Gothic Std B" panose="020B0800000000000000" pitchFamily="34" charset="-128"/>
                <a:cs typeface="Times New Roman" panose="02020603050405020304" pitchFamily="18" charset="0"/>
              </a:rPr>
              <a:t>A.) </a:t>
            </a:r>
            <a:r>
              <a:rPr lang="en-US" sz="3400" dirty="0">
                <a:cs typeface="Times New Roman" panose="02020603050405020304" pitchFamily="18" charset="0"/>
              </a:rPr>
              <a:t>Vegetables are important because they contain many nutrients, vitamins, and minerals that will help children grow. </a:t>
            </a:r>
          </a:p>
          <a:p>
            <a:pPr marL="0" indent="0">
              <a:buNone/>
            </a:pPr>
            <a:r>
              <a:rPr lang="en-US" sz="3400" dirty="0">
                <a:ea typeface="Adobe Gothic Std B" panose="020B0800000000000000" pitchFamily="34" charset="-128"/>
                <a:cs typeface="Times New Roman" panose="02020603050405020304" pitchFamily="18" charset="0"/>
              </a:rPr>
              <a:t> </a:t>
            </a:r>
          </a:p>
          <a:p>
            <a:pPr marL="0" lvl="0" indent="0">
              <a:buNone/>
            </a:pPr>
            <a:r>
              <a:rPr lang="en-US" sz="3400" b="1" dirty="0">
                <a:ea typeface="Adobe Gothic Std B" panose="020B0800000000000000" pitchFamily="34" charset="-128"/>
                <a:cs typeface="Times New Roman" panose="02020603050405020304" pitchFamily="18" charset="0"/>
              </a:rPr>
              <a:t>B.) </a:t>
            </a:r>
            <a:r>
              <a:rPr lang="en-US" sz="3400" dirty="0"/>
              <a:t>Eating vegetables in the diet can help children develop healthy eating patterns that can last a lifetime.  </a:t>
            </a:r>
          </a:p>
          <a:p>
            <a:endParaRPr lang="en-US" sz="3400" dirty="0">
              <a:ea typeface="Adobe Gothic Std B" panose="020B0800000000000000" pitchFamily="34" charset="-128"/>
              <a:cs typeface="Times New Roman" panose="02020603050405020304" pitchFamily="18" charset="0"/>
            </a:endParaRPr>
          </a:p>
          <a:p>
            <a:pPr marL="0" indent="0">
              <a:buNone/>
            </a:pPr>
            <a:r>
              <a:rPr lang="en-US" sz="3400" b="1" dirty="0">
                <a:ea typeface="Adobe Gothic Std B" panose="020B0800000000000000" pitchFamily="34" charset="-128"/>
                <a:cs typeface="Times New Roman" panose="02020603050405020304" pitchFamily="18" charset="0"/>
              </a:rPr>
              <a:t>C.) </a:t>
            </a:r>
            <a:r>
              <a:rPr lang="en-US" sz="3400" dirty="0"/>
              <a:t>Trying a wide variety of vegetables, textures, and colors can help develop sensory skills.</a:t>
            </a:r>
          </a:p>
          <a:p>
            <a:endParaRPr lang="en-US" sz="3400" dirty="0">
              <a:cs typeface="Times New Roman" panose="02020603050405020304" pitchFamily="18" charset="0"/>
            </a:endParaRPr>
          </a:p>
          <a:p>
            <a:pPr marL="0" lvl="0" indent="0">
              <a:buNone/>
            </a:pPr>
            <a:r>
              <a:rPr lang="en-US" sz="3400" b="1" dirty="0">
                <a:ea typeface="Adobe Gothic Std B" panose="020B0800000000000000" pitchFamily="34" charset="-128"/>
                <a:cs typeface="Times New Roman" panose="02020603050405020304" pitchFamily="18" charset="0"/>
              </a:rPr>
              <a:t>D.) </a:t>
            </a:r>
            <a:r>
              <a:rPr lang="en-US" sz="3400" dirty="0"/>
              <a:t>All the above</a:t>
            </a:r>
          </a:p>
          <a:p>
            <a:pPr marL="0" indent="0">
              <a:buNone/>
            </a:pPr>
            <a:r>
              <a:rPr lang="en-US" dirty="0"/>
              <a:t> </a:t>
            </a:r>
          </a:p>
          <a:p>
            <a:endParaRPr lang="en-US" dirty="0"/>
          </a:p>
        </p:txBody>
      </p:sp>
      <p:sp>
        <p:nvSpPr>
          <p:cNvPr id="2" name="Date Placeholder 1"/>
          <p:cNvSpPr>
            <a:spLocks noGrp="1"/>
          </p:cNvSpPr>
          <p:nvPr>
            <p:ph type="dt" sz="half" idx="10"/>
          </p:nvPr>
        </p:nvSpPr>
        <p:spPr/>
        <p:txBody>
          <a:bodyPr/>
          <a:lstStyle/>
          <a:p>
            <a:fld id="{04E7BC4D-5B93-410C-A3E1-AA3BC5D173C8}" type="datetime1">
              <a:rPr lang="en-US" smtClean="0"/>
              <a:t>3/22/2024</a:t>
            </a:fld>
            <a:endParaRPr lang="en-US" dirty="0"/>
          </a:p>
        </p:txBody>
      </p:sp>
      <p:sp>
        <p:nvSpPr>
          <p:cNvPr id="4" name="Oval 3"/>
          <p:cNvSpPr/>
          <p:nvPr/>
        </p:nvSpPr>
        <p:spPr>
          <a:xfrm>
            <a:off x="304800" y="4915544"/>
            <a:ext cx="3048000" cy="657165"/>
          </a:xfrm>
          <a:prstGeom prst="ellipse">
            <a:avLst/>
          </a:prstGeom>
          <a:no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8295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extBox 383"/>
          <p:cNvSpPr txBox="1"/>
          <p:nvPr/>
        </p:nvSpPr>
        <p:spPr>
          <a:xfrm>
            <a:off x="-781812" y="190933"/>
            <a:ext cx="2814404" cy="707886"/>
          </a:xfrm>
          <a:prstGeom prst="rect">
            <a:avLst/>
          </a:prstGeom>
          <a:noFill/>
        </p:spPr>
        <p:txBody>
          <a:bodyPr wrap="square" rtlCol="0">
            <a:spAutoFit/>
          </a:bodyPr>
          <a:lstStyle/>
          <a:p>
            <a:pPr algn="ctr"/>
            <a:r>
              <a:rPr lang="en-US" sz="4000" b="1" dirty="0">
                <a:solidFill>
                  <a:schemeClr val="bg1"/>
                </a:solidFill>
              </a:rPr>
              <a:t>Fruits</a:t>
            </a:r>
          </a:p>
        </p:txBody>
      </p:sp>
      <p:sp>
        <p:nvSpPr>
          <p:cNvPr id="4" name="Title 3"/>
          <p:cNvSpPr>
            <a:spLocks noGrp="1"/>
          </p:cNvSpPr>
          <p:nvPr>
            <p:ph type="title"/>
          </p:nvPr>
        </p:nvSpPr>
        <p:spPr>
          <a:xfrm>
            <a:off x="0" y="0"/>
            <a:ext cx="9144000" cy="1143000"/>
          </a:xfrm>
          <a:solidFill>
            <a:srgbClr val="F78A28"/>
          </a:solidFill>
        </p:spPr>
        <p:txBody>
          <a:bodyPr/>
          <a:lstStyle/>
          <a:p>
            <a:r>
              <a:rPr lang="en-US" dirty="0">
                <a:solidFill>
                  <a:schemeClr val="bg1"/>
                </a:solidFill>
              </a:rPr>
              <a:t>Fruit</a:t>
            </a:r>
          </a:p>
        </p:txBody>
      </p:sp>
      <p:sp>
        <p:nvSpPr>
          <p:cNvPr id="5" name="Content Placeholder 4"/>
          <p:cNvSpPr>
            <a:spLocks noGrp="1"/>
          </p:cNvSpPr>
          <p:nvPr>
            <p:ph idx="1"/>
          </p:nvPr>
        </p:nvSpPr>
        <p:spPr>
          <a:xfrm>
            <a:off x="457200" y="1676400"/>
            <a:ext cx="8229600" cy="3763963"/>
          </a:xfrm>
        </p:spPr>
        <p:txBody>
          <a:bodyPr/>
          <a:lstStyle/>
          <a:p>
            <a:r>
              <a:rPr lang="en-US" dirty="0"/>
              <a:t>Fruit provides minerals, vitamins, and other nutrients that  support children’s growth and development.</a:t>
            </a:r>
          </a:p>
          <a:p>
            <a:r>
              <a:rPr lang="en-US" dirty="0">
                <a:ea typeface="Adobe Gothic Std B" panose="020B0800000000000000" pitchFamily="34" charset="-128"/>
              </a:rPr>
              <a:t>Include a variety of colors:  try a rainbow of fruits.</a:t>
            </a:r>
          </a:p>
          <a:p>
            <a:r>
              <a:rPr lang="en-US" dirty="0"/>
              <a:t>The different fruit colors and textures help develop sensory skills</a:t>
            </a:r>
            <a:r>
              <a:rPr lang="en-US" baseline="30000" dirty="0"/>
              <a:t>.</a:t>
            </a:r>
            <a:r>
              <a:rPr lang="en-US" dirty="0"/>
              <a:t> </a:t>
            </a:r>
          </a:p>
          <a:p>
            <a:endParaRPr lang="en-US" sz="2400" dirty="0"/>
          </a:p>
          <a:p>
            <a:endParaRPr lang="en-US" sz="2400" dirty="0">
              <a:ea typeface="Adobe Gothic Std B" panose="020B0800000000000000" pitchFamily="34" charset="-128"/>
            </a:endParaRPr>
          </a:p>
          <a:p>
            <a:endParaRPr lang="en-US" sz="2400" dirty="0">
              <a:ea typeface="Adobe Gothic Std B" panose="020B0800000000000000" pitchFamily="34" charset="-128"/>
            </a:endParaRPr>
          </a:p>
          <a:p>
            <a:pPr marL="0" indent="0">
              <a:buNone/>
            </a:pPr>
            <a:endParaRPr lang="en-US" dirty="0"/>
          </a:p>
        </p:txBody>
      </p:sp>
      <p:sp>
        <p:nvSpPr>
          <p:cNvPr id="3" name="Date Placeholder 2"/>
          <p:cNvSpPr>
            <a:spLocks noGrp="1"/>
          </p:cNvSpPr>
          <p:nvPr>
            <p:ph type="dt" sz="half" idx="10"/>
          </p:nvPr>
        </p:nvSpPr>
        <p:spPr/>
        <p:txBody>
          <a:bodyPr/>
          <a:lstStyle/>
          <a:p>
            <a:fld id="{DB0EFBE8-CF67-4BBD-B116-A91815A0AFB0}" type="datetime1">
              <a:rPr lang="en-US" smtClean="0"/>
              <a:t>3/22/2024</a:t>
            </a:fld>
            <a:endParaRPr lang="en-US" dirty="0"/>
          </a:p>
        </p:txBody>
      </p:sp>
      <p:grpSp>
        <p:nvGrpSpPr>
          <p:cNvPr id="19" name="lemon"/>
          <p:cNvGrpSpPr/>
          <p:nvPr/>
        </p:nvGrpSpPr>
        <p:grpSpPr>
          <a:xfrm flipH="1">
            <a:off x="152400" y="191659"/>
            <a:ext cx="1128474" cy="1067159"/>
            <a:chOff x="3752698" y="2069774"/>
            <a:chExt cx="1638603" cy="1620696"/>
          </a:xfrm>
        </p:grpSpPr>
        <p:sp>
          <p:nvSpPr>
            <p:cNvPr id="20" name="Freeform 13"/>
            <p:cNvSpPr>
              <a:spLocks/>
            </p:cNvSpPr>
            <p:nvPr/>
          </p:nvSpPr>
          <p:spPr bwMode="auto">
            <a:xfrm>
              <a:off x="3797468" y="208569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noEditPoints="1"/>
            </p:cNvSpPr>
            <p:nvPr/>
          </p:nvSpPr>
          <p:spPr bwMode="auto">
            <a:xfrm>
              <a:off x="3752698" y="2069774"/>
              <a:ext cx="1636614" cy="1620696"/>
            </a:xfrm>
            <a:custGeom>
              <a:avLst/>
              <a:gdLst>
                <a:gd name="T0" fmla="*/ 751 w 799"/>
                <a:gd name="T1" fmla="*/ 210 h 791"/>
                <a:gd name="T2" fmla="*/ 584 w 799"/>
                <a:gd name="T3" fmla="*/ 27 h 791"/>
                <a:gd name="T4" fmla="*/ 582 w 799"/>
                <a:gd name="T5" fmla="*/ 26 h 791"/>
                <a:gd name="T6" fmla="*/ 457 w 799"/>
                <a:gd name="T7" fmla="*/ 18 h 791"/>
                <a:gd name="T8" fmla="*/ 311 w 799"/>
                <a:gd name="T9" fmla="*/ 69 h 791"/>
                <a:gd name="T10" fmla="*/ 230 w 799"/>
                <a:gd name="T11" fmla="*/ 121 h 791"/>
                <a:gd name="T12" fmla="*/ 111 w 799"/>
                <a:gd name="T13" fmla="*/ 259 h 791"/>
                <a:gd name="T14" fmla="*/ 107 w 799"/>
                <a:gd name="T15" fmla="*/ 265 h 791"/>
                <a:gd name="T16" fmla="*/ 98 w 799"/>
                <a:gd name="T17" fmla="*/ 285 h 791"/>
                <a:gd name="T18" fmla="*/ 61 w 799"/>
                <a:gd name="T19" fmla="*/ 387 h 791"/>
                <a:gd name="T20" fmla="*/ 56 w 799"/>
                <a:gd name="T21" fmla="*/ 429 h 791"/>
                <a:gd name="T22" fmla="*/ 68 w 799"/>
                <a:gd name="T23" fmla="*/ 566 h 791"/>
                <a:gd name="T24" fmla="*/ 72 w 799"/>
                <a:gd name="T25" fmla="*/ 578 h 791"/>
                <a:gd name="T26" fmla="*/ 77 w 799"/>
                <a:gd name="T27" fmla="*/ 583 h 791"/>
                <a:gd name="T28" fmla="*/ 130 w 799"/>
                <a:gd name="T29" fmla="*/ 634 h 791"/>
                <a:gd name="T30" fmla="*/ 186 w 799"/>
                <a:gd name="T31" fmla="*/ 692 h 791"/>
                <a:gd name="T32" fmla="*/ 197 w 799"/>
                <a:gd name="T33" fmla="*/ 700 h 791"/>
                <a:gd name="T34" fmla="*/ 293 w 799"/>
                <a:gd name="T35" fmla="*/ 742 h 791"/>
                <a:gd name="T36" fmla="*/ 308 w 799"/>
                <a:gd name="T37" fmla="*/ 745 h 791"/>
                <a:gd name="T38" fmla="*/ 418 w 799"/>
                <a:gd name="T39" fmla="*/ 755 h 791"/>
                <a:gd name="T40" fmla="*/ 462 w 799"/>
                <a:gd name="T41" fmla="*/ 754 h 791"/>
                <a:gd name="T42" fmla="*/ 634 w 799"/>
                <a:gd name="T43" fmla="*/ 682 h 791"/>
                <a:gd name="T44" fmla="*/ 714 w 799"/>
                <a:gd name="T45" fmla="*/ 604 h 791"/>
                <a:gd name="T46" fmla="*/ 778 w 799"/>
                <a:gd name="T47" fmla="*/ 477 h 791"/>
                <a:gd name="T48" fmla="*/ 785 w 799"/>
                <a:gd name="T49" fmla="*/ 287 h 791"/>
                <a:gd name="T50" fmla="*/ 794 w 799"/>
                <a:gd name="T51" fmla="*/ 415 h 791"/>
                <a:gd name="T52" fmla="*/ 721 w 799"/>
                <a:gd name="T53" fmla="*/ 611 h 791"/>
                <a:gd name="T54" fmla="*/ 669 w 799"/>
                <a:gd name="T55" fmla="*/ 673 h 791"/>
                <a:gd name="T56" fmla="*/ 532 w 799"/>
                <a:gd name="T57" fmla="*/ 762 h 791"/>
                <a:gd name="T58" fmla="*/ 429 w 799"/>
                <a:gd name="T59" fmla="*/ 790 h 791"/>
                <a:gd name="T60" fmla="*/ 400 w 799"/>
                <a:gd name="T61" fmla="*/ 790 h 791"/>
                <a:gd name="T62" fmla="*/ 293 w 799"/>
                <a:gd name="T63" fmla="*/ 786 h 791"/>
                <a:gd name="T64" fmla="*/ 267 w 799"/>
                <a:gd name="T65" fmla="*/ 781 h 791"/>
                <a:gd name="T66" fmla="*/ 169 w 799"/>
                <a:gd name="T67" fmla="*/ 741 h 791"/>
                <a:gd name="T68" fmla="*/ 141 w 799"/>
                <a:gd name="T69" fmla="*/ 722 h 791"/>
                <a:gd name="T70" fmla="*/ 99 w 799"/>
                <a:gd name="T71" fmla="*/ 678 h 791"/>
                <a:gd name="T72" fmla="*/ 28 w 799"/>
                <a:gd name="T73" fmla="*/ 612 h 791"/>
                <a:gd name="T74" fmla="*/ 24 w 799"/>
                <a:gd name="T75" fmla="*/ 605 h 791"/>
                <a:gd name="T76" fmla="*/ 11 w 799"/>
                <a:gd name="T77" fmla="*/ 562 h 791"/>
                <a:gd name="T78" fmla="*/ 5 w 799"/>
                <a:gd name="T79" fmla="*/ 391 h 791"/>
                <a:gd name="T80" fmla="*/ 9 w 799"/>
                <a:gd name="T81" fmla="*/ 373 h 791"/>
                <a:gd name="T82" fmla="*/ 52 w 799"/>
                <a:gd name="T83" fmla="*/ 264 h 791"/>
                <a:gd name="T84" fmla="*/ 64 w 799"/>
                <a:gd name="T85" fmla="*/ 241 h 791"/>
                <a:gd name="T86" fmla="*/ 69 w 799"/>
                <a:gd name="T87" fmla="*/ 233 h 791"/>
                <a:gd name="T88" fmla="*/ 210 w 799"/>
                <a:gd name="T89" fmla="*/ 89 h 791"/>
                <a:gd name="T90" fmla="*/ 296 w 799"/>
                <a:gd name="T91" fmla="*/ 43 h 791"/>
                <a:gd name="T92" fmla="*/ 456 w 799"/>
                <a:gd name="T93" fmla="*/ 1 h 791"/>
                <a:gd name="T94" fmla="*/ 585 w 799"/>
                <a:gd name="T95" fmla="*/ 17 h 791"/>
                <a:gd name="T96" fmla="*/ 655 w 799"/>
                <a:gd name="T97" fmla="*/ 71 h 791"/>
                <a:gd name="T98" fmla="*/ 768 w 799"/>
                <a:gd name="T99" fmla="*/ 24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791">
                  <a:moveTo>
                    <a:pt x="785" y="287"/>
                  </a:moveTo>
                  <a:cubicBezTo>
                    <a:pt x="780" y="274"/>
                    <a:pt x="774" y="261"/>
                    <a:pt x="768" y="248"/>
                  </a:cubicBezTo>
                  <a:cubicBezTo>
                    <a:pt x="762" y="236"/>
                    <a:pt x="756" y="223"/>
                    <a:pt x="751" y="210"/>
                  </a:cubicBezTo>
                  <a:cubicBezTo>
                    <a:pt x="740" y="184"/>
                    <a:pt x="723" y="161"/>
                    <a:pt x="706" y="139"/>
                  </a:cubicBezTo>
                  <a:cubicBezTo>
                    <a:pt x="688" y="117"/>
                    <a:pt x="671" y="94"/>
                    <a:pt x="651" y="74"/>
                  </a:cubicBezTo>
                  <a:cubicBezTo>
                    <a:pt x="631" y="55"/>
                    <a:pt x="609" y="37"/>
                    <a:pt x="584" y="27"/>
                  </a:cubicBezTo>
                  <a:cubicBezTo>
                    <a:pt x="583" y="27"/>
                    <a:pt x="583" y="27"/>
                    <a:pt x="583" y="27"/>
                  </a:cubicBezTo>
                  <a:cubicBezTo>
                    <a:pt x="583" y="26"/>
                    <a:pt x="583" y="26"/>
                    <a:pt x="583" y="26"/>
                  </a:cubicBezTo>
                  <a:cubicBezTo>
                    <a:pt x="583" y="26"/>
                    <a:pt x="582" y="26"/>
                    <a:pt x="582" y="26"/>
                  </a:cubicBezTo>
                  <a:cubicBezTo>
                    <a:pt x="582" y="26"/>
                    <a:pt x="582" y="26"/>
                    <a:pt x="582" y="26"/>
                  </a:cubicBezTo>
                  <a:cubicBezTo>
                    <a:pt x="563" y="18"/>
                    <a:pt x="542" y="15"/>
                    <a:pt x="521" y="15"/>
                  </a:cubicBezTo>
                  <a:cubicBezTo>
                    <a:pt x="500" y="15"/>
                    <a:pt x="478" y="16"/>
                    <a:pt x="457" y="18"/>
                  </a:cubicBezTo>
                  <a:cubicBezTo>
                    <a:pt x="436" y="21"/>
                    <a:pt x="416" y="25"/>
                    <a:pt x="396" y="31"/>
                  </a:cubicBezTo>
                  <a:cubicBezTo>
                    <a:pt x="376" y="36"/>
                    <a:pt x="356" y="44"/>
                    <a:pt x="338" y="53"/>
                  </a:cubicBezTo>
                  <a:cubicBezTo>
                    <a:pt x="329" y="58"/>
                    <a:pt x="320" y="63"/>
                    <a:pt x="311" y="69"/>
                  </a:cubicBezTo>
                  <a:cubicBezTo>
                    <a:pt x="306" y="72"/>
                    <a:pt x="302" y="74"/>
                    <a:pt x="298" y="77"/>
                  </a:cubicBezTo>
                  <a:cubicBezTo>
                    <a:pt x="293" y="80"/>
                    <a:pt x="288" y="83"/>
                    <a:pt x="284" y="86"/>
                  </a:cubicBezTo>
                  <a:cubicBezTo>
                    <a:pt x="265" y="98"/>
                    <a:pt x="247" y="109"/>
                    <a:pt x="230" y="121"/>
                  </a:cubicBezTo>
                  <a:cubicBezTo>
                    <a:pt x="213" y="132"/>
                    <a:pt x="197" y="145"/>
                    <a:pt x="183" y="159"/>
                  </a:cubicBezTo>
                  <a:cubicBezTo>
                    <a:pt x="169" y="173"/>
                    <a:pt x="156" y="189"/>
                    <a:pt x="145" y="206"/>
                  </a:cubicBezTo>
                  <a:cubicBezTo>
                    <a:pt x="133" y="223"/>
                    <a:pt x="122" y="241"/>
                    <a:pt x="111" y="259"/>
                  </a:cubicBezTo>
                  <a:cubicBezTo>
                    <a:pt x="110" y="261"/>
                    <a:pt x="110" y="261"/>
                    <a:pt x="110" y="261"/>
                  </a:cubicBezTo>
                  <a:cubicBezTo>
                    <a:pt x="109" y="262"/>
                    <a:pt x="109" y="262"/>
                    <a:pt x="109" y="262"/>
                  </a:cubicBezTo>
                  <a:cubicBezTo>
                    <a:pt x="107" y="265"/>
                    <a:pt x="107" y="265"/>
                    <a:pt x="107" y="265"/>
                  </a:cubicBezTo>
                  <a:cubicBezTo>
                    <a:pt x="106" y="267"/>
                    <a:pt x="105" y="269"/>
                    <a:pt x="104" y="271"/>
                  </a:cubicBezTo>
                  <a:cubicBezTo>
                    <a:pt x="103" y="274"/>
                    <a:pt x="102" y="276"/>
                    <a:pt x="101" y="278"/>
                  </a:cubicBezTo>
                  <a:cubicBezTo>
                    <a:pt x="98" y="285"/>
                    <a:pt x="98" y="285"/>
                    <a:pt x="98" y="285"/>
                  </a:cubicBezTo>
                  <a:cubicBezTo>
                    <a:pt x="94" y="295"/>
                    <a:pt x="90" y="305"/>
                    <a:pt x="86" y="314"/>
                  </a:cubicBezTo>
                  <a:cubicBezTo>
                    <a:pt x="78" y="334"/>
                    <a:pt x="71" y="353"/>
                    <a:pt x="65" y="373"/>
                  </a:cubicBezTo>
                  <a:cubicBezTo>
                    <a:pt x="64" y="377"/>
                    <a:pt x="62" y="382"/>
                    <a:pt x="61" y="387"/>
                  </a:cubicBezTo>
                  <a:cubicBezTo>
                    <a:pt x="60" y="394"/>
                    <a:pt x="60" y="394"/>
                    <a:pt x="60" y="394"/>
                  </a:cubicBezTo>
                  <a:cubicBezTo>
                    <a:pt x="58" y="401"/>
                    <a:pt x="58" y="401"/>
                    <a:pt x="58" y="401"/>
                  </a:cubicBezTo>
                  <a:cubicBezTo>
                    <a:pt x="57" y="409"/>
                    <a:pt x="56" y="419"/>
                    <a:pt x="56" y="429"/>
                  </a:cubicBezTo>
                  <a:cubicBezTo>
                    <a:pt x="55" y="449"/>
                    <a:pt x="56" y="470"/>
                    <a:pt x="58" y="490"/>
                  </a:cubicBezTo>
                  <a:cubicBezTo>
                    <a:pt x="59" y="511"/>
                    <a:pt x="62" y="532"/>
                    <a:pt x="65" y="551"/>
                  </a:cubicBezTo>
                  <a:cubicBezTo>
                    <a:pt x="66" y="556"/>
                    <a:pt x="67" y="561"/>
                    <a:pt x="68" y="566"/>
                  </a:cubicBezTo>
                  <a:cubicBezTo>
                    <a:pt x="69" y="570"/>
                    <a:pt x="71" y="574"/>
                    <a:pt x="72" y="577"/>
                  </a:cubicBezTo>
                  <a:cubicBezTo>
                    <a:pt x="72" y="577"/>
                    <a:pt x="72" y="578"/>
                    <a:pt x="72" y="578"/>
                  </a:cubicBezTo>
                  <a:cubicBezTo>
                    <a:pt x="72" y="578"/>
                    <a:pt x="72" y="578"/>
                    <a:pt x="72" y="578"/>
                  </a:cubicBezTo>
                  <a:cubicBezTo>
                    <a:pt x="72" y="578"/>
                    <a:pt x="72" y="578"/>
                    <a:pt x="72" y="577"/>
                  </a:cubicBezTo>
                  <a:cubicBezTo>
                    <a:pt x="72" y="578"/>
                    <a:pt x="72" y="578"/>
                    <a:pt x="72" y="578"/>
                  </a:cubicBezTo>
                  <a:cubicBezTo>
                    <a:pt x="74" y="580"/>
                    <a:pt x="75" y="581"/>
                    <a:pt x="77" y="583"/>
                  </a:cubicBezTo>
                  <a:cubicBezTo>
                    <a:pt x="80" y="587"/>
                    <a:pt x="83" y="591"/>
                    <a:pt x="86" y="594"/>
                  </a:cubicBezTo>
                  <a:cubicBezTo>
                    <a:pt x="100" y="609"/>
                    <a:pt x="115" y="623"/>
                    <a:pt x="130" y="634"/>
                  </a:cubicBezTo>
                  <a:cubicBezTo>
                    <a:pt x="130" y="634"/>
                    <a:pt x="130" y="634"/>
                    <a:pt x="130" y="634"/>
                  </a:cubicBezTo>
                  <a:cubicBezTo>
                    <a:pt x="132" y="636"/>
                    <a:pt x="134" y="637"/>
                    <a:pt x="136" y="639"/>
                  </a:cubicBezTo>
                  <a:cubicBezTo>
                    <a:pt x="148" y="655"/>
                    <a:pt x="161" y="671"/>
                    <a:pt x="175" y="684"/>
                  </a:cubicBezTo>
                  <a:cubicBezTo>
                    <a:pt x="179" y="687"/>
                    <a:pt x="182" y="690"/>
                    <a:pt x="186" y="692"/>
                  </a:cubicBezTo>
                  <a:cubicBezTo>
                    <a:pt x="187" y="694"/>
                    <a:pt x="189" y="695"/>
                    <a:pt x="191" y="696"/>
                  </a:cubicBezTo>
                  <a:cubicBezTo>
                    <a:pt x="194" y="698"/>
                    <a:pt x="194" y="698"/>
                    <a:pt x="194" y="698"/>
                  </a:cubicBezTo>
                  <a:cubicBezTo>
                    <a:pt x="197" y="700"/>
                    <a:pt x="197" y="700"/>
                    <a:pt x="197" y="700"/>
                  </a:cubicBezTo>
                  <a:cubicBezTo>
                    <a:pt x="206" y="705"/>
                    <a:pt x="215" y="710"/>
                    <a:pt x="224" y="715"/>
                  </a:cubicBezTo>
                  <a:cubicBezTo>
                    <a:pt x="242" y="724"/>
                    <a:pt x="260" y="732"/>
                    <a:pt x="279" y="738"/>
                  </a:cubicBezTo>
                  <a:cubicBezTo>
                    <a:pt x="283" y="740"/>
                    <a:pt x="288" y="741"/>
                    <a:pt x="293" y="742"/>
                  </a:cubicBezTo>
                  <a:cubicBezTo>
                    <a:pt x="296" y="743"/>
                    <a:pt x="296" y="743"/>
                    <a:pt x="296" y="743"/>
                  </a:cubicBezTo>
                  <a:cubicBezTo>
                    <a:pt x="300" y="743"/>
                    <a:pt x="300" y="743"/>
                    <a:pt x="300" y="743"/>
                  </a:cubicBezTo>
                  <a:cubicBezTo>
                    <a:pt x="308" y="745"/>
                    <a:pt x="308" y="745"/>
                    <a:pt x="308" y="745"/>
                  </a:cubicBezTo>
                  <a:cubicBezTo>
                    <a:pt x="318" y="746"/>
                    <a:pt x="328" y="748"/>
                    <a:pt x="338" y="749"/>
                  </a:cubicBezTo>
                  <a:cubicBezTo>
                    <a:pt x="359" y="751"/>
                    <a:pt x="380" y="752"/>
                    <a:pt x="402" y="754"/>
                  </a:cubicBezTo>
                  <a:cubicBezTo>
                    <a:pt x="418" y="755"/>
                    <a:pt x="418" y="755"/>
                    <a:pt x="418" y="755"/>
                  </a:cubicBezTo>
                  <a:cubicBezTo>
                    <a:pt x="426" y="756"/>
                    <a:pt x="426" y="756"/>
                    <a:pt x="426" y="756"/>
                  </a:cubicBezTo>
                  <a:cubicBezTo>
                    <a:pt x="433" y="756"/>
                    <a:pt x="433" y="756"/>
                    <a:pt x="433" y="756"/>
                  </a:cubicBezTo>
                  <a:cubicBezTo>
                    <a:pt x="442" y="757"/>
                    <a:pt x="452" y="756"/>
                    <a:pt x="462" y="754"/>
                  </a:cubicBezTo>
                  <a:cubicBezTo>
                    <a:pt x="482" y="751"/>
                    <a:pt x="502" y="745"/>
                    <a:pt x="522" y="738"/>
                  </a:cubicBezTo>
                  <a:cubicBezTo>
                    <a:pt x="541" y="731"/>
                    <a:pt x="561" y="722"/>
                    <a:pt x="580" y="713"/>
                  </a:cubicBezTo>
                  <a:cubicBezTo>
                    <a:pt x="599" y="704"/>
                    <a:pt x="618" y="694"/>
                    <a:pt x="634" y="682"/>
                  </a:cubicBezTo>
                  <a:cubicBezTo>
                    <a:pt x="651" y="670"/>
                    <a:pt x="666" y="655"/>
                    <a:pt x="680" y="639"/>
                  </a:cubicBezTo>
                  <a:cubicBezTo>
                    <a:pt x="688" y="631"/>
                    <a:pt x="695" y="623"/>
                    <a:pt x="702" y="615"/>
                  </a:cubicBezTo>
                  <a:cubicBezTo>
                    <a:pt x="714" y="604"/>
                    <a:pt x="714" y="604"/>
                    <a:pt x="714" y="604"/>
                  </a:cubicBezTo>
                  <a:cubicBezTo>
                    <a:pt x="717" y="600"/>
                    <a:pt x="721" y="596"/>
                    <a:pt x="724" y="592"/>
                  </a:cubicBezTo>
                  <a:cubicBezTo>
                    <a:pt x="737" y="576"/>
                    <a:pt x="747" y="557"/>
                    <a:pt x="756" y="538"/>
                  </a:cubicBezTo>
                  <a:cubicBezTo>
                    <a:pt x="765" y="518"/>
                    <a:pt x="772" y="498"/>
                    <a:pt x="778" y="477"/>
                  </a:cubicBezTo>
                  <a:cubicBezTo>
                    <a:pt x="784" y="457"/>
                    <a:pt x="788" y="436"/>
                    <a:pt x="792" y="414"/>
                  </a:cubicBezTo>
                  <a:cubicBezTo>
                    <a:pt x="796" y="393"/>
                    <a:pt x="798" y="372"/>
                    <a:pt x="797" y="350"/>
                  </a:cubicBezTo>
                  <a:cubicBezTo>
                    <a:pt x="795" y="329"/>
                    <a:pt x="791" y="308"/>
                    <a:pt x="785" y="287"/>
                  </a:cubicBezTo>
                  <a:close/>
                  <a:moveTo>
                    <a:pt x="785" y="287"/>
                  </a:moveTo>
                  <a:cubicBezTo>
                    <a:pt x="791" y="308"/>
                    <a:pt x="796" y="329"/>
                    <a:pt x="797" y="350"/>
                  </a:cubicBezTo>
                  <a:cubicBezTo>
                    <a:pt x="799" y="372"/>
                    <a:pt x="797" y="393"/>
                    <a:pt x="794" y="415"/>
                  </a:cubicBezTo>
                  <a:cubicBezTo>
                    <a:pt x="787" y="457"/>
                    <a:pt x="777" y="499"/>
                    <a:pt x="761" y="540"/>
                  </a:cubicBezTo>
                  <a:cubicBezTo>
                    <a:pt x="754" y="560"/>
                    <a:pt x="744" y="579"/>
                    <a:pt x="731" y="597"/>
                  </a:cubicBezTo>
                  <a:cubicBezTo>
                    <a:pt x="728" y="602"/>
                    <a:pt x="725" y="606"/>
                    <a:pt x="721" y="611"/>
                  </a:cubicBezTo>
                  <a:cubicBezTo>
                    <a:pt x="710" y="623"/>
                    <a:pt x="710" y="623"/>
                    <a:pt x="710" y="623"/>
                  </a:cubicBezTo>
                  <a:cubicBezTo>
                    <a:pt x="704" y="631"/>
                    <a:pt x="697" y="639"/>
                    <a:pt x="690" y="648"/>
                  </a:cubicBezTo>
                  <a:cubicBezTo>
                    <a:pt x="683" y="656"/>
                    <a:pt x="677" y="664"/>
                    <a:pt x="669" y="673"/>
                  </a:cubicBezTo>
                  <a:cubicBezTo>
                    <a:pt x="662" y="681"/>
                    <a:pt x="653" y="688"/>
                    <a:pt x="645" y="695"/>
                  </a:cubicBezTo>
                  <a:cubicBezTo>
                    <a:pt x="628" y="709"/>
                    <a:pt x="609" y="721"/>
                    <a:pt x="590" y="732"/>
                  </a:cubicBezTo>
                  <a:cubicBezTo>
                    <a:pt x="571" y="743"/>
                    <a:pt x="552" y="753"/>
                    <a:pt x="532" y="762"/>
                  </a:cubicBezTo>
                  <a:cubicBezTo>
                    <a:pt x="511" y="771"/>
                    <a:pt x="491" y="779"/>
                    <a:pt x="469" y="785"/>
                  </a:cubicBezTo>
                  <a:cubicBezTo>
                    <a:pt x="457" y="788"/>
                    <a:pt x="446" y="790"/>
                    <a:pt x="434" y="790"/>
                  </a:cubicBezTo>
                  <a:cubicBezTo>
                    <a:pt x="429" y="790"/>
                    <a:pt x="429" y="790"/>
                    <a:pt x="429" y="790"/>
                  </a:cubicBezTo>
                  <a:cubicBezTo>
                    <a:pt x="425" y="791"/>
                    <a:pt x="425" y="791"/>
                    <a:pt x="425" y="791"/>
                  </a:cubicBezTo>
                  <a:cubicBezTo>
                    <a:pt x="416" y="791"/>
                    <a:pt x="416" y="791"/>
                    <a:pt x="416" y="791"/>
                  </a:cubicBezTo>
                  <a:cubicBezTo>
                    <a:pt x="400" y="790"/>
                    <a:pt x="400" y="790"/>
                    <a:pt x="400" y="790"/>
                  </a:cubicBezTo>
                  <a:cubicBezTo>
                    <a:pt x="379" y="790"/>
                    <a:pt x="357" y="791"/>
                    <a:pt x="335" y="790"/>
                  </a:cubicBezTo>
                  <a:cubicBezTo>
                    <a:pt x="324" y="789"/>
                    <a:pt x="313" y="788"/>
                    <a:pt x="302" y="787"/>
                  </a:cubicBezTo>
                  <a:cubicBezTo>
                    <a:pt x="293" y="786"/>
                    <a:pt x="293" y="786"/>
                    <a:pt x="293" y="786"/>
                  </a:cubicBezTo>
                  <a:cubicBezTo>
                    <a:pt x="289" y="786"/>
                    <a:pt x="289" y="786"/>
                    <a:pt x="289" y="786"/>
                  </a:cubicBezTo>
                  <a:cubicBezTo>
                    <a:pt x="285" y="785"/>
                    <a:pt x="285" y="785"/>
                    <a:pt x="285" y="785"/>
                  </a:cubicBezTo>
                  <a:cubicBezTo>
                    <a:pt x="279" y="784"/>
                    <a:pt x="273" y="783"/>
                    <a:pt x="267" y="781"/>
                  </a:cubicBezTo>
                  <a:cubicBezTo>
                    <a:pt x="244" y="776"/>
                    <a:pt x="223" y="768"/>
                    <a:pt x="202" y="758"/>
                  </a:cubicBezTo>
                  <a:cubicBezTo>
                    <a:pt x="192" y="754"/>
                    <a:pt x="182" y="748"/>
                    <a:pt x="172" y="743"/>
                  </a:cubicBezTo>
                  <a:cubicBezTo>
                    <a:pt x="169" y="741"/>
                    <a:pt x="169" y="741"/>
                    <a:pt x="169" y="741"/>
                  </a:cubicBezTo>
                  <a:cubicBezTo>
                    <a:pt x="165" y="739"/>
                    <a:pt x="165" y="739"/>
                    <a:pt x="165" y="739"/>
                  </a:cubicBezTo>
                  <a:cubicBezTo>
                    <a:pt x="162" y="737"/>
                    <a:pt x="159" y="735"/>
                    <a:pt x="156" y="734"/>
                  </a:cubicBezTo>
                  <a:cubicBezTo>
                    <a:pt x="151" y="730"/>
                    <a:pt x="146" y="726"/>
                    <a:pt x="141" y="722"/>
                  </a:cubicBezTo>
                  <a:cubicBezTo>
                    <a:pt x="132" y="714"/>
                    <a:pt x="124" y="706"/>
                    <a:pt x="116" y="698"/>
                  </a:cubicBezTo>
                  <a:cubicBezTo>
                    <a:pt x="108" y="690"/>
                    <a:pt x="101" y="681"/>
                    <a:pt x="93" y="672"/>
                  </a:cubicBezTo>
                  <a:cubicBezTo>
                    <a:pt x="99" y="678"/>
                    <a:pt x="99" y="678"/>
                    <a:pt x="99" y="678"/>
                  </a:cubicBezTo>
                  <a:cubicBezTo>
                    <a:pt x="79" y="664"/>
                    <a:pt x="62" y="649"/>
                    <a:pt x="46" y="632"/>
                  </a:cubicBezTo>
                  <a:cubicBezTo>
                    <a:pt x="42" y="628"/>
                    <a:pt x="38" y="623"/>
                    <a:pt x="34" y="619"/>
                  </a:cubicBezTo>
                  <a:cubicBezTo>
                    <a:pt x="32" y="617"/>
                    <a:pt x="30" y="614"/>
                    <a:pt x="28" y="612"/>
                  </a:cubicBezTo>
                  <a:cubicBezTo>
                    <a:pt x="28" y="611"/>
                    <a:pt x="28" y="611"/>
                    <a:pt x="28" y="611"/>
                  </a:cubicBezTo>
                  <a:cubicBezTo>
                    <a:pt x="26" y="609"/>
                    <a:pt x="26" y="609"/>
                    <a:pt x="26" y="609"/>
                  </a:cubicBezTo>
                  <a:cubicBezTo>
                    <a:pt x="25" y="607"/>
                    <a:pt x="25" y="606"/>
                    <a:pt x="24" y="605"/>
                  </a:cubicBezTo>
                  <a:cubicBezTo>
                    <a:pt x="23" y="603"/>
                    <a:pt x="22" y="601"/>
                    <a:pt x="21" y="599"/>
                  </a:cubicBezTo>
                  <a:cubicBezTo>
                    <a:pt x="18" y="591"/>
                    <a:pt x="16" y="585"/>
                    <a:pt x="14" y="579"/>
                  </a:cubicBezTo>
                  <a:cubicBezTo>
                    <a:pt x="13" y="573"/>
                    <a:pt x="12" y="568"/>
                    <a:pt x="11" y="562"/>
                  </a:cubicBezTo>
                  <a:cubicBezTo>
                    <a:pt x="6" y="539"/>
                    <a:pt x="4" y="517"/>
                    <a:pt x="2" y="495"/>
                  </a:cubicBezTo>
                  <a:cubicBezTo>
                    <a:pt x="0" y="472"/>
                    <a:pt x="0" y="450"/>
                    <a:pt x="0" y="427"/>
                  </a:cubicBezTo>
                  <a:cubicBezTo>
                    <a:pt x="1" y="415"/>
                    <a:pt x="2" y="404"/>
                    <a:pt x="5" y="391"/>
                  </a:cubicBezTo>
                  <a:cubicBezTo>
                    <a:pt x="6" y="386"/>
                    <a:pt x="6" y="386"/>
                    <a:pt x="6" y="386"/>
                  </a:cubicBezTo>
                  <a:cubicBezTo>
                    <a:pt x="7" y="382"/>
                    <a:pt x="7" y="382"/>
                    <a:pt x="7" y="382"/>
                  </a:cubicBezTo>
                  <a:cubicBezTo>
                    <a:pt x="9" y="373"/>
                    <a:pt x="9" y="373"/>
                    <a:pt x="9" y="373"/>
                  </a:cubicBezTo>
                  <a:cubicBezTo>
                    <a:pt x="10" y="368"/>
                    <a:pt x="12" y="362"/>
                    <a:pt x="14" y="357"/>
                  </a:cubicBezTo>
                  <a:cubicBezTo>
                    <a:pt x="20" y="335"/>
                    <a:pt x="29" y="314"/>
                    <a:pt x="38" y="294"/>
                  </a:cubicBezTo>
                  <a:cubicBezTo>
                    <a:pt x="43" y="284"/>
                    <a:pt x="47" y="274"/>
                    <a:pt x="52" y="264"/>
                  </a:cubicBezTo>
                  <a:cubicBezTo>
                    <a:pt x="56" y="257"/>
                    <a:pt x="56" y="257"/>
                    <a:pt x="56" y="257"/>
                  </a:cubicBezTo>
                  <a:cubicBezTo>
                    <a:pt x="57" y="254"/>
                    <a:pt x="58" y="251"/>
                    <a:pt x="60" y="249"/>
                  </a:cubicBezTo>
                  <a:cubicBezTo>
                    <a:pt x="61" y="246"/>
                    <a:pt x="63" y="243"/>
                    <a:pt x="64" y="241"/>
                  </a:cubicBezTo>
                  <a:cubicBezTo>
                    <a:pt x="67" y="237"/>
                    <a:pt x="67" y="237"/>
                    <a:pt x="67" y="237"/>
                  </a:cubicBezTo>
                  <a:cubicBezTo>
                    <a:pt x="68" y="235"/>
                    <a:pt x="68" y="235"/>
                    <a:pt x="68" y="235"/>
                  </a:cubicBezTo>
                  <a:cubicBezTo>
                    <a:pt x="69" y="233"/>
                    <a:pt x="69" y="233"/>
                    <a:pt x="69" y="233"/>
                  </a:cubicBezTo>
                  <a:cubicBezTo>
                    <a:pt x="81" y="214"/>
                    <a:pt x="94" y="197"/>
                    <a:pt x="108" y="179"/>
                  </a:cubicBezTo>
                  <a:cubicBezTo>
                    <a:pt x="122" y="161"/>
                    <a:pt x="137" y="144"/>
                    <a:pt x="154" y="129"/>
                  </a:cubicBezTo>
                  <a:cubicBezTo>
                    <a:pt x="171" y="113"/>
                    <a:pt x="191" y="100"/>
                    <a:pt x="210" y="89"/>
                  </a:cubicBezTo>
                  <a:cubicBezTo>
                    <a:pt x="229" y="78"/>
                    <a:pt x="249" y="68"/>
                    <a:pt x="267" y="58"/>
                  </a:cubicBezTo>
                  <a:cubicBezTo>
                    <a:pt x="272" y="56"/>
                    <a:pt x="277" y="53"/>
                    <a:pt x="281" y="51"/>
                  </a:cubicBezTo>
                  <a:cubicBezTo>
                    <a:pt x="286" y="48"/>
                    <a:pt x="291" y="45"/>
                    <a:pt x="296" y="43"/>
                  </a:cubicBezTo>
                  <a:cubicBezTo>
                    <a:pt x="306" y="37"/>
                    <a:pt x="316" y="33"/>
                    <a:pt x="326" y="28"/>
                  </a:cubicBezTo>
                  <a:cubicBezTo>
                    <a:pt x="347" y="20"/>
                    <a:pt x="368" y="13"/>
                    <a:pt x="390" y="8"/>
                  </a:cubicBezTo>
                  <a:cubicBezTo>
                    <a:pt x="412" y="4"/>
                    <a:pt x="434" y="1"/>
                    <a:pt x="456" y="1"/>
                  </a:cubicBezTo>
                  <a:cubicBezTo>
                    <a:pt x="478" y="0"/>
                    <a:pt x="499" y="0"/>
                    <a:pt x="521" y="1"/>
                  </a:cubicBezTo>
                  <a:cubicBezTo>
                    <a:pt x="544" y="2"/>
                    <a:pt x="566" y="8"/>
                    <a:pt x="586" y="17"/>
                  </a:cubicBezTo>
                  <a:cubicBezTo>
                    <a:pt x="585" y="17"/>
                    <a:pt x="585" y="17"/>
                    <a:pt x="585" y="17"/>
                  </a:cubicBezTo>
                  <a:cubicBezTo>
                    <a:pt x="586" y="17"/>
                    <a:pt x="587" y="18"/>
                    <a:pt x="588" y="18"/>
                  </a:cubicBezTo>
                  <a:cubicBezTo>
                    <a:pt x="588" y="18"/>
                    <a:pt x="588" y="18"/>
                    <a:pt x="588" y="18"/>
                  </a:cubicBezTo>
                  <a:cubicBezTo>
                    <a:pt x="614" y="31"/>
                    <a:pt x="636" y="49"/>
                    <a:pt x="655" y="71"/>
                  </a:cubicBezTo>
                  <a:cubicBezTo>
                    <a:pt x="675" y="91"/>
                    <a:pt x="691" y="115"/>
                    <a:pt x="708" y="137"/>
                  </a:cubicBezTo>
                  <a:cubicBezTo>
                    <a:pt x="724" y="160"/>
                    <a:pt x="741" y="183"/>
                    <a:pt x="752" y="209"/>
                  </a:cubicBezTo>
                  <a:cubicBezTo>
                    <a:pt x="757" y="223"/>
                    <a:pt x="763" y="235"/>
                    <a:pt x="768" y="248"/>
                  </a:cubicBezTo>
                  <a:cubicBezTo>
                    <a:pt x="774" y="261"/>
                    <a:pt x="780" y="274"/>
                    <a:pt x="785" y="2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71"/>
            <p:cNvSpPr>
              <a:spLocks/>
            </p:cNvSpPr>
            <p:nvPr/>
          </p:nvSpPr>
          <p:spPr bwMode="auto">
            <a:xfrm>
              <a:off x="3764637" y="209365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73"/>
            <p:cNvSpPr>
              <a:spLocks/>
            </p:cNvSpPr>
            <p:nvPr/>
          </p:nvSpPr>
          <p:spPr bwMode="auto">
            <a:xfrm>
              <a:off x="4414307" y="3462637"/>
              <a:ext cx="26863" cy="26863"/>
            </a:xfrm>
            <a:custGeom>
              <a:avLst/>
              <a:gdLst>
                <a:gd name="T0" fmla="*/ 4 w 13"/>
                <a:gd name="T1" fmla="*/ 6 h 13"/>
                <a:gd name="T2" fmla="*/ 8 w 13"/>
                <a:gd name="T3" fmla="*/ 1 h 13"/>
                <a:gd name="T4" fmla="*/ 5 w 13"/>
                <a:gd name="T5" fmla="*/ 13 h 13"/>
                <a:gd name="T6" fmla="*/ 4 w 13"/>
                <a:gd name="T7" fmla="*/ 6 h 13"/>
              </a:gdLst>
              <a:ahLst/>
              <a:cxnLst>
                <a:cxn ang="0">
                  <a:pos x="T0" y="T1"/>
                </a:cxn>
                <a:cxn ang="0">
                  <a:pos x="T2" y="T3"/>
                </a:cxn>
                <a:cxn ang="0">
                  <a:pos x="T4" y="T5"/>
                </a:cxn>
                <a:cxn ang="0">
                  <a:pos x="T6" y="T7"/>
                </a:cxn>
              </a:cxnLst>
              <a:rect l="0" t="0" r="r" b="b"/>
              <a:pathLst>
                <a:path w="13" h="13">
                  <a:moveTo>
                    <a:pt x="4" y="6"/>
                  </a:moveTo>
                  <a:cubicBezTo>
                    <a:pt x="5" y="4"/>
                    <a:pt x="4" y="0"/>
                    <a:pt x="8" y="1"/>
                  </a:cubicBezTo>
                  <a:cubicBezTo>
                    <a:pt x="13" y="2"/>
                    <a:pt x="9" y="13"/>
                    <a:pt x="5" y="13"/>
                  </a:cubicBezTo>
                  <a:cubicBezTo>
                    <a:pt x="1" y="13"/>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174"/>
            <p:cNvSpPr>
              <a:spLocks/>
            </p:cNvSpPr>
            <p:nvPr/>
          </p:nvSpPr>
          <p:spPr bwMode="auto">
            <a:xfrm>
              <a:off x="4510813" y="3430800"/>
              <a:ext cx="19898"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8" y="0"/>
                    <a:pt x="10" y="9"/>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75"/>
            <p:cNvSpPr>
              <a:spLocks/>
            </p:cNvSpPr>
            <p:nvPr/>
          </p:nvSpPr>
          <p:spPr bwMode="auto">
            <a:xfrm>
              <a:off x="4371527" y="3475570"/>
              <a:ext cx="21888" cy="36812"/>
            </a:xfrm>
            <a:custGeom>
              <a:avLst/>
              <a:gdLst>
                <a:gd name="T0" fmla="*/ 9 w 11"/>
                <a:gd name="T1" fmla="*/ 8 h 18"/>
                <a:gd name="T2" fmla="*/ 7 w 11"/>
                <a:gd name="T3" fmla="*/ 2 h 18"/>
                <a:gd name="T4" fmla="*/ 2 w 11"/>
                <a:gd name="T5" fmla="*/ 12 h 18"/>
                <a:gd name="T6" fmla="*/ 9 w 11"/>
                <a:gd name="T7" fmla="*/ 8 h 18"/>
              </a:gdLst>
              <a:ahLst/>
              <a:cxnLst>
                <a:cxn ang="0">
                  <a:pos x="T0" y="T1"/>
                </a:cxn>
                <a:cxn ang="0">
                  <a:pos x="T2" y="T3"/>
                </a:cxn>
                <a:cxn ang="0">
                  <a:pos x="T4" y="T5"/>
                </a:cxn>
                <a:cxn ang="0">
                  <a:pos x="T6" y="T7"/>
                </a:cxn>
              </a:cxnLst>
              <a:rect l="0" t="0" r="r" b="b"/>
              <a:pathLst>
                <a:path w="11" h="18">
                  <a:moveTo>
                    <a:pt x="9" y="8"/>
                  </a:moveTo>
                  <a:cubicBezTo>
                    <a:pt x="9" y="6"/>
                    <a:pt x="11" y="5"/>
                    <a:pt x="7" y="2"/>
                  </a:cubicBezTo>
                  <a:cubicBezTo>
                    <a:pt x="3" y="0"/>
                    <a:pt x="0" y="8"/>
                    <a:pt x="2" y="12"/>
                  </a:cubicBezTo>
                  <a:cubicBezTo>
                    <a:pt x="6" y="18"/>
                    <a:pt x="10" y="14"/>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76"/>
            <p:cNvSpPr>
              <a:spLocks/>
            </p:cNvSpPr>
            <p:nvPr/>
          </p:nvSpPr>
          <p:spPr bwMode="auto">
            <a:xfrm>
              <a:off x="4451119" y="3479550"/>
              <a:ext cx="19898" cy="24873"/>
            </a:xfrm>
            <a:custGeom>
              <a:avLst/>
              <a:gdLst>
                <a:gd name="T0" fmla="*/ 7 w 10"/>
                <a:gd name="T1" fmla="*/ 6 h 12"/>
                <a:gd name="T2" fmla="*/ 8 w 10"/>
                <a:gd name="T3" fmla="*/ 2 h 12"/>
                <a:gd name="T4" fmla="*/ 0 w 10"/>
                <a:gd name="T5" fmla="*/ 8 h 12"/>
                <a:gd name="T6" fmla="*/ 7 w 10"/>
                <a:gd name="T7" fmla="*/ 6 h 12"/>
              </a:gdLst>
              <a:ahLst/>
              <a:cxnLst>
                <a:cxn ang="0">
                  <a:pos x="T0" y="T1"/>
                </a:cxn>
                <a:cxn ang="0">
                  <a:pos x="T2" y="T3"/>
                </a:cxn>
                <a:cxn ang="0">
                  <a:pos x="T4" y="T5"/>
                </a:cxn>
                <a:cxn ang="0">
                  <a:pos x="T6" y="T7"/>
                </a:cxn>
              </a:cxnLst>
              <a:rect l="0" t="0" r="r" b="b"/>
              <a:pathLst>
                <a:path w="10" h="12">
                  <a:moveTo>
                    <a:pt x="7" y="6"/>
                  </a:moveTo>
                  <a:cubicBezTo>
                    <a:pt x="8" y="4"/>
                    <a:pt x="10" y="3"/>
                    <a:pt x="8" y="2"/>
                  </a:cubicBezTo>
                  <a:cubicBezTo>
                    <a:pt x="5" y="0"/>
                    <a:pt x="0" y="6"/>
                    <a:pt x="0" y="8"/>
                  </a:cubicBezTo>
                  <a:cubicBezTo>
                    <a:pt x="0" y="12"/>
                    <a:pt x="5" y="9"/>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77"/>
            <p:cNvSpPr>
              <a:spLocks/>
            </p:cNvSpPr>
            <p:nvPr/>
          </p:nvSpPr>
          <p:spPr bwMode="auto">
            <a:xfrm>
              <a:off x="4393415" y="3500443"/>
              <a:ext cx="26863" cy="29847"/>
            </a:xfrm>
            <a:custGeom>
              <a:avLst/>
              <a:gdLst>
                <a:gd name="T0" fmla="*/ 4 w 13"/>
                <a:gd name="T1" fmla="*/ 12 h 15"/>
                <a:gd name="T2" fmla="*/ 10 w 13"/>
                <a:gd name="T3" fmla="*/ 12 h 15"/>
                <a:gd name="T4" fmla="*/ 6 w 13"/>
                <a:gd name="T5" fmla="*/ 3 h 15"/>
                <a:gd name="T6" fmla="*/ 4 w 13"/>
                <a:gd name="T7" fmla="*/ 12 h 15"/>
              </a:gdLst>
              <a:ahLst/>
              <a:cxnLst>
                <a:cxn ang="0">
                  <a:pos x="T0" y="T1"/>
                </a:cxn>
                <a:cxn ang="0">
                  <a:pos x="T2" y="T3"/>
                </a:cxn>
                <a:cxn ang="0">
                  <a:pos x="T4" y="T5"/>
                </a:cxn>
                <a:cxn ang="0">
                  <a:pos x="T6" y="T7"/>
                </a:cxn>
              </a:cxnLst>
              <a:rect l="0" t="0" r="r" b="b"/>
              <a:pathLst>
                <a:path w="13" h="15">
                  <a:moveTo>
                    <a:pt x="4" y="12"/>
                  </a:moveTo>
                  <a:cubicBezTo>
                    <a:pt x="6" y="13"/>
                    <a:pt x="6" y="15"/>
                    <a:pt x="10" y="12"/>
                  </a:cubicBezTo>
                  <a:cubicBezTo>
                    <a:pt x="13" y="9"/>
                    <a:pt x="10" y="4"/>
                    <a:pt x="6" y="3"/>
                  </a:cubicBezTo>
                  <a:cubicBezTo>
                    <a:pt x="0" y="0"/>
                    <a:pt x="0" y="7"/>
                    <a:pt x="4"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78"/>
            <p:cNvSpPr>
              <a:spLocks/>
            </p:cNvSpPr>
            <p:nvPr/>
          </p:nvSpPr>
          <p:spPr bwMode="auto">
            <a:xfrm>
              <a:off x="4481961" y="3553173"/>
              <a:ext cx="32832" cy="22883"/>
            </a:xfrm>
            <a:custGeom>
              <a:avLst/>
              <a:gdLst>
                <a:gd name="T0" fmla="*/ 12 w 16"/>
                <a:gd name="T1" fmla="*/ 9 h 11"/>
                <a:gd name="T2" fmla="*/ 13 w 16"/>
                <a:gd name="T3" fmla="*/ 4 h 11"/>
                <a:gd name="T4" fmla="*/ 5 w 16"/>
                <a:gd name="T5" fmla="*/ 3 h 11"/>
                <a:gd name="T6" fmla="*/ 12 w 16"/>
                <a:gd name="T7" fmla="*/ 9 h 11"/>
              </a:gdLst>
              <a:ahLst/>
              <a:cxnLst>
                <a:cxn ang="0">
                  <a:pos x="T0" y="T1"/>
                </a:cxn>
                <a:cxn ang="0">
                  <a:pos x="T2" y="T3"/>
                </a:cxn>
                <a:cxn ang="0">
                  <a:pos x="T4" y="T5"/>
                </a:cxn>
                <a:cxn ang="0">
                  <a:pos x="T6" y="T7"/>
                </a:cxn>
              </a:cxnLst>
              <a:rect l="0" t="0" r="r" b="b"/>
              <a:pathLst>
                <a:path w="16" h="11">
                  <a:moveTo>
                    <a:pt x="12" y="9"/>
                  </a:moveTo>
                  <a:cubicBezTo>
                    <a:pt x="16" y="8"/>
                    <a:pt x="13" y="6"/>
                    <a:pt x="13" y="4"/>
                  </a:cubicBezTo>
                  <a:cubicBezTo>
                    <a:pt x="13" y="0"/>
                    <a:pt x="8" y="1"/>
                    <a:pt x="5" y="3"/>
                  </a:cubicBezTo>
                  <a:cubicBezTo>
                    <a:pt x="0" y="7"/>
                    <a:pt x="7" y="11"/>
                    <a:pt x="1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179"/>
            <p:cNvSpPr>
              <a:spLocks/>
            </p:cNvSpPr>
            <p:nvPr/>
          </p:nvSpPr>
          <p:spPr bwMode="auto">
            <a:xfrm>
              <a:off x="4495889" y="3524321"/>
              <a:ext cx="12934" cy="16914"/>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4"/>
                    <a:pt x="4" y="2"/>
                  </a:cubicBezTo>
                  <a:cubicBezTo>
                    <a:pt x="3" y="0"/>
                    <a:pt x="0" y="4"/>
                    <a:pt x="1" y="6"/>
                  </a:cubicBezTo>
                  <a:cubicBezTo>
                    <a:pt x="2" y="8"/>
                    <a:pt x="4" y="8"/>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180"/>
            <p:cNvSpPr>
              <a:spLocks/>
            </p:cNvSpPr>
            <p:nvPr/>
          </p:nvSpPr>
          <p:spPr bwMode="auto">
            <a:xfrm>
              <a:off x="4514793" y="3489499"/>
              <a:ext cx="28852" cy="20893"/>
            </a:xfrm>
            <a:custGeom>
              <a:avLst/>
              <a:gdLst>
                <a:gd name="T0" fmla="*/ 3 w 14"/>
                <a:gd name="T1" fmla="*/ 9 h 10"/>
                <a:gd name="T2" fmla="*/ 10 w 14"/>
                <a:gd name="T3" fmla="*/ 9 h 10"/>
                <a:gd name="T4" fmla="*/ 8 w 14"/>
                <a:gd name="T5" fmla="*/ 2 h 10"/>
                <a:gd name="T6" fmla="*/ 3 w 14"/>
                <a:gd name="T7" fmla="*/ 9 h 10"/>
              </a:gdLst>
              <a:ahLst/>
              <a:cxnLst>
                <a:cxn ang="0">
                  <a:pos x="T0" y="T1"/>
                </a:cxn>
                <a:cxn ang="0">
                  <a:pos x="T2" y="T3"/>
                </a:cxn>
                <a:cxn ang="0">
                  <a:pos x="T4" y="T5"/>
                </a:cxn>
                <a:cxn ang="0">
                  <a:pos x="T6" y="T7"/>
                </a:cxn>
              </a:cxnLst>
              <a:rect l="0" t="0" r="r" b="b"/>
              <a:pathLst>
                <a:path w="14" h="10">
                  <a:moveTo>
                    <a:pt x="3" y="9"/>
                  </a:moveTo>
                  <a:cubicBezTo>
                    <a:pt x="5" y="10"/>
                    <a:pt x="9" y="10"/>
                    <a:pt x="10" y="9"/>
                  </a:cubicBezTo>
                  <a:cubicBezTo>
                    <a:pt x="14" y="7"/>
                    <a:pt x="12" y="4"/>
                    <a:pt x="8" y="2"/>
                  </a:cubicBezTo>
                  <a:cubicBezTo>
                    <a:pt x="2" y="0"/>
                    <a:pt x="0" y="4"/>
                    <a:pt x="3"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181"/>
            <p:cNvSpPr>
              <a:spLocks/>
            </p:cNvSpPr>
            <p:nvPr/>
          </p:nvSpPr>
          <p:spPr bwMode="auto">
            <a:xfrm>
              <a:off x="4479971" y="3446719"/>
              <a:ext cx="13929" cy="28852"/>
            </a:xfrm>
            <a:custGeom>
              <a:avLst/>
              <a:gdLst>
                <a:gd name="T0" fmla="*/ 0 w 7"/>
                <a:gd name="T1" fmla="*/ 6 h 14"/>
                <a:gd name="T2" fmla="*/ 3 w 7"/>
                <a:gd name="T3" fmla="*/ 1 h 14"/>
                <a:gd name="T4" fmla="*/ 5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1"/>
                  </a:cubicBezTo>
                  <a:cubicBezTo>
                    <a:pt x="5" y="0"/>
                    <a:pt x="5" y="2"/>
                    <a:pt x="5" y="4"/>
                  </a:cubicBezTo>
                  <a:cubicBezTo>
                    <a:pt x="6" y="5"/>
                    <a:pt x="7" y="6"/>
                    <a:pt x="6" y="8"/>
                  </a:cubicBezTo>
                  <a:cubicBezTo>
                    <a:pt x="3" y="14"/>
                    <a:pt x="0" y="11"/>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182"/>
            <p:cNvSpPr>
              <a:spLocks/>
            </p:cNvSpPr>
            <p:nvPr/>
          </p:nvSpPr>
          <p:spPr bwMode="auto">
            <a:xfrm>
              <a:off x="4445150" y="3535265"/>
              <a:ext cx="32832" cy="25867"/>
            </a:xfrm>
            <a:custGeom>
              <a:avLst/>
              <a:gdLst>
                <a:gd name="T0" fmla="*/ 6 w 16"/>
                <a:gd name="T1" fmla="*/ 9 h 13"/>
                <a:gd name="T2" fmla="*/ 13 w 16"/>
                <a:gd name="T3" fmla="*/ 10 h 13"/>
                <a:gd name="T4" fmla="*/ 3 w 16"/>
                <a:gd name="T5" fmla="*/ 2 h 13"/>
                <a:gd name="T6" fmla="*/ 6 w 16"/>
                <a:gd name="T7" fmla="*/ 9 h 13"/>
              </a:gdLst>
              <a:ahLst/>
              <a:cxnLst>
                <a:cxn ang="0">
                  <a:pos x="T0" y="T1"/>
                </a:cxn>
                <a:cxn ang="0">
                  <a:pos x="T2" y="T3"/>
                </a:cxn>
                <a:cxn ang="0">
                  <a:pos x="T4" y="T5"/>
                </a:cxn>
                <a:cxn ang="0">
                  <a:pos x="T6" y="T7"/>
                </a:cxn>
              </a:cxnLst>
              <a:rect l="0" t="0" r="r" b="b"/>
              <a:pathLst>
                <a:path w="16" h="13">
                  <a:moveTo>
                    <a:pt x="6" y="9"/>
                  </a:moveTo>
                  <a:cubicBezTo>
                    <a:pt x="9" y="9"/>
                    <a:pt x="10" y="13"/>
                    <a:pt x="13" y="10"/>
                  </a:cubicBezTo>
                  <a:cubicBezTo>
                    <a:pt x="16" y="6"/>
                    <a:pt x="6" y="0"/>
                    <a:pt x="3" y="2"/>
                  </a:cubicBezTo>
                  <a:cubicBezTo>
                    <a:pt x="0" y="4"/>
                    <a:pt x="1"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183"/>
            <p:cNvSpPr>
              <a:spLocks/>
            </p:cNvSpPr>
            <p:nvPr/>
          </p:nvSpPr>
          <p:spPr bwMode="auto">
            <a:xfrm>
              <a:off x="4418287" y="3608887"/>
              <a:ext cx="20893" cy="36812"/>
            </a:xfrm>
            <a:custGeom>
              <a:avLst/>
              <a:gdLst>
                <a:gd name="T0" fmla="*/ 2 w 10"/>
                <a:gd name="T1" fmla="*/ 9 h 18"/>
                <a:gd name="T2" fmla="*/ 4 w 10"/>
                <a:gd name="T3" fmla="*/ 15 h 18"/>
                <a:gd name="T4" fmla="*/ 8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10"/>
                    <a:pt x="8"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184"/>
            <p:cNvSpPr>
              <a:spLocks/>
            </p:cNvSpPr>
            <p:nvPr/>
          </p:nvSpPr>
          <p:spPr bwMode="auto">
            <a:xfrm>
              <a:off x="4491910" y="3465621"/>
              <a:ext cx="20893"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9"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185"/>
            <p:cNvSpPr>
              <a:spLocks/>
            </p:cNvSpPr>
            <p:nvPr/>
          </p:nvSpPr>
          <p:spPr bwMode="auto">
            <a:xfrm>
              <a:off x="4410328" y="3565112"/>
              <a:ext cx="19898" cy="24873"/>
            </a:xfrm>
            <a:custGeom>
              <a:avLst/>
              <a:gdLst>
                <a:gd name="T0" fmla="*/ 7 w 10"/>
                <a:gd name="T1" fmla="*/ 7 h 12"/>
                <a:gd name="T2" fmla="*/ 7 w 10"/>
                <a:gd name="T3" fmla="*/ 11 h 12"/>
                <a:gd name="T4" fmla="*/ 0 w 10"/>
                <a:gd name="T5" fmla="*/ 4 h 12"/>
                <a:gd name="T6" fmla="*/ 7 w 10"/>
                <a:gd name="T7" fmla="*/ 7 h 12"/>
              </a:gdLst>
              <a:ahLst/>
              <a:cxnLst>
                <a:cxn ang="0">
                  <a:pos x="T0" y="T1"/>
                </a:cxn>
                <a:cxn ang="0">
                  <a:pos x="T2" y="T3"/>
                </a:cxn>
                <a:cxn ang="0">
                  <a:pos x="T4" y="T5"/>
                </a:cxn>
                <a:cxn ang="0">
                  <a:pos x="T6" y="T7"/>
                </a:cxn>
              </a:cxnLst>
              <a:rect l="0" t="0" r="r" b="b"/>
              <a:pathLst>
                <a:path w="10" h="12">
                  <a:moveTo>
                    <a:pt x="7" y="7"/>
                  </a:moveTo>
                  <a:cubicBezTo>
                    <a:pt x="8" y="8"/>
                    <a:pt x="10" y="9"/>
                    <a:pt x="7" y="11"/>
                  </a:cubicBezTo>
                  <a:cubicBezTo>
                    <a:pt x="5" y="12"/>
                    <a:pt x="0" y="6"/>
                    <a:pt x="0" y="4"/>
                  </a:cubicBezTo>
                  <a:cubicBezTo>
                    <a:pt x="0" y="0"/>
                    <a:pt x="5" y="3"/>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186"/>
            <p:cNvSpPr>
              <a:spLocks/>
            </p:cNvSpPr>
            <p:nvPr/>
          </p:nvSpPr>
          <p:spPr bwMode="auto">
            <a:xfrm>
              <a:off x="4371527" y="3604908"/>
              <a:ext cx="25867" cy="30842"/>
            </a:xfrm>
            <a:custGeom>
              <a:avLst/>
              <a:gdLst>
                <a:gd name="T0" fmla="*/ 4 w 13"/>
                <a:gd name="T1" fmla="*/ 3 h 15"/>
                <a:gd name="T2" fmla="*/ 10 w 13"/>
                <a:gd name="T3" fmla="*/ 3 h 15"/>
                <a:gd name="T4" fmla="*/ 6 w 13"/>
                <a:gd name="T5" fmla="*/ 12 h 15"/>
                <a:gd name="T6" fmla="*/ 4 w 13"/>
                <a:gd name="T7" fmla="*/ 3 h 15"/>
              </a:gdLst>
              <a:ahLst/>
              <a:cxnLst>
                <a:cxn ang="0">
                  <a:pos x="T0" y="T1"/>
                </a:cxn>
                <a:cxn ang="0">
                  <a:pos x="T2" y="T3"/>
                </a:cxn>
                <a:cxn ang="0">
                  <a:pos x="T4" y="T5"/>
                </a:cxn>
                <a:cxn ang="0">
                  <a:pos x="T6" y="T7"/>
                </a:cxn>
              </a:cxnLst>
              <a:rect l="0" t="0" r="r" b="b"/>
              <a:pathLst>
                <a:path w="13" h="15">
                  <a:moveTo>
                    <a:pt x="4" y="3"/>
                  </a:moveTo>
                  <a:cubicBezTo>
                    <a:pt x="6" y="2"/>
                    <a:pt x="6" y="0"/>
                    <a:pt x="10" y="3"/>
                  </a:cubicBezTo>
                  <a:cubicBezTo>
                    <a:pt x="13" y="6"/>
                    <a:pt x="10" y="11"/>
                    <a:pt x="6" y="12"/>
                  </a:cubicBezTo>
                  <a:cubicBezTo>
                    <a:pt x="0" y="15"/>
                    <a:pt x="0" y="8"/>
                    <a:pt x="4"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187"/>
            <p:cNvSpPr>
              <a:spLocks/>
            </p:cNvSpPr>
            <p:nvPr/>
          </p:nvSpPr>
          <p:spPr bwMode="auto">
            <a:xfrm>
              <a:off x="4457088" y="3586005"/>
              <a:ext cx="13929" cy="28852"/>
            </a:xfrm>
            <a:custGeom>
              <a:avLst/>
              <a:gdLst>
                <a:gd name="T0" fmla="*/ 0 w 7"/>
                <a:gd name="T1" fmla="*/ 8 h 14"/>
                <a:gd name="T2" fmla="*/ 3 w 7"/>
                <a:gd name="T3" fmla="*/ 13 h 14"/>
                <a:gd name="T4" fmla="*/ 6 w 7"/>
                <a:gd name="T5" fmla="*/ 11 h 14"/>
                <a:gd name="T6" fmla="*/ 6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0" y="10"/>
                    <a:pt x="2" y="13"/>
                    <a:pt x="3" y="13"/>
                  </a:cubicBezTo>
                  <a:cubicBezTo>
                    <a:pt x="5" y="14"/>
                    <a:pt x="5" y="13"/>
                    <a:pt x="6" y="11"/>
                  </a:cubicBezTo>
                  <a:cubicBezTo>
                    <a:pt x="6" y="9"/>
                    <a:pt x="7" y="8"/>
                    <a:pt x="6"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88"/>
            <p:cNvSpPr>
              <a:spLocks/>
            </p:cNvSpPr>
            <p:nvPr/>
          </p:nvSpPr>
          <p:spPr bwMode="auto">
            <a:xfrm>
              <a:off x="4410328" y="3535265"/>
              <a:ext cx="13929" cy="27857"/>
            </a:xfrm>
            <a:custGeom>
              <a:avLst/>
              <a:gdLst>
                <a:gd name="T0" fmla="*/ 0 w 7"/>
                <a:gd name="T1" fmla="*/ 6 h 14"/>
                <a:gd name="T2" fmla="*/ 3 w 7"/>
                <a:gd name="T3" fmla="*/ 2 h 14"/>
                <a:gd name="T4" fmla="*/ 6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2"/>
                  </a:cubicBezTo>
                  <a:cubicBezTo>
                    <a:pt x="5" y="0"/>
                    <a:pt x="5" y="2"/>
                    <a:pt x="6" y="4"/>
                  </a:cubicBezTo>
                  <a:cubicBezTo>
                    <a:pt x="6" y="5"/>
                    <a:pt x="7" y="7"/>
                    <a:pt x="6" y="8"/>
                  </a:cubicBezTo>
                  <a:cubicBezTo>
                    <a:pt x="3" y="14"/>
                    <a:pt x="0" y="12"/>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189"/>
            <p:cNvSpPr>
              <a:spLocks/>
            </p:cNvSpPr>
            <p:nvPr/>
          </p:nvSpPr>
          <p:spPr bwMode="auto">
            <a:xfrm>
              <a:off x="5108749" y="3090544"/>
              <a:ext cx="32832" cy="23878"/>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0"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190"/>
            <p:cNvSpPr>
              <a:spLocks/>
            </p:cNvSpPr>
            <p:nvPr/>
          </p:nvSpPr>
          <p:spPr bwMode="auto">
            <a:xfrm>
              <a:off x="4602344" y="3442739"/>
              <a:ext cx="36812" cy="19898"/>
            </a:xfrm>
            <a:custGeom>
              <a:avLst/>
              <a:gdLst>
                <a:gd name="T0" fmla="*/ 9 w 18"/>
                <a:gd name="T1" fmla="*/ 8 h 10"/>
                <a:gd name="T2" fmla="*/ 3 w 18"/>
                <a:gd name="T3" fmla="*/ 7 h 10"/>
                <a:gd name="T4" fmla="*/ 12 w 18"/>
                <a:gd name="T5" fmla="*/ 1 h 10"/>
                <a:gd name="T6" fmla="*/ 9 w 18"/>
                <a:gd name="T7" fmla="*/ 8 h 10"/>
              </a:gdLst>
              <a:ahLst/>
              <a:cxnLst>
                <a:cxn ang="0">
                  <a:pos x="T0" y="T1"/>
                </a:cxn>
                <a:cxn ang="0">
                  <a:pos x="T2" y="T3"/>
                </a:cxn>
                <a:cxn ang="0">
                  <a:pos x="T4" y="T5"/>
                </a:cxn>
                <a:cxn ang="0">
                  <a:pos x="T6" y="T7"/>
                </a:cxn>
              </a:cxnLst>
              <a:rect l="0" t="0" r="r" b="b"/>
              <a:pathLst>
                <a:path w="18" h="10">
                  <a:moveTo>
                    <a:pt x="9" y="8"/>
                  </a:moveTo>
                  <a:cubicBezTo>
                    <a:pt x="7" y="9"/>
                    <a:pt x="6" y="10"/>
                    <a:pt x="3" y="7"/>
                  </a:cubicBezTo>
                  <a:cubicBezTo>
                    <a:pt x="0" y="3"/>
                    <a:pt x="8" y="0"/>
                    <a:pt x="12" y="1"/>
                  </a:cubicBezTo>
                  <a:cubicBezTo>
                    <a:pt x="18"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191"/>
            <p:cNvSpPr>
              <a:spLocks/>
            </p:cNvSpPr>
            <p:nvPr/>
          </p:nvSpPr>
          <p:spPr bwMode="auto">
            <a:xfrm>
              <a:off x="4658059" y="3394984"/>
              <a:ext cx="24873" cy="20893"/>
            </a:xfrm>
            <a:custGeom>
              <a:avLst/>
              <a:gdLst>
                <a:gd name="T0" fmla="*/ 6 w 12"/>
                <a:gd name="T1" fmla="*/ 7 h 10"/>
                <a:gd name="T2" fmla="*/ 2 w 12"/>
                <a:gd name="T3" fmla="*/ 8 h 10"/>
                <a:gd name="T4" fmla="*/ 8 w 12"/>
                <a:gd name="T5" fmla="*/ 0 h 10"/>
                <a:gd name="T6" fmla="*/ 6 w 12"/>
                <a:gd name="T7" fmla="*/ 7 h 10"/>
              </a:gdLst>
              <a:ahLst/>
              <a:cxnLst>
                <a:cxn ang="0">
                  <a:pos x="T0" y="T1"/>
                </a:cxn>
                <a:cxn ang="0">
                  <a:pos x="T2" y="T3"/>
                </a:cxn>
                <a:cxn ang="0">
                  <a:pos x="T4" y="T5"/>
                </a:cxn>
                <a:cxn ang="0">
                  <a:pos x="T6" y="T7"/>
                </a:cxn>
              </a:cxnLst>
              <a:rect l="0" t="0" r="r" b="b"/>
              <a:pathLst>
                <a:path w="12" h="10">
                  <a:moveTo>
                    <a:pt x="6" y="7"/>
                  </a:moveTo>
                  <a:cubicBezTo>
                    <a:pt x="5" y="8"/>
                    <a:pt x="4" y="10"/>
                    <a:pt x="2" y="8"/>
                  </a:cubicBezTo>
                  <a:cubicBezTo>
                    <a:pt x="0" y="6"/>
                    <a:pt x="6" y="0"/>
                    <a:pt x="8" y="0"/>
                  </a:cubicBezTo>
                  <a:cubicBezTo>
                    <a:pt x="12" y="0"/>
                    <a:pt x="9" y="5"/>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192"/>
            <p:cNvSpPr>
              <a:spLocks/>
            </p:cNvSpPr>
            <p:nvPr/>
          </p:nvSpPr>
          <p:spPr bwMode="auto">
            <a:xfrm>
              <a:off x="4547624" y="3460647"/>
              <a:ext cx="30842" cy="26863"/>
            </a:xfrm>
            <a:custGeom>
              <a:avLst/>
              <a:gdLst>
                <a:gd name="T0" fmla="*/ 12 w 15"/>
                <a:gd name="T1" fmla="*/ 3 h 13"/>
                <a:gd name="T2" fmla="*/ 12 w 15"/>
                <a:gd name="T3" fmla="*/ 9 h 13"/>
                <a:gd name="T4" fmla="*/ 3 w 15"/>
                <a:gd name="T5" fmla="*/ 7 h 13"/>
                <a:gd name="T6" fmla="*/ 12 w 15"/>
                <a:gd name="T7" fmla="*/ 3 h 13"/>
              </a:gdLst>
              <a:ahLst/>
              <a:cxnLst>
                <a:cxn ang="0">
                  <a:pos x="T0" y="T1"/>
                </a:cxn>
                <a:cxn ang="0">
                  <a:pos x="T2" y="T3"/>
                </a:cxn>
                <a:cxn ang="0">
                  <a:pos x="T4" y="T5"/>
                </a:cxn>
                <a:cxn ang="0">
                  <a:pos x="T6" y="T7"/>
                </a:cxn>
              </a:cxnLst>
              <a:rect l="0" t="0" r="r" b="b"/>
              <a:pathLst>
                <a:path w="15" h="13">
                  <a:moveTo>
                    <a:pt x="12" y="3"/>
                  </a:moveTo>
                  <a:cubicBezTo>
                    <a:pt x="13" y="5"/>
                    <a:pt x="15" y="5"/>
                    <a:pt x="12" y="9"/>
                  </a:cubicBezTo>
                  <a:cubicBezTo>
                    <a:pt x="10" y="13"/>
                    <a:pt x="5" y="10"/>
                    <a:pt x="3" y="7"/>
                  </a:cubicBezTo>
                  <a:cubicBezTo>
                    <a:pt x="0" y="1"/>
                    <a:pt x="7" y="0"/>
                    <a:pt x="1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193"/>
            <p:cNvSpPr>
              <a:spLocks/>
            </p:cNvSpPr>
            <p:nvPr/>
          </p:nvSpPr>
          <p:spPr bwMode="auto">
            <a:xfrm>
              <a:off x="4680941" y="3363147"/>
              <a:ext cx="15918" cy="11939"/>
            </a:xfrm>
            <a:custGeom>
              <a:avLst/>
              <a:gdLst>
                <a:gd name="T0" fmla="*/ 6 w 8"/>
                <a:gd name="T1" fmla="*/ 5 h 6"/>
                <a:gd name="T2" fmla="*/ 2 w 8"/>
                <a:gd name="T3" fmla="*/ 4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4"/>
                  </a:cubicBezTo>
                  <a:cubicBezTo>
                    <a:pt x="0" y="3"/>
                    <a:pt x="4" y="0"/>
                    <a:pt x="6" y="1"/>
                  </a:cubicBezTo>
                  <a:cubicBezTo>
                    <a:pt x="8" y="2"/>
                    <a:pt x="8" y="3"/>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194"/>
            <p:cNvSpPr>
              <a:spLocks/>
            </p:cNvSpPr>
            <p:nvPr/>
          </p:nvSpPr>
          <p:spPr bwMode="auto">
            <a:xfrm>
              <a:off x="4561553" y="3502433"/>
              <a:ext cx="22883" cy="25867"/>
            </a:xfrm>
            <a:custGeom>
              <a:avLst/>
              <a:gdLst>
                <a:gd name="T0" fmla="*/ 9 w 11"/>
                <a:gd name="T1" fmla="*/ 3 h 13"/>
                <a:gd name="T2" fmla="*/ 11 w 11"/>
                <a:gd name="T3" fmla="*/ 10 h 13"/>
                <a:gd name="T4" fmla="*/ 4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1" y="4"/>
                    <a:pt x="11" y="8"/>
                    <a:pt x="11" y="10"/>
                  </a:cubicBezTo>
                  <a:cubicBezTo>
                    <a:pt x="9" y="13"/>
                    <a:pt x="5" y="12"/>
                    <a:pt x="4" y="8"/>
                  </a:cubicBezTo>
                  <a:cubicBezTo>
                    <a:pt x="0" y="2"/>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195"/>
            <p:cNvSpPr>
              <a:spLocks/>
            </p:cNvSpPr>
            <p:nvPr/>
          </p:nvSpPr>
          <p:spPr bwMode="auto">
            <a:xfrm>
              <a:off x="4590405" y="3514372"/>
              <a:ext cx="26863" cy="15918"/>
            </a:xfrm>
            <a:custGeom>
              <a:avLst/>
              <a:gdLst>
                <a:gd name="T0" fmla="*/ 5 w 13"/>
                <a:gd name="T1" fmla="*/ 1 h 8"/>
                <a:gd name="T2" fmla="*/ 1 w 13"/>
                <a:gd name="T3" fmla="*/ 4 h 8"/>
                <a:gd name="T4" fmla="*/ 3 w 13"/>
                <a:gd name="T5" fmla="*/ 7 h 8"/>
                <a:gd name="T6" fmla="*/ 8 w 13"/>
                <a:gd name="T7" fmla="*/ 7 h 8"/>
                <a:gd name="T8" fmla="*/ 5 w 13"/>
                <a:gd name="T9" fmla="*/ 1 h 8"/>
              </a:gdLst>
              <a:ahLst/>
              <a:cxnLst>
                <a:cxn ang="0">
                  <a:pos x="T0" y="T1"/>
                </a:cxn>
                <a:cxn ang="0">
                  <a:pos x="T2" y="T3"/>
                </a:cxn>
                <a:cxn ang="0">
                  <a:pos x="T4" y="T5"/>
                </a:cxn>
                <a:cxn ang="0">
                  <a:pos x="T6" y="T7"/>
                </a:cxn>
                <a:cxn ang="0">
                  <a:pos x="T8" y="T9"/>
                </a:cxn>
              </a:cxnLst>
              <a:rect l="0" t="0" r="r" b="b"/>
              <a:pathLst>
                <a:path w="13" h="8">
                  <a:moveTo>
                    <a:pt x="5" y="1"/>
                  </a:moveTo>
                  <a:cubicBezTo>
                    <a:pt x="3" y="1"/>
                    <a:pt x="1" y="3"/>
                    <a:pt x="1" y="4"/>
                  </a:cubicBezTo>
                  <a:cubicBezTo>
                    <a:pt x="0" y="7"/>
                    <a:pt x="1" y="7"/>
                    <a:pt x="3" y="7"/>
                  </a:cubicBezTo>
                  <a:cubicBezTo>
                    <a:pt x="5" y="7"/>
                    <a:pt x="6" y="8"/>
                    <a:pt x="8" y="7"/>
                  </a:cubicBezTo>
                  <a:cubicBezTo>
                    <a:pt x="13"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196"/>
            <p:cNvSpPr>
              <a:spLocks/>
            </p:cNvSpPr>
            <p:nvPr/>
          </p:nvSpPr>
          <p:spPr bwMode="auto">
            <a:xfrm>
              <a:off x="4654079" y="3473581"/>
              <a:ext cx="26863" cy="23878"/>
            </a:xfrm>
            <a:custGeom>
              <a:avLst/>
              <a:gdLst>
                <a:gd name="T0" fmla="*/ 8 w 13"/>
                <a:gd name="T1" fmla="*/ 3 h 12"/>
                <a:gd name="T2" fmla="*/ 13 w 13"/>
                <a:gd name="T3" fmla="*/ 7 h 12"/>
                <a:gd name="T4" fmla="*/ 0 w 13"/>
                <a:gd name="T5" fmla="*/ 5 h 12"/>
                <a:gd name="T6" fmla="*/ 8 w 13"/>
                <a:gd name="T7" fmla="*/ 3 h 12"/>
              </a:gdLst>
              <a:ahLst/>
              <a:cxnLst>
                <a:cxn ang="0">
                  <a:pos x="T0" y="T1"/>
                </a:cxn>
                <a:cxn ang="0">
                  <a:pos x="T2" y="T3"/>
                </a:cxn>
                <a:cxn ang="0">
                  <a:pos x="T4" y="T5"/>
                </a:cxn>
                <a:cxn ang="0">
                  <a:pos x="T6" y="T7"/>
                </a:cxn>
              </a:cxnLst>
              <a:rect l="0" t="0" r="r" b="b"/>
              <a:pathLst>
                <a:path w="13" h="12">
                  <a:moveTo>
                    <a:pt x="8" y="3"/>
                  </a:moveTo>
                  <a:cubicBezTo>
                    <a:pt x="9" y="4"/>
                    <a:pt x="13" y="3"/>
                    <a:pt x="13" y="7"/>
                  </a:cubicBezTo>
                  <a:cubicBezTo>
                    <a:pt x="12" y="12"/>
                    <a:pt x="1" y="9"/>
                    <a:pt x="0" y="5"/>
                  </a:cubicBezTo>
                  <a:cubicBezTo>
                    <a:pt x="0" y="2"/>
                    <a:pt x="3"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197"/>
            <p:cNvSpPr>
              <a:spLocks/>
            </p:cNvSpPr>
            <p:nvPr/>
          </p:nvSpPr>
          <p:spPr bwMode="auto">
            <a:xfrm>
              <a:off x="4530711" y="3565112"/>
              <a:ext cx="36812" cy="22883"/>
            </a:xfrm>
            <a:custGeom>
              <a:avLst/>
              <a:gdLst>
                <a:gd name="T0" fmla="*/ 9 w 18"/>
                <a:gd name="T1" fmla="*/ 2 h 11"/>
                <a:gd name="T2" fmla="*/ 15 w 18"/>
                <a:gd name="T3" fmla="*/ 4 h 11"/>
                <a:gd name="T4" fmla="*/ 6 w 18"/>
                <a:gd name="T5" fmla="*/ 9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6" y="9"/>
                  </a:cubicBezTo>
                  <a:cubicBezTo>
                    <a:pt x="0" y="7"/>
                    <a:pt x="3" y="2"/>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198"/>
            <p:cNvSpPr>
              <a:spLocks/>
            </p:cNvSpPr>
            <p:nvPr/>
          </p:nvSpPr>
          <p:spPr bwMode="auto">
            <a:xfrm>
              <a:off x="4654079" y="3510392"/>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99"/>
            <p:cNvSpPr>
              <a:spLocks/>
            </p:cNvSpPr>
            <p:nvPr/>
          </p:nvSpPr>
          <p:spPr bwMode="auto">
            <a:xfrm>
              <a:off x="4514793" y="3572076"/>
              <a:ext cx="23878" cy="32832"/>
            </a:xfrm>
            <a:custGeom>
              <a:avLst/>
              <a:gdLst>
                <a:gd name="T0" fmla="*/ 2 w 12"/>
                <a:gd name="T1" fmla="*/ 13 h 16"/>
                <a:gd name="T2" fmla="*/ 8 w 12"/>
                <a:gd name="T3" fmla="*/ 13 h 16"/>
                <a:gd name="T4" fmla="*/ 8 w 12"/>
                <a:gd name="T5" fmla="*/ 5 h 16"/>
                <a:gd name="T6" fmla="*/ 2 w 12"/>
                <a:gd name="T7" fmla="*/ 13 h 16"/>
              </a:gdLst>
              <a:ahLst/>
              <a:cxnLst>
                <a:cxn ang="0">
                  <a:pos x="T0" y="T1"/>
                </a:cxn>
                <a:cxn ang="0">
                  <a:pos x="T2" y="T3"/>
                </a:cxn>
                <a:cxn ang="0">
                  <a:pos x="T4" y="T5"/>
                </a:cxn>
                <a:cxn ang="0">
                  <a:pos x="T6" y="T7"/>
                </a:cxn>
              </a:cxnLst>
              <a:rect l="0" t="0" r="r" b="b"/>
              <a:pathLst>
                <a:path w="12" h="16">
                  <a:moveTo>
                    <a:pt x="2" y="13"/>
                  </a:moveTo>
                  <a:cubicBezTo>
                    <a:pt x="4" y="16"/>
                    <a:pt x="5" y="13"/>
                    <a:pt x="8" y="13"/>
                  </a:cubicBezTo>
                  <a:cubicBezTo>
                    <a:pt x="12" y="12"/>
                    <a:pt x="10" y="8"/>
                    <a:pt x="8" y="5"/>
                  </a:cubicBezTo>
                  <a:cubicBezTo>
                    <a:pt x="3" y="0"/>
                    <a:pt x="0" y="7"/>
                    <a:pt x="2" y="1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200"/>
            <p:cNvSpPr>
              <a:spLocks/>
            </p:cNvSpPr>
            <p:nvPr/>
          </p:nvSpPr>
          <p:spPr bwMode="auto">
            <a:xfrm>
              <a:off x="4543645" y="3587995"/>
              <a:ext cx="19898" cy="28852"/>
            </a:xfrm>
            <a:custGeom>
              <a:avLst/>
              <a:gdLst>
                <a:gd name="T0" fmla="*/ 1 w 10"/>
                <a:gd name="T1" fmla="*/ 4 h 14"/>
                <a:gd name="T2" fmla="*/ 2 w 10"/>
                <a:gd name="T3" fmla="*/ 11 h 14"/>
                <a:gd name="T4" fmla="*/ 8 w 10"/>
                <a:gd name="T5" fmla="*/ 8 h 14"/>
                <a:gd name="T6" fmla="*/ 1 w 10"/>
                <a:gd name="T7" fmla="*/ 4 h 14"/>
              </a:gdLst>
              <a:ahLst/>
              <a:cxnLst>
                <a:cxn ang="0">
                  <a:pos x="T0" y="T1"/>
                </a:cxn>
                <a:cxn ang="0">
                  <a:pos x="T2" y="T3"/>
                </a:cxn>
                <a:cxn ang="0">
                  <a:pos x="T4" y="T5"/>
                </a:cxn>
                <a:cxn ang="0">
                  <a:pos x="T6" y="T7"/>
                </a:cxn>
              </a:cxnLst>
              <a:rect l="0" t="0" r="r" b="b"/>
              <a:pathLst>
                <a:path w="10" h="14">
                  <a:moveTo>
                    <a:pt x="1" y="4"/>
                  </a:moveTo>
                  <a:cubicBezTo>
                    <a:pt x="0" y="6"/>
                    <a:pt x="1" y="9"/>
                    <a:pt x="2" y="11"/>
                  </a:cubicBezTo>
                  <a:cubicBezTo>
                    <a:pt x="5" y="14"/>
                    <a:pt x="7" y="12"/>
                    <a:pt x="8" y="8"/>
                  </a:cubicBezTo>
                  <a:cubicBezTo>
                    <a:pt x="10" y="1"/>
                    <a:pt x="5" y="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201"/>
            <p:cNvSpPr>
              <a:spLocks/>
            </p:cNvSpPr>
            <p:nvPr/>
          </p:nvSpPr>
          <p:spPr bwMode="auto">
            <a:xfrm>
              <a:off x="4520762" y="3620826"/>
              <a:ext cx="28852" cy="14924"/>
            </a:xfrm>
            <a:custGeom>
              <a:avLst/>
              <a:gdLst>
                <a:gd name="T0" fmla="*/ 8 w 14"/>
                <a:gd name="T1" fmla="*/ 1 h 7"/>
                <a:gd name="T2" fmla="*/ 13 w 14"/>
                <a:gd name="T3" fmla="*/ 3 h 7"/>
                <a:gd name="T4" fmla="*/ 11 w 14"/>
                <a:gd name="T5" fmla="*/ 6 h 7"/>
                <a:gd name="T6" fmla="*/ 6 w 14"/>
                <a:gd name="T7" fmla="*/ 7 h 7"/>
                <a:gd name="T8" fmla="*/ 8 w 14"/>
                <a:gd name="T9" fmla="*/ 1 h 7"/>
              </a:gdLst>
              <a:ahLst/>
              <a:cxnLst>
                <a:cxn ang="0">
                  <a:pos x="T0" y="T1"/>
                </a:cxn>
                <a:cxn ang="0">
                  <a:pos x="T2" y="T3"/>
                </a:cxn>
                <a:cxn ang="0">
                  <a:pos x="T4" y="T5"/>
                </a:cxn>
                <a:cxn ang="0">
                  <a:pos x="T6" y="T7"/>
                </a:cxn>
                <a:cxn ang="0">
                  <a:pos x="T8" y="T9"/>
                </a:cxn>
              </a:cxnLst>
              <a:rect l="0" t="0" r="r" b="b"/>
              <a:pathLst>
                <a:path w="14" h="7">
                  <a:moveTo>
                    <a:pt x="8" y="1"/>
                  </a:moveTo>
                  <a:cubicBezTo>
                    <a:pt x="10" y="0"/>
                    <a:pt x="12" y="2"/>
                    <a:pt x="13" y="3"/>
                  </a:cubicBezTo>
                  <a:cubicBezTo>
                    <a:pt x="14" y="5"/>
                    <a:pt x="13" y="5"/>
                    <a:pt x="11" y="6"/>
                  </a:cubicBezTo>
                  <a:cubicBezTo>
                    <a:pt x="9" y="6"/>
                    <a:pt x="8" y="7"/>
                    <a:pt x="6" y="7"/>
                  </a:cubicBezTo>
                  <a:cubicBezTo>
                    <a:pt x="0" y="4"/>
                    <a:pt x="2" y="1"/>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202"/>
            <p:cNvSpPr>
              <a:spLocks/>
            </p:cNvSpPr>
            <p:nvPr/>
          </p:nvSpPr>
          <p:spPr bwMode="auto">
            <a:xfrm>
              <a:off x="4617267" y="3528301"/>
              <a:ext cx="28852" cy="16914"/>
            </a:xfrm>
            <a:custGeom>
              <a:avLst/>
              <a:gdLst>
                <a:gd name="T0" fmla="*/ 6 w 14"/>
                <a:gd name="T1" fmla="*/ 1 h 8"/>
                <a:gd name="T2" fmla="*/ 2 w 14"/>
                <a:gd name="T3" fmla="*/ 4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203"/>
            <p:cNvSpPr>
              <a:spLocks/>
            </p:cNvSpPr>
            <p:nvPr/>
          </p:nvSpPr>
          <p:spPr bwMode="auto">
            <a:xfrm>
              <a:off x="4445150" y="3563122"/>
              <a:ext cx="15918" cy="24873"/>
            </a:xfrm>
            <a:custGeom>
              <a:avLst/>
              <a:gdLst>
                <a:gd name="T0" fmla="*/ 6 w 8"/>
                <a:gd name="T1" fmla="*/ 3 h 12"/>
                <a:gd name="T2" fmla="*/ 2 w 8"/>
                <a:gd name="T3" fmla="*/ 1 h 12"/>
                <a:gd name="T4" fmla="*/ 5 w 8"/>
                <a:gd name="T5" fmla="*/ 10 h 12"/>
                <a:gd name="T6" fmla="*/ 6 w 8"/>
                <a:gd name="T7" fmla="*/ 3 h 12"/>
              </a:gdLst>
              <a:ahLst/>
              <a:cxnLst>
                <a:cxn ang="0">
                  <a:pos x="T0" y="T1"/>
                </a:cxn>
                <a:cxn ang="0">
                  <a:pos x="T2" y="T3"/>
                </a:cxn>
                <a:cxn ang="0">
                  <a:pos x="T4" y="T5"/>
                </a:cxn>
                <a:cxn ang="0">
                  <a:pos x="T6" y="T7"/>
                </a:cxn>
              </a:cxnLst>
              <a:rect l="0" t="0" r="r" b="b"/>
              <a:pathLst>
                <a:path w="8" h="12">
                  <a:moveTo>
                    <a:pt x="6" y="3"/>
                  </a:moveTo>
                  <a:cubicBezTo>
                    <a:pt x="5" y="2"/>
                    <a:pt x="5" y="0"/>
                    <a:pt x="2" y="1"/>
                  </a:cubicBezTo>
                  <a:cubicBezTo>
                    <a:pt x="0" y="2"/>
                    <a:pt x="3" y="9"/>
                    <a:pt x="5" y="10"/>
                  </a:cubicBezTo>
                  <a:cubicBezTo>
                    <a:pt x="8" y="12"/>
                    <a:pt x="8" y="7"/>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204"/>
            <p:cNvSpPr>
              <a:spLocks/>
            </p:cNvSpPr>
            <p:nvPr/>
          </p:nvSpPr>
          <p:spPr bwMode="auto">
            <a:xfrm>
              <a:off x="4467038" y="3620826"/>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206"/>
            <p:cNvSpPr>
              <a:spLocks/>
            </p:cNvSpPr>
            <p:nvPr/>
          </p:nvSpPr>
          <p:spPr bwMode="auto">
            <a:xfrm>
              <a:off x="4643135" y="3417866"/>
              <a:ext cx="26863" cy="28852"/>
            </a:xfrm>
            <a:custGeom>
              <a:avLst/>
              <a:gdLst>
                <a:gd name="T0" fmla="*/ 4 w 13"/>
                <a:gd name="T1" fmla="*/ 6 h 14"/>
                <a:gd name="T2" fmla="*/ 9 w 13"/>
                <a:gd name="T3" fmla="*/ 2 h 14"/>
                <a:gd name="T4" fmla="*/ 6 w 13"/>
                <a:gd name="T5" fmla="*/ 14 h 14"/>
                <a:gd name="T6" fmla="*/ 4 w 13"/>
                <a:gd name="T7" fmla="*/ 6 h 14"/>
              </a:gdLst>
              <a:ahLst/>
              <a:cxnLst>
                <a:cxn ang="0">
                  <a:pos x="T0" y="T1"/>
                </a:cxn>
                <a:cxn ang="0">
                  <a:pos x="T2" y="T3"/>
                </a:cxn>
                <a:cxn ang="0">
                  <a:pos x="T4" y="T5"/>
                </a:cxn>
                <a:cxn ang="0">
                  <a:pos x="T6" y="T7"/>
                </a:cxn>
              </a:cxnLst>
              <a:rect l="0" t="0" r="r" b="b"/>
              <a:pathLst>
                <a:path w="13" h="14">
                  <a:moveTo>
                    <a:pt x="4" y="6"/>
                  </a:moveTo>
                  <a:cubicBezTo>
                    <a:pt x="6" y="5"/>
                    <a:pt x="5" y="0"/>
                    <a:pt x="9" y="2"/>
                  </a:cubicBezTo>
                  <a:cubicBezTo>
                    <a:pt x="13" y="3"/>
                    <a:pt x="9" y="13"/>
                    <a:pt x="6" y="14"/>
                  </a:cubicBezTo>
                  <a:cubicBezTo>
                    <a:pt x="2" y="14"/>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207"/>
            <p:cNvSpPr>
              <a:spLocks/>
            </p:cNvSpPr>
            <p:nvPr/>
          </p:nvSpPr>
          <p:spPr bwMode="auto">
            <a:xfrm>
              <a:off x="4580456" y="3403938"/>
              <a:ext cx="19898" cy="36812"/>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208"/>
            <p:cNvSpPr>
              <a:spLocks/>
            </p:cNvSpPr>
            <p:nvPr/>
          </p:nvSpPr>
          <p:spPr bwMode="auto">
            <a:xfrm>
              <a:off x="4526732" y="3530290"/>
              <a:ext cx="20893" cy="37806"/>
            </a:xfrm>
            <a:custGeom>
              <a:avLst/>
              <a:gdLst>
                <a:gd name="T0" fmla="*/ 8 w 10"/>
                <a:gd name="T1" fmla="*/ 8 h 18"/>
                <a:gd name="T2" fmla="*/ 6 w 10"/>
                <a:gd name="T3" fmla="*/ 2 h 18"/>
                <a:gd name="T4" fmla="*/ 2 w 10"/>
                <a:gd name="T5" fmla="*/ 12 h 18"/>
                <a:gd name="T6" fmla="*/ 8 w 10"/>
                <a:gd name="T7" fmla="*/ 8 h 18"/>
              </a:gdLst>
              <a:ahLst/>
              <a:cxnLst>
                <a:cxn ang="0">
                  <a:pos x="T0" y="T1"/>
                </a:cxn>
                <a:cxn ang="0">
                  <a:pos x="T2" y="T3"/>
                </a:cxn>
                <a:cxn ang="0">
                  <a:pos x="T4" y="T5"/>
                </a:cxn>
                <a:cxn ang="0">
                  <a:pos x="T6" y="T7"/>
                </a:cxn>
              </a:cxnLst>
              <a:rect l="0" t="0" r="r" b="b"/>
              <a:pathLst>
                <a:path w="10" h="18">
                  <a:moveTo>
                    <a:pt x="8" y="8"/>
                  </a:moveTo>
                  <a:cubicBezTo>
                    <a:pt x="8" y="6"/>
                    <a:pt x="10" y="5"/>
                    <a:pt x="6" y="2"/>
                  </a:cubicBezTo>
                  <a:cubicBezTo>
                    <a:pt x="2" y="0"/>
                    <a:pt x="0" y="8"/>
                    <a:pt x="2" y="12"/>
                  </a:cubicBezTo>
                  <a:cubicBezTo>
                    <a:pt x="5" y="18"/>
                    <a:pt x="9" y="14"/>
                    <a:pt x="8"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209"/>
            <p:cNvSpPr>
              <a:spLocks/>
            </p:cNvSpPr>
            <p:nvPr/>
          </p:nvSpPr>
          <p:spPr bwMode="auto">
            <a:xfrm>
              <a:off x="4712778" y="3409907"/>
              <a:ext cx="18903" cy="24873"/>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210"/>
            <p:cNvSpPr>
              <a:spLocks/>
            </p:cNvSpPr>
            <p:nvPr/>
          </p:nvSpPr>
          <p:spPr bwMode="auto">
            <a:xfrm>
              <a:off x="4627216" y="3391004"/>
              <a:ext cx="26863" cy="28852"/>
            </a:xfrm>
            <a:custGeom>
              <a:avLst/>
              <a:gdLst>
                <a:gd name="T0" fmla="*/ 5 w 13"/>
                <a:gd name="T1" fmla="*/ 11 h 14"/>
                <a:gd name="T2" fmla="*/ 10 w 13"/>
                <a:gd name="T3" fmla="*/ 11 h 14"/>
                <a:gd name="T4" fmla="*/ 7 w 13"/>
                <a:gd name="T5" fmla="*/ 2 h 14"/>
                <a:gd name="T6" fmla="*/ 5 w 13"/>
                <a:gd name="T7" fmla="*/ 11 h 14"/>
              </a:gdLst>
              <a:ahLst/>
              <a:cxnLst>
                <a:cxn ang="0">
                  <a:pos x="T0" y="T1"/>
                </a:cxn>
                <a:cxn ang="0">
                  <a:pos x="T2" y="T3"/>
                </a:cxn>
                <a:cxn ang="0">
                  <a:pos x="T4" y="T5"/>
                </a:cxn>
                <a:cxn ang="0">
                  <a:pos x="T6" y="T7"/>
                </a:cxn>
              </a:cxnLst>
              <a:rect l="0" t="0" r="r" b="b"/>
              <a:pathLst>
                <a:path w="13" h="14">
                  <a:moveTo>
                    <a:pt x="5" y="11"/>
                  </a:moveTo>
                  <a:cubicBezTo>
                    <a:pt x="6" y="13"/>
                    <a:pt x="7" y="14"/>
                    <a:pt x="10" y="11"/>
                  </a:cubicBezTo>
                  <a:cubicBezTo>
                    <a:pt x="13" y="9"/>
                    <a:pt x="10" y="4"/>
                    <a:pt x="7" y="2"/>
                  </a:cubicBezTo>
                  <a:cubicBezTo>
                    <a:pt x="0" y="0"/>
                    <a:pt x="1" y="7"/>
                    <a:pt x="5"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211"/>
            <p:cNvSpPr>
              <a:spLocks/>
            </p:cNvSpPr>
            <p:nvPr/>
          </p:nvSpPr>
          <p:spPr bwMode="auto">
            <a:xfrm>
              <a:off x="4717753" y="3367126"/>
              <a:ext cx="27857" cy="19898"/>
            </a:xfrm>
            <a:custGeom>
              <a:avLst/>
              <a:gdLst>
                <a:gd name="T0" fmla="*/ 4 w 14"/>
                <a:gd name="T1" fmla="*/ 9 h 10"/>
                <a:gd name="T2" fmla="*/ 10 w 14"/>
                <a:gd name="T3" fmla="*/ 9 h 10"/>
                <a:gd name="T4" fmla="*/ 8 w 14"/>
                <a:gd name="T5" fmla="*/ 2 h 10"/>
                <a:gd name="T6" fmla="*/ 4 w 14"/>
                <a:gd name="T7" fmla="*/ 9 h 10"/>
              </a:gdLst>
              <a:ahLst/>
              <a:cxnLst>
                <a:cxn ang="0">
                  <a:pos x="T0" y="T1"/>
                </a:cxn>
                <a:cxn ang="0">
                  <a:pos x="T2" y="T3"/>
                </a:cxn>
                <a:cxn ang="0">
                  <a:pos x="T4" y="T5"/>
                </a:cxn>
                <a:cxn ang="0">
                  <a:pos x="T6" y="T7"/>
                </a:cxn>
              </a:cxnLst>
              <a:rect l="0" t="0" r="r" b="b"/>
              <a:pathLst>
                <a:path w="14" h="10">
                  <a:moveTo>
                    <a:pt x="4" y="9"/>
                  </a:moveTo>
                  <a:cubicBezTo>
                    <a:pt x="5" y="10"/>
                    <a:pt x="9" y="10"/>
                    <a:pt x="10" y="9"/>
                  </a:cubicBezTo>
                  <a:cubicBezTo>
                    <a:pt x="14" y="7"/>
                    <a:pt x="12" y="4"/>
                    <a:pt x="8" y="2"/>
                  </a:cubicBezTo>
                  <a:cubicBezTo>
                    <a:pt x="2" y="0"/>
                    <a:pt x="0" y="4"/>
                    <a:pt x="4"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212"/>
            <p:cNvSpPr>
              <a:spLocks/>
            </p:cNvSpPr>
            <p:nvPr/>
          </p:nvSpPr>
          <p:spPr bwMode="auto">
            <a:xfrm>
              <a:off x="4617267" y="3471591"/>
              <a:ext cx="15918" cy="28852"/>
            </a:xfrm>
            <a:custGeom>
              <a:avLst/>
              <a:gdLst>
                <a:gd name="T0" fmla="*/ 1 w 8"/>
                <a:gd name="T1" fmla="*/ 6 h 14"/>
                <a:gd name="T2" fmla="*/ 4 w 8"/>
                <a:gd name="T3" fmla="*/ 2 h 14"/>
                <a:gd name="T4" fmla="*/ 6 w 8"/>
                <a:gd name="T5" fmla="*/ 4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4" y="2"/>
                  </a:cubicBezTo>
                  <a:cubicBezTo>
                    <a:pt x="6" y="0"/>
                    <a:pt x="6" y="2"/>
                    <a:pt x="6" y="4"/>
                  </a:cubicBezTo>
                  <a:cubicBezTo>
                    <a:pt x="7" y="5"/>
                    <a:pt x="8" y="7"/>
                    <a:pt x="7" y="8"/>
                  </a:cubicBezTo>
                  <a:cubicBezTo>
                    <a:pt x="4"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213"/>
            <p:cNvSpPr>
              <a:spLocks/>
            </p:cNvSpPr>
            <p:nvPr/>
          </p:nvSpPr>
          <p:spPr bwMode="auto">
            <a:xfrm>
              <a:off x="4569512" y="3545214"/>
              <a:ext cx="28852" cy="26863"/>
            </a:xfrm>
            <a:custGeom>
              <a:avLst/>
              <a:gdLst>
                <a:gd name="T0" fmla="*/ 4 w 14"/>
                <a:gd name="T1" fmla="*/ 7 h 13"/>
                <a:gd name="T2" fmla="*/ 9 w 14"/>
                <a:gd name="T3" fmla="*/ 12 h 13"/>
                <a:gd name="T4" fmla="*/ 6 w 14"/>
                <a:gd name="T5" fmla="*/ 0 h 13"/>
                <a:gd name="T6" fmla="*/ 4 w 14"/>
                <a:gd name="T7" fmla="*/ 7 h 13"/>
              </a:gdLst>
              <a:ahLst/>
              <a:cxnLst>
                <a:cxn ang="0">
                  <a:pos x="T0" y="T1"/>
                </a:cxn>
                <a:cxn ang="0">
                  <a:pos x="T2" y="T3"/>
                </a:cxn>
                <a:cxn ang="0">
                  <a:pos x="T4" y="T5"/>
                </a:cxn>
                <a:cxn ang="0">
                  <a:pos x="T6" y="T7"/>
                </a:cxn>
              </a:cxnLst>
              <a:rect l="0" t="0" r="r" b="b"/>
              <a:pathLst>
                <a:path w="14" h="13">
                  <a:moveTo>
                    <a:pt x="4" y="7"/>
                  </a:moveTo>
                  <a:cubicBezTo>
                    <a:pt x="6" y="9"/>
                    <a:pt x="5" y="13"/>
                    <a:pt x="9" y="12"/>
                  </a:cubicBezTo>
                  <a:cubicBezTo>
                    <a:pt x="14" y="11"/>
                    <a:pt x="10" y="0"/>
                    <a:pt x="6" y="0"/>
                  </a:cubicBezTo>
                  <a:cubicBezTo>
                    <a:pt x="2" y="0"/>
                    <a:pt x="0" y="3"/>
                    <a:pt x="4"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214"/>
            <p:cNvSpPr>
              <a:spLocks/>
            </p:cNvSpPr>
            <p:nvPr/>
          </p:nvSpPr>
          <p:spPr bwMode="auto">
            <a:xfrm>
              <a:off x="4613288" y="3557152"/>
              <a:ext cx="19898" cy="36812"/>
            </a:xfrm>
            <a:custGeom>
              <a:avLst/>
              <a:gdLst>
                <a:gd name="T0" fmla="*/ 1 w 10"/>
                <a:gd name="T1" fmla="*/ 9 h 18"/>
                <a:gd name="T2" fmla="*/ 4 w 10"/>
                <a:gd name="T3" fmla="*/ 15 h 18"/>
                <a:gd name="T4" fmla="*/ 8 w 10"/>
                <a:gd name="T5" fmla="*/ 6 h 18"/>
                <a:gd name="T6" fmla="*/ 1 w 10"/>
                <a:gd name="T7" fmla="*/ 9 h 18"/>
              </a:gdLst>
              <a:ahLst/>
              <a:cxnLst>
                <a:cxn ang="0">
                  <a:pos x="T0" y="T1"/>
                </a:cxn>
                <a:cxn ang="0">
                  <a:pos x="T2" y="T3"/>
                </a:cxn>
                <a:cxn ang="0">
                  <a:pos x="T4" y="T5"/>
                </a:cxn>
                <a:cxn ang="0">
                  <a:pos x="T6" y="T7"/>
                </a:cxn>
              </a:cxnLst>
              <a:rect l="0" t="0" r="r" b="b"/>
              <a:pathLst>
                <a:path w="10" h="18">
                  <a:moveTo>
                    <a:pt x="1" y="9"/>
                  </a:moveTo>
                  <a:cubicBezTo>
                    <a:pt x="2" y="11"/>
                    <a:pt x="0" y="13"/>
                    <a:pt x="4" y="15"/>
                  </a:cubicBezTo>
                  <a:cubicBezTo>
                    <a:pt x="8" y="18"/>
                    <a:pt x="10" y="10"/>
                    <a:pt x="8" y="6"/>
                  </a:cubicBezTo>
                  <a:cubicBezTo>
                    <a:pt x="5" y="0"/>
                    <a:pt x="1" y="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215"/>
            <p:cNvSpPr>
              <a:spLocks/>
            </p:cNvSpPr>
            <p:nvPr/>
          </p:nvSpPr>
          <p:spPr bwMode="auto">
            <a:xfrm>
              <a:off x="4717753" y="3452688"/>
              <a:ext cx="19898" cy="38801"/>
            </a:xfrm>
            <a:custGeom>
              <a:avLst/>
              <a:gdLst>
                <a:gd name="T0" fmla="*/ 8 w 10"/>
                <a:gd name="T1" fmla="*/ 10 h 19"/>
                <a:gd name="T2" fmla="*/ 6 w 10"/>
                <a:gd name="T3" fmla="*/ 16 h 19"/>
                <a:gd name="T4" fmla="*/ 1 w 10"/>
                <a:gd name="T5" fmla="*/ 7 h 19"/>
                <a:gd name="T6" fmla="*/ 8 w 10"/>
                <a:gd name="T7" fmla="*/ 10 h 19"/>
              </a:gdLst>
              <a:ahLst/>
              <a:cxnLst>
                <a:cxn ang="0">
                  <a:pos x="T0" y="T1"/>
                </a:cxn>
                <a:cxn ang="0">
                  <a:pos x="T2" y="T3"/>
                </a:cxn>
                <a:cxn ang="0">
                  <a:pos x="T4" y="T5"/>
                </a:cxn>
                <a:cxn ang="0">
                  <a:pos x="T6" y="T7"/>
                </a:cxn>
              </a:cxnLst>
              <a:rect l="0" t="0" r="r" b="b"/>
              <a:pathLst>
                <a:path w="10" h="19">
                  <a:moveTo>
                    <a:pt x="8" y="10"/>
                  </a:moveTo>
                  <a:cubicBezTo>
                    <a:pt x="8" y="12"/>
                    <a:pt x="10" y="13"/>
                    <a:pt x="6" y="16"/>
                  </a:cubicBezTo>
                  <a:cubicBezTo>
                    <a:pt x="2" y="19"/>
                    <a:pt x="0" y="10"/>
                    <a:pt x="1" y="7"/>
                  </a:cubicBezTo>
                  <a:cubicBezTo>
                    <a:pt x="5" y="0"/>
                    <a:pt x="9" y="5"/>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216"/>
            <p:cNvSpPr>
              <a:spLocks/>
            </p:cNvSpPr>
            <p:nvPr/>
          </p:nvSpPr>
          <p:spPr bwMode="auto">
            <a:xfrm>
              <a:off x="4627216" y="3593964"/>
              <a:ext cx="26863" cy="30842"/>
            </a:xfrm>
            <a:custGeom>
              <a:avLst/>
              <a:gdLst>
                <a:gd name="T0" fmla="*/ 5 w 13"/>
                <a:gd name="T1" fmla="*/ 3 h 15"/>
                <a:gd name="T2" fmla="*/ 10 w 13"/>
                <a:gd name="T3" fmla="*/ 3 h 15"/>
                <a:gd name="T4" fmla="*/ 7 w 13"/>
                <a:gd name="T5" fmla="*/ 12 h 15"/>
                <a:gd name="T6" fmla="*/ 5 w 13"/>
                <a:gd name="T7" fmla="*/ 3 h 15"/>
              </a:gdLst>
              <a:ahLst/>
              <a:cxnLst>
                <a:cxn ang="0">
                  <a:pos x="T0" y="T1"/>
                </a:cxn>
                <a:cxn ang="0">
                  <a:pos x="T2" y="T3"/>
                </a:cxn>
                <a:cxn ang="0">
                  <a:pos x="T4" y="T5"/>
                </a:cxn>
                <a:cxn ang="0">
                  <a:pos x="T6" y="T7"/>
                </a:cxn>
              </a:cxnLst>
              <a:rect l="0" t="0" r="r" b="b"/>
              <a:pathLst>
                <a:path w="13" h="15">
                  <a:moveTo>
                    <a:pt x="5" y="3"/>
                  </a:moveTo>
                  <a:cubicBezTo>
                    <a:pt x="6" y="2"/>
                    <a:pt x="7" y="0"/>
                    <a:pt x="10" y="3"/>
                  </a:cubicBezTo>
                  <a:cubicBezTo>
                    <a:pt x="13" y="6"/>
                    <a:pt x="10" y="11"/>
                    <a:pt x="7" y="12"/>
                  </a:cubicBezTo>
                  <a:cubicBezTo>
                    <a:pt x="0" y="15"/>
                    <a:pt x="1" y="8"/>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217"/>
            <p:cNvSpPr>
              <a:spLocks/>
            </p:cNvSpPr>
            <p:nvPr/>
          </p:nvSpPr>
          <p:spPr bwMode="auto">
            <a:xfrm>
              <a:off x="4737651" y="3561132"/>
              <a:ext cx="30842" cy="24873"/>
            </a:xfrm>
            <a:custGeom>
              <a:avLst/>
              <a:gdLst>
                <a:gd name="T0" fmla="*/ 12 w 15"/>
                <a:gd name="T1" fmla="*/ 2 h 12"/>
                <a:gd name="T2" fmla="*/ 12 w 15"/>
                <a:gd name="T3" fmla="*/ 8 h 12"/>
                <a:gd name="T4" fmla="*/ 5 w 15"/>
                <a:gd name="T5" fmla="*/ 8 h 12"/>
                <a:gd name="T6" fmla="*/ 12 w 15"/>
                <a:gd name="T7" fmla="*/ 2 h 12"/>
              </a:gdLst>
              <a:ahLst/>
              <a:cxnLst>
                <a:cxn ang="0">
                  <a:pos x="T0" y="T1"/>
                </a:cxn>
                <a:cxn ang="0">
                  <a:pos x="T2" y="T3"/>
                </a:cxn>
                <a:cxn ang="0">
                  <a:pos x="T4" y="T5"/>
                </a:cxn>
                <a:cxn ang="0">
                  <a:pos x="T6" y="T7"/>
                </a:cxn>
              </a:cxnLst>
              <a:rect l="0" t="0" r="r" b="b"/>
              <a:pathLst>
                <a:path w="15" h="12">
                  <a:moveTo>
                    <a:pt x="12" y="2"/>
                  </a:moveTo>
                  <a:cubicBezTo>
                    <a:pt x="15" y="3"/>
                    <a:pt x="12" y="5"/>
                    <a:pt x="12" y="8"/>
                  </a:cubicBezTo>
                  <a:cubicBezTo>
                    <a:pt x="12" y="12"/>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218"/>
            <p:cNvSpPr>
              <a:spLocks/>
            </p:cNvSpPr>
            <p:nvPr/>
          </p:nvSpPr>
          <p:spPr bwMode="auto">
            <a:xfrm>
              <a:off x="4690890" y="3502433"/>
              <a:ext cx="28852" cy="19898"/>
            </a:xfrm>
            <a:custGeom>
              <a:avLst/>
              <a:gdLst>
                <a:gd name="T0" fmla="*/ 4 w 14"/>
                <a:gd name="T1" fmla="*/ 1 h 10"/>
                <a:gd name="T2" fmla="*/ 11 w 14"/>
                <a:gd name="T3" fmla="*/ 1 h 10"/>
                <a:gd name="T4" fmla="*/ 8 w 14"/>
                <a:gd name="T5" fmla="*/ 8 h 10"/>
                <a:gd name="T6" fmla="*/ 4 w 14"/>
                <a:gd name="T7" fmla="*/ 1 h 10"/>
              </a:gdLst>
              <a:ahLst/>
              <a:cxnLst>
                <a:cxn ang="0">
                  <a:pos x="T0" y="T1"/>
                </a:cxn>
                <a:cxn ang="0">
                  <a:pos x="T2" y="T3"/>
                </a:cxn>
                <a:cxn ang="0">
                  <a:pos x="T4" y="T5"/>
                </a:cxn>
                <a:cxn ang="0">
                  <a:pos x="T6" y="T7"/>
                </a:cxn>
              </a:cxnLst>
              <a:rect l="0" t="0" r="r" b="b"/>
              <a:pathLst>
                <a:path w="14" h="10">
                  <a:moveTo>
                    <a:pt x="4" y="1"/>
                  </a:moveTo>
                  <a:cubicBezTo>
                    <a:pt x="5" y="0"/>
                    <a:pt x="9" y="0"/>
                    <a:pt x="11" y="1"/>
                  </a:cubicBezTo>
                  <a:cubicBezTo>
                    <a:pt x="14" y="3"/>
                    <a:pt x="12" y="6"/>
                    <a:pt x="8" y="8"/>
                  </a:cubicBezTo>
                  <a:cubicBezTo>
                    <a:pt x="2" y="10"/>
                    <a:pt x="0" y="6"/>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219"/>
            <p:cNvSpPr>
              <a:spLocks/>
            </p:cNvSpPr>
            <p:nvPr/>
          </p:nvSpPr>
          <p:spPr bwMode="auto">
            <a:xfrm>
              <a:off x="4739641" y="3597944"/>
              <a:ext cx="16914" cy="28852"/>
            </a:xfrm>
            <a:custGeom>
              <a:avLst/>
              <a:gdLst>
                <a:gd name="T0" fmla="*/ 1 w 8"/>
                <a:gd name="T1" fmla="*/ 8 h 14"/>
                <a:gd name="T2" fmla="*/ 3 w 8"/>
                <a:gd name="T3" fmla="*/ 12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2"/>
                  </a:cubicBezTo>
                  <a:cubicBezTo>
                    <a:pt x="6" y="14"/>
                    <a:pt x="6" y="12"/>
                    <a:pt x="6" y="10"/>
                  </a:cubicBezTo>
                  <a:cubicBezTo>
                    <a:pt x="7" y="9"/>
                    <a:pt x="8" y="7"/>
                    <a:pt x="7" y="6"/>
                  </a:cubicBezTo>
                  <a:cubicBezTo>
                    <a:pt x="4" y="0"/>
                    <a:pt x="0" y="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220"/>
            <p:cNvSpPr>
              <a:spLocks/>
            </p:cNvSpPr>
            <p:nvPr/>
          </p:nvSpPr>
          <p:spPr bwMode="auto">
            <a:xfrm>
              <a:off x="5319668" y="2849777"/>
              <a:ext cx="15918"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1"/>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221"/>
            <p:cNvSpPr>
              <a:spLocks/>
            </p:cNvSpPr>
            <p:nvPr/>
          </p:nvSpPr>
          <p:spPr bwMode="auto">
            <a:xfrm>
              <a:off x="4710788" y="3338274"/>
              <a:ext cx="30842" cy="24873"/>
            </a:xfrm>
            <a:custGeom>
              <a:avLst/>
              <a:gdLst>
                <a:gd name="T0" fmla="*/ 8 w 15"/>
                <a:gd name="T1" fmla="*/ 9 h 12"/>
                <a:gd name="T2" fmla="*/ 1 w 15"/>
                <a:gd name="T3" fmla="*/ 8 h 12"/>
                <a:gd name="T4" fmla="*/ 13 w 15"/>
                <a:gd name="T5" fmla="*/ 3 h 12"/>
                <a:gd name="T6" fmla="*/ 8 w 15"/>
                <a:gd name="T7" fmla="*/ 9 h 12"/>
              </a:gdLst>
              <a:ahLst/>
              <a:cxnLst>
                <a:cxn ang="0">
                  <a:pos x="T0" y="T1"/>
                </a:cxn>
                <a:cxn ang="0">
                  <a:pos x="T2" y="T3"/>
                </a:cxn>
                <a:cxn ang="0">
                  <a:pos x="T4" y="T5"/>
                </a:cxn>
                <a:cxn ang="0">
                  <a:pos x="T6" y="T7"/>
                </a:cxn>
              </a:cxnLst>
              <a:rect l="0" t="0" r="r" b="b"/>
              <a:pathLst>
                <a:path w="15" h="12">
                  <a:moveTo>
                    <a:pt x="8" y="9"/>
                  </a:moveTo>
                  <a:cubicBezTo>
                    <a:pt x="6" y="9"/>
                    <a:pt x="3" y="12"/>
                    <a:pt x="1" y="8"/>
                  </a:cubicBezTo>
                  <a:cubicBezTo>
                    <a:pt x="0" y="4"/>
                    <a:pt x="10" y="0"/>
                    <a:pt x="13" y="3"/>
                  </a:cubicBezTo>
                  <a:cubicBezTo>
                    <a:pt x="15" y="6"/>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222"/>
            <p:cNvSpPr>
              <a:spLocks/>
            </p:cNvSpPr>
            <p:nvPr/>
          </p:nvSpPr>
          <p:spPr bwMode="auto">
            <a:xfrm>
              <a:off x="4698849" y="3587995"/>
              <a:ext cx="36812" cy="18903"/>
            </a:xfrm>
            <a:custGeom>
              <a:avLst/>
              <a:gdLst>
                <a:gd name="T0" fmla="*/ 8 w 18"/>
                <a:gd name="T1" fmla="*/ 1 h 9"/>
                <a:gd name="T2" fmla="*/ 2 w 18"/>
                <a:gd name="T3" fmla="*/ 4 h 9"/>
                <a:gd name="T4" fmla="*/ 12 w 18"/>
                <a:gd name="T5" fmla="*/ 7 h 9"/>
                <a:gd name="T6" fmla="*/ 8 w 18"/>
                <a:gd name="T7" fmla="*/ 1 h 9"/>
              </a:gdLst>
              <a:ahLst/>
              <a:cxnLst>
                <a:cxn ang="0">
                  <a:pos x="T0" y="T1"/>
                </a:cxn>
                <a:cxn ang="0">
                  <a:pos x="T2" y="T3"/>
                </a:cxn>
                <a:cxn ang="0">
                  <a:pos x="T4" y="T5"/>
                </a:cxn>
                <a:cxn ang="0">
                  <a:pos x="T6" y="T7"/>
                </a:cxn>
              </a:cxnLst>
              <a:rect l="0" t="0" r="r" b="b"/>
              <a:pathLst>
                <a:path w="18" h="9">
                  <a:moveTo>
                    <a:pt x="8" y="1"/>
                  </a:moveTo>
                  <a:cubicBezTo>
                    <a:pt x="6" y="1"/>
                    <a:pt x="4" y="0"/>
                    <a:pt x="2" y="4"/>
                  </a:cubicBezTo>
                  <a:cubicBezTo>
                    <a:pt x="0" y="8"/>
                    <a:pt x="9" y="9"/>
                    <a:pt x="12" y="7"/>
                  </a:cubicBezTo>
                  <a:cubicBezTo>
                    <a:pt x="18" y="3"/>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223"/>
            <p:cNvSpPr>
              <a:spLocks/>
            </p:cNvSpPr>
            <p:nvPr/>
          </p:nvSpPr>
          <p:spPr bwMode="auto">
            <a:xfrm>
              <a:off x="4785406" y="3367126"/>
              <a:ext cx="38801" cy="19898"/>
            </a:xfrm>
            <a:custGeom>
              <a:avLst/>
              <a:gdLst>
                <a:gd name="T0" fmla="*/ 9 w 19"/>
                <a:gd name="T1" fmla="*/ 8 h 10"/>
                <a:gd name="T2" fmla="*/ 3 w 19"/>
                <a:gd name="T3" fmla="*/ 7 h 10"/>
                <a:gd name="T4" fmla="*/ 12 w 19"/>
                <a:gd name="T5" fmla="*/ 1 h 10"/>
                <a:gd name="T6" fmla="*/ 9 w 19"/>
                <a:gd name="T7" fmla="*/ 8 h 10"/>
              </a:gdLst>
              <a:ahLst/>
              <a:cxnLst>
                <a:cxn ang="0">
                  <a:pos x="T0" y="T1"/>
                </a:cxn>
                <a:cxn ang="0">
                  <a:pos x="T2" y="T3"/>
                </a:cxn>
                <a:cxn ang="0">
                  <a:pos x="T4" y="T5"/>
                </a:cxn>
                <a:cxn ang="0">
                  <a:pos x="T6" y="T7"/>
                </a:cxn>
              </a:cxnLst>
              <a:rect l="0" t="0" r="r" b="b"/>
              <a:pathLst>
                <a:path w="19" h="10">
                  <a:moveTo>
                    <a:pt x="9" y="8"/>
                  </a:moveTo>
                  <a:cubicBezTo>
                    <a:pt x="7" y="9"/>
                    <a:pt x="6" y="10"/>
                    <a:pt x="3" y="7"/>
                  </a:cubicBezTo>
                  <a:cubicBezTo>
                    <a:pt x="0" y="3"/>
                    <a:pt x="8" y="0"/>
                    <a:pt x="12" y="1"/>
                  </a:cubicBezTo>
                  <a:cubicBezTo>
                    <a:pt x="19"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224"/>
            <p:cNvSpPr>
              <a:spLocks/>
            </p:cNvSpPr>
            <p:nvPr/>
          </p:nvSpPr>
          <p:spPr bwMode="auto">
            <a:xfrm>
              <a:off x="4824207" y="3260672"/>
              <a:ext cx="23878" cy="21888"/>
            </a:xfrm>
            <a:custGeom>
              <a:avLst/>
              <a:gdLst>
                <a:gd name="T0" fmla="*/ 6 w 12"/>
                <a:gd name="T1" fmla="*/ 8 h 11"/>
                <a:gd name="T2" fmla="*/ 2 w 12"/>
                <a:gd name="T3" fmla="*/ 9 h 11"/>
                <a:gd name="T4" fmla="*/ 8 w 12"/>
                <a:gd name="T5" fmla="*/ 1 h 11"/>
                <a:gd name="T6" fmla="*/ 6 w 12"/>
                <a:gd name="T7" fmla="*/ 8 h 11"/>
              </a:gdLst>
              <a:ahLst/>
              <a:cxnLst>
                <a:cxn ang="0">
                  <a:pos x="T0" y="T1"/>
                </a:cxn>
                <a:cxn ang="0">
                  <a:pos x="T2" y="T3"/>
                </a:cxn>
                <a:cxn ang="0">
                  <a:pos x="T4" y="T5"/>
                </a:cxn>
                <a:cxn ang="0">
                  <a:pos x="T6" y="T7"/>
                </a:cxn>
              </a:cxnLst>
              <a:rect l="0" t="0" r="r" b="b"/>
              <a:pathLst>
                <a:path w="12" h="11">
                  <a:moveTo>
                    <a:pt x="6" y="8"/>
                  </a:moveTo>
                  <a:cubicBezTo>
                    <a:pt x="5" y="9"/>
                    <a:pt x="4" y="11"/>
                    <a:pt x="2" y="9"/>
                  </a:cubicBezTo>
                  <a:cubicBezTo>
                    <a:pt x="0" y="7"/>
                    <a:pt x="5" y="1"/>
                    <a:pt x="8" y="1"/>
                  </a:cubicBezTo>
                  <a:cubicBezTo>
                    <a:pt x="12" y="0"/>
                    <a:pt x="9" y="6"/>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225"/>
            <p:cNvSpPr>
              <a:spLocks/>
            </p:cNvSpPr>
            <p:nvPr/>
          </p:nvSpPr>
          <p:spPr bwMode="auto">
            <a:xfrm>
              <a:off x="4776452" y="3387025"/>
              <a:ext cx="22883" cy="30842"/>
            </a:xfrm>
            <a:custGeom>
              <a:avLst/>
              <a:gdLst>
                <a:gd name="T0" fmla="*/ 9 w 11"/>
                <a:gd name="T1" fmla="*/ 12 h 15"/>
                <a:gd name="T2" fmla="*/ 4 w 11"/>
                <a:gd name="T3" fmla="*/ 13 h 15"/>
                <a:gd name="T4" fmla="*/ 2 w 11"/>
                <a:gd name="T5" fmla="*/ 6 h 15"/>
                <a:gd name="T6" fmla="*/ 9 w 11"/>
                <a:gd name="T7" fmla="*/ 12 h 15"/>
              </a:gdLst>
              <a:ahLst/>
              <a:cxnLst>
                <a:cxn ang="0">
                  <a:pos x="T0" y="T1"/>
                </a:cxn>
                <a:cxn ang="0">
                  <a:pos x="T2" y="T3"/>
                </a:cxn>
                <a:cxn ang="0">
                  <a:pos x="T4" y="T5"/>
                </a:cxn>
                <a:cxn ang="0">
                  <a:pos x="T6" y="T7"/>
                </a:cxn>
              </a:cxnLst>
              <a:rect l="0" t="0" r="r" b="b"/>
              <a:pathLst>
                <a:path w="11" h="15">
                  <a:moveTo>
                    <a:pt x="9" y="12"/>
                  </a:moveTo>
                  <a:cubicBezTo>
                    <a:pt x="9" y="15"/>
                    <a:pt x="6" y="13"/>
                    <a:pt x="4" y="13"/>
                  </a:cubicBezTo>
                  <a:cubicBezTo>
                    <a:pt x="0" y="13"/>
                    <a:pt x="0" y="9"/>
                    <a:pt x="2" y="6"/>
                  </a:cubicBezTo>
                  <a:cubicBezTo>
                    <a:pt x="6" y="0"/>
                    <a:pt x="11" y="6"/>
                    <a:pt x="9"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226"/>
            <p:cNvSpPr>
              <a:spLocks/>
            </p:cNvSpPr>
            <p:nvPr/>
          </p:nvSpPr>
          <p:spPr bwMode="auto">
            <a:xfrm>
              <a:off x="4745610" y="3425825"/>
              <a:ext cx="22883" cy="26863"/>
            </a:xfrm>
            <a:custGeom>
              <a:avLst/>
              <a:gdLst>
                <a:gd name="T0" fmla="*/ 9 w 11"/>
                <a:gd name="T1" fmla="*/ 3 h 13"/>
                <a:gd name="T2" fmla="*/ 10 w 11"/>
                <a:gd name="T3" fmla="*/ 10 h 13"/>
                <a:gd name="T4" fmla="*/ 3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0" y="4"/>
                    <a:pt x="11" y="8"/>
                    <a:pt x="10" y="10"/>
                  </a:cubicBezTo>
                  <a:cubicBezTo>
                    <a:pt x="8" y="13"/>
                    <a:pt x="5" y="12"/>
                    <a:pt x="3" y="8"/>
                  </a:cubicBezTo>
                  <a:cubicBezTo>
                    <a:pt x="0" y="2"/>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227"/>
            <p:cNvSpPr>
              <a:spLocks/>
            </p:cNvSpPr>
            <p:nvPr/>
          </p:nvSpPr>
          <p:spPr bwMode="auto">
            <a:xfrm>
              <a:off x="4772472" y="3438759"/>
              <a:ext cx="28852" cy="15918"/>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4"/>
                    <a:pt x="1" y="4"/>
                  </a:cubicBezTo>
                  <a:cubicBezTo>
                    <a:pt x="0" y="7"/>
                    <a:pt x="2" y="7"/>
                    <a:pt x="3" y="7"/>
                  </a:cubicBezTo>
                  <a:cubicBezTo>
                    <a:pt x="5" y="7"/>
                    <a:pt x="7" y="8"/>
                    <a:pt x="8" y="7"/>
                  </a:cubicBezTo>
                  <a:cubicBezTo>
                    <a:pt x="14" y="3"/>
                    <a:pt x="11"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228"/>
            <p:cNvSpPr>
              <a:spLocks/>
            </p:cNvSpPr>
            <p:nvPr/>
          </p:nvSpPr>
          <p:spPr bwMode="auto">
            <a:xfrm>
              <a:off x="4861019" y="3387025"/>
              <a:ext cx="28852" cy="26863"/>
            </a:xfrm>
            <a:custGeom>
              <a:avLst/>
              <a:gdLst>
                <a:gd name="T0" fmla="*/ 8 w 14"/>
                <a:gd name="T1" fmla="*/ 4 h 13"/>
                <a:gd name="T2" fmla="*/ 13 w 14"/>
                <a:gd name="T3" fmla="*/ 8 h 13"/>
                <a:gd name="T4" fmla="*/ 1 w 14"/>
                <a:gd name="T5" fmla="*/ 6 h 13"/>
                <a:gd name="T6" fmla="*/ 8 w 14"/>
                <a:gd name="T7" fmla="*/ 4 h 13"/>
              </a:gdLst>
              <a:ahLst/>
              <a:cxnLst>
                <a:cxn ang="0">
                  <a:pos x="T0" y="T1"/>
                </a:cxn>
                <a:cxn ang="0">
                  <a:pos x="T2" y="T3"/>
                </a:cxn>
                <a:cxn ang="0">
                  <a:pos x="T4" y="T5"/>
                </a:cxn>
                <a:cxn ang="0">
                  <a:pos x="T6" y="T7"/>
                </a:cxn>
              </a:cxnLst>
              <a:rect l="0" t="0" r="r" b="b"/>
              <a:pathLst>
                <a:path w="14" h="13">
                  <a:moveTo>
                    <a:pt x="8" y="4"/>
                  </a:moveTo>
                  <a:cubicBezTo>
                    <a:pt x="10" y="5"/>
                    <a:pt x="14" y="4"/>
                    <a:pt x="13" y="8"/>
                  </a:cubicBezTo>
                  <a:cubicBezTo>
                    <a:pt x="13" y="13"/>
                    <a:pt x="2" y="10"/>
                    <a:pt x="1" y="6"/>
                  </a:cubicBezTo>
                  <a:cubicBezTo>
                    <a:pt x="0" y="2"/>
                    <a:pt x="4"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229"/>
            <p:cNvSpPr>
              <a:spLocks/>
            </p:cNvSpPr>
            <p:nvPr/>
          </p:nvSpPr>
          <p:spPr bwMode="auto">
            <a:xfrm>
              <a:off x="4863008" y="3458657"/>
              <a:ext cx="36812" cy="20893"/>
            </a:xfrm>
            <a:custGeom>
              <a:avLst/>
              <a:gdLst>
                <a:gd name="T0" fmla="*/ 8 w 18"/>
                <a:gd name="T1" fmla="*/ 2 h 10"/>
                <a:gd name="T2" fmla="*/ 15 w 18"/>
                <a:gd name="T3" fmla="*/ 3 h 10"/>
                <a:gd name="T4" fmla="*/ 6 w 18"/>
                <a:gd name="T5" fmla="*/ 9 h 10"/>
                <a:gd name="T6" fmla="*/ 8 w 18"/>
                <a:gd name="T7" fmla="*/ 2 h 10"/>
              </a:gdLst>
              <a:ahLst/>
              <a:cxnLst>
                <a:cxn ang="0">
                  <a:pos x="T0" y="T1"/>
                </a:cxn>
                <a:cxn ang="0">
                  <a:pos x="T2" y="T3"/>
                </a:cxn>
                <a:cxn ang="0">
                  <a:pos x="T4" y="T5"/>
                </a:cxn>
                <a:cxn ang="0">
                  <a:pos x="T6" y="T7"/>
                </a:cxn>
              </a:cxnLst>
              <a:rect l="0" t="0" r="r" b="b"/>
              <a:pathLst>
                <a:path w="18" h="10">
                  <a:moveTo>
                    <a:pt x="8" y="2"/>
                  </a:moveTo>
                  <a:cubicBezTo>
                    <a:pt x="10" y="2"/>
                    <a:pt x="11" y="0"/>
                    <a:pt x="15" y="3"/>
                  </a:cubicBezTo>
                  <a:cubicBezTo>
                    <a:pt x="18" y="7"/>
                    <a:pt x="10" y="10"/>
                    <a:pt x="6" y="9"/>
                  </a:cubicBezTo>
                  <a:cubicBezTo>
                    <a:pt x="0" y="7"/>
                    <a:pt x="3" y="3"/>
                    <a:pt x="8"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230"/>
            <p:cNvSpPr>
              <a:spLocks/>
            </p:cNvSpPr>
            <p:nvPr/>
          </p:nvSpPr>
          <p:spPr bwMode="auto">
            <a:xfrm>
              <a:off x="4826197" y="3342254"/>
              <a:ext cx="23878" cy="17908"/>
            </a:xfrm>
            <a:custGeom>
              <a:avLst/>
              <a:gdLst>
                <a:gd name="T0" fmla="*/ 7 w 12"/>
                <a:gd name="T1" fmla="*/ 7 h 9"/>
                <a:gd name="T2" fmla="*/ 11 w 12"/>
                <a:gd name="T3" fmla="*/ 7 h 9"/>
                <a:gd name="T4" fmla="*/ 4 w 12"/>
                <a:gd name="T5" fmla="*/ 0 h 9"/>
                <a:gd name="T6" fmla="*/ 7 w 12"/>
                <a:gd name="T7" fmla="*/ 7 h 9"/>
              </a:gdLst>
              <a:ahLst/>
              <a:cxnLst>
                <a:cxn ang="0">
                  <a:pos x="T0" y="T1"/>
                </a:cxn>
                <a:cxn ang="0">
                  <a:pos x="T2" y="T3"/>
                </a:cxn>
                <a:cxn ang="0">
                  <a:pos x="T4" y="T5"/>
                </a:cxn>
                <a:cxn ang="0">
                  <a:pos x="T6" y="T7"/>
                </a:cxn>
              </a:cxnLst>
              <a:rect l="0" t="0" r="r" b="b"/>
              <a:pathLst>
                <a:path w="12" h="9">
                  <a:moveTo>
                    <a:pt x="7" y="7"/>
                  </a:moveTo>
                  <a:cubicBezTo>
                    <a:pt x="9" y="7"/>
                    <a:pt x="10" y="9"/>
                    <a:pt x="11" y="7"/>
                  </a:cubicBezTo>
                  <a:cubicBezTo>
                    <a:pt x="12" y="5"/>
                    <a:pt x="6" y="0"/>
                    <a:pt x="4" y="0"/>
                  </a:cubicBezTo>
                  <a:cubicBezTo>
                    <a:pt x="0" y="1"/>
                    <a:pt x="3"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231"/>
            <p:cNvSpPr>
              <a:spLocks/>
            </p:cNvSpPr>
            <p:nvPr/>
          </p:nvSpPr>
          <p:spPr bwMode="auto">
            <a:xfrm>
              <a:off x="4848085" y="3425825"/>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8"/>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232"/>
            <p:cNvSpPr>
              <a:spLocks/>
            </p:cNvSpPr>
            <p:nvPr/>
          </p:nvSpPr>
          <p:spPr bwMode="auto">
            <a:xfrm>
              <a:off x="4836146" y="3460647"/>
              <a:ext cx="24873" cy="32832"/>
            </a:xfrm>
            <a:custGeom>
              <a:avLst/>
              <a:gdLst>
                <a:gd name="T0" fmla="*/ 2 w 12"/>
                <a:gd name="T1" fmla="*/ 12 h 16"/>
                <a:gd name="T2" fmla="*/ 8 w 12"/>
                <a:gd name="T3" fmla="*/ 12 h 16"/>
                <a:gd name="T4" fmla="*/ 8 w 12"/>
                <a:gd name="T5" fmla="*/ 5 h 16"/>
                <a:gd name="T6" fmla="*/ 2 w 12"/>
                <a:gd name="T7" fmla="*/ 12 h 16"/>
              </a:gdLst>
              <a:ahLst/>
              <a:cxnLst>
                <a:cxn ang="0">
                  <a:pos x="T0" y="T1"/>
                </a:cxn>
                <a:cxn ang="0">
                  <a:pos x="T2" y="T3"/>
                </a:cxn>
                <a:cxn ang="0">
                  <a:pos x="T4" y="T5"/>
                </a:cxn>
                <a:cxn ang="0">
                  <a:pos x="T6" y="T7"/>
                </a:cxn>
              </a:cxnLst>
              <a:rect l="0" t="0" r="r" b="b"/>
              <a:pathLst>
                <a:path w="12" h="16">
                  <a:moveTo>
                    <a:pt x="2" y="12"/>
                  </a:moveTo>
                  <a:cubicBezTo>
                    <a:pt x="4" y="16"/>
                    <a:pt x="6" y="13"/>
                    <a:pt x="8" y="12"/>
                  </a:cubicBezTo>
                  <a:cubicBezTo>
                    <a:pt x="12" y="12"/>
                    <a:pt x="11" y="8"/>
                    <a:pt x="8" y="5"/>
                  </a:cubicBezTo>
                  <a:cubicBezTo>
                    <a:pt x="3" y="0"/>
                    <a:pt x="0" y="7"/>
                    <a:pt x="2"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233"/>
            <p:cNvSpPr>
              <a:spLocks/>
            </p:cNvSpPr>
            <p:nvPr/>
          </p:nvSpPr>
          <p:spPr bwMode="auto">
            <a:xfrm>
              <a:off x="4598365" y="3622816"/>
              <a:ext cx="20893" cy="28852"/>
            </a:xfrm>
            <a:custGeom>
              <a:avLst/>
              <a:gdLst>
                <a:gd name="T0" fmla="*/ 2 w 10"/>
                <a:gd name="T1" fmla="*/ 4 h 14"/>
                <a:gd name="T2" fmla="*/ 2 w 10"/>
                <a:gd name="T3" fmla="*/ 11 h 14"/>
                <a:gd name="T4" fmla="*/ 8 w 10"/>
                <a:gd name="T5" fmla="*/ 8 h 14"/>
                <a:gd name="T6" fmla="*/ 2 w 10"/>
                <a:gd name="T7" fmla="*/ 4 h 14"/>
              </a:gdLst>
              <a:ahLst/>
              <a:cxnLst>
                <a:cxn ang="0">
                  <a:pos x="T0" y="T1"/>
                </a:cxn>
                <a:cxn ang="0">
                  <a:pos x="T2" y="T3"/>
                </a:cxn>
                <a:cxn ang="0">
                  <a:pos x="T4" y="T5"/>
                </a:cxn>
                <a:cxn ang="0">
                  <a:pos x="T6" y="T7"/>
                </a:cxn>
              </a:cxnLst>
              <a:rect l="0" t="0" r="r" b="b"/>
              <a:pathLst>
                <a:path w="10" h="14">
                  <a:moveTo>
                    <a:pt x="2" y="4"/>
                  </a:moveTo>
                  <a:cubicBezTo>
                    <a:pt x="0" y="6"/>
                    <a:pt x="1" y="9"/>
                    <a:pt x="2" y="11"/>
                  </a:cubicBezTo>
                  <a:cubicBezTo>
                    <a:pt x="5" y="14"/>
                    <a:pt x="7" y="12"/>
                    <a:pt x="8" y="8"/>
                  </a:cubicBezTo>
                  <a:cubicBezTo>
                    <a:pt x="10" y="1"/>
                    <a:pt x="5"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234"/>
            <p:cNvSpPr>
              <a:spLocks/>
            </p:cNvSpPr>
            <p:nvPr/>
          </p:nvSpPr>
          <p:spPr bwMode="auto">
            <a:xfrm>
              <a:off x="4643135" y="3624806"/>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2" y="1"/>
                    <a:pt x="13" y="2"/>
                  </a:cubicBezTo>
                  <a:cubicBezTo>
                    <a:pt x="15" y="4"/>
                    <a:pt x="13" y="4"/>
                    <a:pt x="11" y="5"/>
                  </a:cubicBezTo>
                  <a:cubicBezTo>
                    <a:pt x="10" y="5"/>
                    <a:pt x="8" y="7"/>
                    <a:pt x="7" y="6"/>
                  </a:cubicBezTo>
                  <a:cubicBezTo>
                    <a:pt x="0" y="3"/>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235"/>
            <p:cNvSpPr>
              <a:spLocks/>
            </p:cNvSpPr>
            <p:nvPr/>
          </p:nvSpPr>
          <p:spPr bwMode="auto">
            <a:xfrm>
              <a:off x="4760533" y="3473581"/>
              <a:ext cx="28852" cy="15918"/>
            </a:xfrm>
            <a:custGeom>
              <a:avLst/>
              <a:gdLst>
                <a:gd name="T0" fmla="*/ 6 w 14"/>
                <a:gd name="T1" fmla="*/ 1 h 8"/>
                <a:gd name="T2" fmla="*/ 1 w 14"/>
                <a:gd name="T3" fmla="*/ 4 h 8"/>
                <a:gd name="T4" fmla="*/ 4 w 14"/>
                <a:gd name="T5" fmla="*/ 7 h 8"/>
                <a:gd name="T6" fmla="*/ 8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4"/>
                    <a:pt x="1" y="4"/>
                  </a:cubicBezTo>
                  <a:cubicBezTo>
                    <a:pt x="0" y="7"/>
                    <a:pt x="2" y="7"/>
                    <a:pt x="4" y="7"/>
                  </a:cubicBezTo>
                  <a:cubicBezTo>
                    <a:pt x="5" y="7"/>
                    <a:pt x="7" y="8"/>
                    <a:pt x="8"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236"/>
            <p:cNvSpPr>
              <a:spLocks/>
            </p:cNvSpPr>
            <p:nvPr/>
          </p:nvSpPr>
          <p:spPr bwMode="auto">
            <a:xfrm>
              <a:off x="4696860" y="3440749"/>
              <a:ext cx="15918" cy="26863"/>
            </a:xfrm>
            <a:custGeom>
              <a:avLst/>
              <a:gdLst>
                <a:gd name="T0" fmla="*/ 5 w 8"/>
                <a:gd name="T1" fmla="*/ 4 h 13"/>
                <a:gd name="T2" fmla="*/ 2 w 8"/>
                <a:gd name="T3" fmla="*/ 2 h 13"/>
                <a:gd name="T4" fmla="*/ 4 w 8"/>
                <a:gd name="T5" fmla="*/ 11 h 13"/>
                <a:gd name="T6" fmla="*/ 5 w 8"/>
                <a:gd name="T7" fmla="*/ 4 h 13"/>
              </a:gdLst>
              <a:ahLst/>
              <a:cxnLst>
                <a:cxn ang="0">
                  <a:pos x="T0" y="T1"/>
                </a:cxn>
                <a:cxn ang="0">
                  <a:pos x="T2" y="T3"/>
                </a:cxn>
                <a:cxn ang="0">
                  <a:pos x="T4" y="T5"/>
                </a:cxn>
                <a:cxn ang="0">
                  <a:pos x="T6" y="T7"/>
                </a:cxn>
              </a:cxnLst>
              <a:rect l="0" t="0" r="r" b="b"/>
              <a:pathLst>
                <a:path w="8" h="13">
                  <a:moveTo>
                    <a:pt x="5" y="4"/>
                  </a:moveTo>
                  <a:cubicBezTo>
                    <a:pt x="4" y="3"/>
                    <a:pt x="4" y="0"/>
                    <a:pt x="2" y="2"/>
                  </a:cubicBezTo>
                  <a:cubicBezTo>
                    <a:pt x="0" y="3"/>
                    <a:pt x="2" y="10"/>
                    <a:pt x="4" y="11"/>
                  </a:cubicBezTo>
                  <a:cubicBezTo>
                    <a:pt x="8" y="13"/>
                    <a:pt x="8" y="7"/>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237"/>
            <p:cNvSpPr>
              <a:spLocks/>
            </p:cNvSpPr>
            <p:nvPr/>
          </p:nvSpPr>
          <p:spPr bwMode="auto">
            <a:xfrm>
              <a:off x="4723722" y="3514372"/>
              <a:ext cx="38801" cy="20893"/>
            </a:xfrm>
            <a:custGeom>
              <a:avLst/>
              <a:gdLst>
                <a:gd name="T0" fmla="*/ 10 w 19"/>
                <a:gd name="T1" fmla="*/ 8 h 10"/>
                <a:gd name="T2" fmla="*/ 3 w 19"/>
                <a:gd name="T3" fmla="*/ 6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6"/>
                  </a:cubicBezTo>
                  <a:cubicBezTo>
                    <a:pt x="0" y="3"/>
                    <a:pt x="9"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238"/>
            <p:cNvSpPr>
              <a:spLocks/>
            </p:cNvSpPr>
            <p:nvPr/>
          </p:nvSpPr>
          <p:spPr bwMode="auto">
            <a:xfrm>
              <a:off x="4547624" y="3421846"/>
              <a:ext cx="15918" cy="12934"/>
            </a:xfrm>
            <a:custGeom>
              <a:avLst/>
              <a:gdLst>
                <a:gd name="T0" fmla="*/ 5 w 8"/>
                <a:gd name="T1" fmla="*/ 5 h 6"/>
                <a:gd name="T2" fmla="*/ 2 w 8"/>
                <a:gd name="T3" fmla="*/ 5 h 6"/>
                <a:gd name="T4" fmla="*/ 6 w 8"/>
                <a:gd name="T5" fmla="*/ 1 h 6"/>
                <a:gd name="T6" fmla="*/ 5 w 8"/>
                <a:gd name="T7" fmla="*/ 5 h 6"/>
              </a:gdLst>
              <a:ahLst/>
              <a:cxnLst>
                <a:cxn ang="0">
                  <a:pos x="T0" y="T1"/>
                </a:cxn>
                <a:cxn ang="0">
                  <a:pos x="T2" y="T3"/>
                </a:cxn>
                <a:cxn ang="0">
                  <a:pos x="T4" y="T5"/>
                </a:cxn>
                <a:cxn ang="0">
                  <a:pos x="T6" y="T7"/>
                </a:cxn>
              </a:cxnLst>
              <a:rect l="0" t="0" r="r" b="b"/>
              <a:pathLst>
                <a:path w="8" h="6">
                  <a:moveTo>
                    <a:pt x="5" y="5"/>
                  </a:moveTo>
                  <a:cubicBezTo>
                    <a:pt x="4" y="6"/>
                    <a:pt x="4" y="6"/>
                    <a:pt x="2" y="5"/>
                  </a:cubicBezTo>
                  <a:cubicBezTo>
                    <a:pt x="0" y="3"/>
                    <a:pt x="4" y="0"/>
                    <a:pt x="6" y="1"/>
                  </a:cubicBezTo>
                  <a:cubicBezTo>
                    <a:pt x="8" y="2"/>
                    <a:pt x="7" y="4"/>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239"/>
            <p:cNvSpPr>
              <a:spLocks/>
            </p:cNvSpPr>
            <p:nvPr/>
          </p:nvSpPr>
          <p:spPr bwMode="auto">
            <a:xfrm>
              <a:off x="4471017" y="3493479"/>
              <a:ext cx="16914" cy="28852"/>
            </a:xfrm>
            <a:custGeom>
              <a:avLst/>
              <a:gdLst>
                <a:gd name="T0" fmla="*/ 1 w 8"/>
                <a:gd name="T1" fmla="*/ 8 h 14"/>
                <a:gd name="T2" fmla="*/ 3 w 8"/>
                <a:gd name="T3" fmla="*/ 13 h 14"/>
                <a:gd name="T4" fmla="*/ 6 w 8"/>
                <a:gd name="T5" fmla="*/ 11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3"/>
                    <a:pt x="6" y="11"/>
                  </a:cubicBezTo>
                  <a:cubicBezTo>
                    <a:pt x="7" y="9"/>
                    <a:pt x="8" y="8"/>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240"/>
            <p:cNvSpPr>
              <a:spLocks/>
            </p:cNvSpPr>
            <p:nvPr/>
          </p:nvSpPr>
          <p:spPr bwMode="auto">
            <a:xfrm>
              <a:off x="4643135" y="3551183"/>
              <a:ext cx="28852" cy="16914"/>
            </a:xfrm>
            <a:custGeom>
              <a:avLst/>
              <a:gdLst>
                <a:gd name="T0" fmla="*/ 6 w 14"/>
                <a:gd name="T1" fmla="*/ 1 h 8"/>
                <a:gd name="T2" fmla="*/ 2 w 14"/>
                <a:gd name="T3" fmla="*/ 4 h 8"/>
                <a:gd name="T4" fmla="*/ 4 w 14"/>
                <a:gd name="T5" fmla="*/ 6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6"/>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241"/>
            <p:cNvSpPr>
              <a:spLocks/>
            </p:cNvSpPr>
            <p:nvPr/>
          </p:nvSpPr>
          <p:spPr bwMode="auto">
            <a:xfrm>
              <a:off x="4797345" y="3274600"/>
              <a:ext cx="22883" cy="32832"/>
            </a:xfrm>
            <a:custGeom>
              <a:avLst/>
              <a:gdLst>
                <a:gd name="T0" fmla="*/ 2 w 11"/>
                <a:gd name="T1" fmla="*/ 8 h 16"/>
                <a:gd name="T2" fmla="*/ 4 w 11"/>
                <a:gd name="T3" fmla="*/ 1 h 16"/>
                <a:gd name="T4" fmla="*/ 7 w 11"/>
                <a:gd name="T5" fmla="*/ 13 h 16"/>
                <a:gd name="T6" fmla="*/ 2 w 11"/>
                <a:gd name="T7" fmla="*/ 8 h 16"/>
              </a:gdLst>
              <a:ahLst/>
              <a:cxnLst>
                <a:cxn ang="0">
                  <a:pos x="T0" y="T1"/>
                </a:cxn>
                <a:cxn ang="0">
                  <a:pos x="T2" y="T3"/>
                </a:cxn>
                <a:cxn ang="0">
                  <a:pos x="T4" y="T5"/>
                </a:cxn>
                <a:cxn ang="0">
                  <a:pos x="T6" y="T7"/>
                </a:cxn>
              </a:cxnLst>
              <a:rect l="0" t="0" r="r" b="b"/>
              <a:pathLst>
                <a:path w="11" h="16">
                  <a:moveTo>
                    <a:pt x="2" y="8"/>
                  </a:moveTo>
                  <a:cubicBezTo>
                    <a:pt x="3" y="6"/>
                    <a:pt x="0" y="3"/>
                    <a:pt x="4" y="1"/>
                  </a:cubicBezTo>
                  <a:cubicBezTo>
                    <a:pt x="8" y="0"/>
                    <a:pt x="11" y="11"/>
                    <a:pt x="7" y="13"/>
                  </a:cubicBezTo>
                  <a:cubicBezTo>
                    <a:pt x="5" y="16"/>
                    <a:pt x="1" y="14"/>
                    <a:pt x="2"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242"/>
            <p:cNvSpPr>
              <a:spLocks/>
            </p:cNvSpPr>
            <p:nvPr/>
          </p:nvSpPr>
          <p:spPr bwMode="auto">
            <a:xfrm>
              <a:off x="4832166" y="3299473"/>
              <a:ext cx="22883" cy="34822"/>
            </a:xfrm>
            <a:custGeom>
              <a:avLst/>
              <a:gdLst>
                <a:gd name="T0" fmla="*/ 3 w 11"/>
                <a:gd name="T1" fmla="*/ 11 h 17"/>
                <a:gd name="T2" fmla="*/ 2 w 11"/>
                <a:gd name="T3" fmla="*/ 5 h 17"/>
                <a:gd name="T4" fmla="*/ 11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5"/>
                  </a:cubicBezTo>
                  <a:cubicBezTo>
                    <a:pt x="4" y="0"/>
                    <a:pt x="10" y="6"/>
                    <a:pt x="11"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243"/>
            <p:cNvSpPr>
              <a:spLocks/>
            </p:cNvSpPr>
            <p:nvPr/>
          </p:nvSpPr>
          <p:spPr bwMode="auto">
            <a:xfrm>
              <a:off x="4780431" y="3325341"/>
              <a:ext cx="26863" cy="28852"/>
            </a:xfrm>
            <a:custGeom>
              <a:avLst/>
              <a:gdLst>
                <a:gd name="T0" fmla="*/ 10 w 13"/>
                <a:gd name="T1" fmla="*/ 4 h 14"/>
                <a:gd name="T2" fmla="*/ 5 w 13"/>
                <a:gd name="T3" fmla="*/ 0 h 14"/>
                <a:gd name="T4" fmla="*/ 6 w 13"/>
                <a:gd name="T5" fmla="*/ 10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2"/>
                    <a:pt x="10" y="0"/>
                    <a:pt x="5" y="0"/>
                  </a:cubicBezTo>
                  <a:cubicBezTo>
                    <a:pt x="0" y="0"/>
                    <a:pt x="3" y="8"/>
                    <a:pt x="6" y="10"/>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244"/>
            <p:cNvSpPr>
              <a:spLocks/>
            </p:cNvSpPr>
            <p:nvPr/>
          </p:nvSpPr>
          <p:spPr bwMode="auto">
            <a:xfrm>
              <a:off x="4682931" y="3533275"/>
              <a:ext cx="13929" cy="27857"/>
            </a:xfrm>
            <a:custGeom>
              <a:avLst/>
              <a:gdLst>
                <a:gd name="T0" fmla="*/ 6 w 7"/>
                <a:gd name="T1" fmla="*/ 4 h 14"/>
                <a:gd name="T2" fmla="*/ 4 w 7"/>
                <a:gd name="T3" fmla="*/ 1 h 14"/>
                <a:gd name="T4" fmla="*/ 2 w 7"/>
                <a:gd name="T5" fmla="*/ 10 h 14"/>
                <a:gd name="T6" fmla="*/ 6 w 7"/>
                <a:gd name="T7" fmla="*/ 4 h 14"/>
              </a:gdLst>
              <a:ahLst/>
              <a:cxnLst>
                <a:cxn ang="0">
                  <a:pos x="T0" y="T1"/>
                </a:cxn>
                <a:cxn ang="0">
                  <a:pos x="T2" y="T3"/>
                </a:cxn>
                <a:cxn ang="0">
                  <a:pos x="T4" y="T5"/>
                </a:cxn>
                <a:cxn ang="0">
                  <a:pos x="T6" y="T7"/>
                </a:cxn>
              </a:cxnLst>
              <a:rect l="0" t="0" r="r" b="b"/>
              <a:pathLst>
                <a:path w="7" h="14">
                  <a:moveTo>
                    <a:pt x="6" y="4"/>
                  </a:moveTo>
                  <a:cubicBezTo>
                    <a:pt x="6" y="3"/>
                    <a:pt x="7" y="1"/>
                    <a:pt x="4" y="1"/>
                  </a:cubicBezTo>
                  <a:cubicBezTo>
                    <a:pt x="1" y="0"/>
                    <a:pt x="0" y="8"/>
                    <a:pt x="2" y="10"/>
                  </a:cubicBezTo>
                  <a:cubicBezTo>
                    <a:pt x="4" y="14"/>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Freeform 245"/>
            <p:cNvSpPr>
              <a:spLocks/>
            </p:cNvSpPr>
            <p:nvPr/>
          </p:nvSpPr>
          <p:spPr bwMode="auto">
            <a:xfrm>
              <a:off x="4855049" y="3319371"/>
              <a:ext cx="25867"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5"/>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246"/>
            <p:cNvSpPr>
              <a:spLocks/>
            </p:cNvSpPr>
            <p:nvPr/>
          </p:nvSpPr>
          <p:spPr bwMode="auto">
            <a:xfrm>
              <a:off x="4880917" y="3307432"/>
              <a:ext cx="14924" cy="26863"/>
            </a:xfrm>
            <a:custGeom>
              <a:avLst/>
              <a:gdLst>
                <a:gd name="T0" fmla="*/ 1 w 7"/>
                <a:gd name="T1" fmla="*/ 8 h 13"/>
                <a:gd name="T2" fmla="*/ 0 w 7"/>
                <a:gd name="T3" fmla="*/ 3 h 13"/>
                <a:gd name="T4" fmla="*/ 4 w 7"/>
                <a:gd name="T5" fmla="*/ 3 h 13"/>
                <a:gd name="T6" fmla="*/ 7 w 7"/>
                <a:gd name="T7" fmla="*/ 6 h 13"/>
                <a:gd name="T8" fmla="*/ 1 w 7"/>
                <a:gd name="T9" fmla="*/ 8 h 13"/>
              </a:gdLst>
              <a:ahLst/>
              <a:cxnLst>
                <a:cxn ang="0">
                  <a:pos x="T0" y="T1"/>
                </a:cxn>
                <a:cxn ang="0">
                  <a:pos x="T2" y="T3"/>
                </a:cxn>
                <a:cxn ang="0">
                  <a:pos x="T4" y="T5"/>
                </a:cxn>
                <a:cxn ang="0">
                  <a:pos x="T6" y="T7"/>
                </a:cxn>
                <a:cxn ang="0">
                  <a:pos x="T8" y="T9"/>
                </a:cxn>
              </a:cxnLst>
              <a:rect l="0" t="0" r="r" b="b"/>
              <a:pathLst>
                <a:path w="7" h="13">
                  <a:moveTo>
                    <a:pt x="1" y="8"/>
                  </a:moveTo>
                  <a:cubicBezTo>
                    <a:pt x="0" y="6"/>
                    <a:pt x="0" y="3"/>
                    <a:pt x="0" y="3"/>
                  </a:cubicBezTo>
                  <a:cubicBezTo>
                    <a:pt x="2" y="0"/>
                    <a:pt x="3" y="2"/>
                    <a:pt x="4" y="3"/>
                  </a:cubicBezTo>
                  <a:cubicBezTo>
                    <a:pt x="5" y="4"/>
                    <a:pt x="7" y="5"/>
                    <a:pt x="7" y="6"/>
                  </a:cubicBezTo>
                  <a:cubicBezTo>
                    <a:pt x="7"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247"/>
            <p:cNvSpPr>
              <a:spLocks/>
            </p:cNvSpPr>
            <p:nvPr/>
          </p:nvSpPr>
          <p:spPr bwMode="auto">
            <a:xfrm>
              <a:off x="4780431" y="3578046"/>
              <a:ext cx="30842" cy="28852"/>
            </a:xfrm>
            <a:custGeom>
              <a:avLst/>
              <a:gdLst>
                <a:gd name="T0" fmla="*/ 6 w 15"/>
                <a:gd name="T1" fmla="*/ 9 h 14"/>
                <a:gd name="T2" fmla="*/ 12 w 15"/>
                <a:gd name="T3" fmla="*/ 11 h 14"/>
                <a:gd name="T4" fmla="*/ 3 w 15"/>
                <a:gd name="T5" fmla="*/ 2 h 14"/>
                <a:gd name="T6" fmla="*/ 6 w 15"/>
                <a:gd name="T7" fmla="*/ 9 h 14"/>
              </a:gdLst>
              <a:ahLst/>
              <a:cxnLst>
                <a:cxn ang="0">
                  <a:pos x="T0" y="T1"/>
                </a:cxn>
                <a:cxn ang="0">
                  <a:pos x="T2" y="T3"/>
                </a:cxn>
                <a:cxn ang="0">
                  <a:pos x="T4" y="T5"/>
                </a:cxn>
                <a:cxn ang="0">
                  <a:pos x="T6" y="T7"/>
                </a:cxn>
              </a:cxnLst>
              <a:rect l="0" t="0" r="r" b="b"/>
              <a:pathLst>
                <a:path w="15" h="14">
                  <a:moveTo>
                    <a:pt x="6" y="9"/>
                  </a:moveTo>
                  <a:cubicBezTo>
                    <a:pt x="8" y="10"/>
                    <a:pt x="9" y="14"/>
                    <a:pt x="12" y="11"/>
                  </a:cubicBezTo>
                  <a:cubicBezTo>
                    <a:pt x="15"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248"/>
            <p:cNvSpPr>
              <a:spLocks/>
            </p:cNvSpPr>
            <p:nvPr/>
          </p:nvSpPr>
          <p:spPr bwMode="auto">
            <a:xfrm>
              <a:off x="4944590" y="3391004"/>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3"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249"/>
            <p:cNvSpPr>
              <a:spLocks/>
            </p:cNvSpPr>
            <p:nvPr/>
          </p:nvSpPr>
          <p:spPr bwMode="auto">
            <a:xfrm>
              <a:off x="4886886" y="3358172"/>
              <a:ext cx="22883" cy="34822"/>
            </a:xfrm>
            <a:custGeom>
              <a:avLst/>
              <a:gdLst>
                <a:gd name="T0" fmla="*/ 8 w 11"/>
                <a:gd name="T1" fmla="*/ 6 h 17"/>
                <a:gd name="T2" fmla="*/ 9 w 11"/>
                <a:gd name="T3" fmla="*/ 12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2"/>
                  </a:cubicBezTo>
                  <a:cubicBezTo>
                    <a:pt x="7" y="17"/>
                    <a:pt x="1" y="11"/>
                    <a:pt x="0" y="7"/>
                  </a:cubicBezTo>
                  <a:cubicBezTo>
                    <a:pt x="0" y="0"/>
                    <a:pt x="5"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250"/>
            <p:cNvSpPr>
              <a:spLocks/>
            </p:cNvSpPr>
            <p:nvPr/>
          </p:nvSpPr>
          <p:spPr bwMode="auto">
            <a:xfrm>
              <a:off x="4919718" y="3360162"/>
              <a:ext cx="20893" cy="30842"/>
            </a:xfrm>
            <a:custGeom>
              <a:avLst/>
              <a:gdLst>
                <a:gd name="T0" fmla="*/ 1 w 10"/>
                <a:gd name="T1" fmla="*/ 3 h 15"/>
                <a:gd name="T2" fmla="*/ 6 w 10"/>
                <a:gd name="T3" fmla="*/ 0 h 15"/>
                <a:gd name="T4" fmla="*/ 8 w 10"/>
                <a:gd name="T5" fmla="*/ 10 h 15"/>
                <a:gd name="T6" fmla="*/ 1 w 10"/>
                <a:gd name="T7" fmla="*/ 3 h 15"/>
              </a:gdLst>
              <a:ahLst/>
              <a:cxnLst>
                <a:cxn ang="0">
                  <a:pos x="T0" y="T1"/>
                </a:cxn>
                <a:cxn ang="0">
                  <a:pos x="T2" y="T3"/>
                </a:cxn>
                <a:cxn ang="0">
                  <a:pos x="T4" y="T5"/>
                </a:cxn>
                <a:cxn ang="0">
                  <a:pos x="T6" y="T7"/>
                </a:cxn>
              </a:cxnLst>
              <a:rect l="0" t="0" r="r" b="b"/>
              <a:pathLst>
                <a:path w="10" h="15">
                  <a:moveTo>
                    <a:pt x="1" y="3"/>
                  </a:moveTo>
                  <a:cubicBezTo>
                    <a:pt x="2" y="1"/>
                    <a:pt x="1" y="0"/>
                    <a:pt x="6" y="0"/>
                  </a:cubicBezTo>
                  <a:cubicBezTo>
                    <a:pt x="10" y="1"/>
                    <a:pt x="10" y="7"/>
                    <a:pt x="8" y="10"/>
                  </a:cubicBezTo>
                  <a:cubicBezTo>
                    <a:pt x="4" y="15"/>
                    <a:pt x="0" y="9"/>
                    <a:pt x="1"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251"/>
            <p:cNvSpPr>
              <a:spLocks/>
            </p:cNvSpPr>
            <p:nvPr/>
          </p:nvSpPr>
          <p:spPr bwMode="auto">
            <a:xfrm>
              <a:off x="4928672" y="3305443"/>
              <a:ext cx="30842" cy="22883"/>
            </a:xfrm>
            <a:custGeom>
              <a:avLst/>
              <a:gdLst>
                <a:gd name="T0" fmla="*/ 9 w 15"/>
                <a:gd name="T1" fmla="*/ 1 h 11"/>
                <a:gd name="T2" fmla="*/ 13 w 15"/>
                <a:gd name="T3" fmla="*/ 6 h 11"/>
                <a:gd name="T4" fmla="*/ 7 w 15"/>
                <a:gd name="T5" fmla="*/ 10 h 11"/>
                <a:gd name="T6" fmla="*/ 9 w 15"/>
                <a:gd name="T7" fmla="*/ 1 h 11"/>
              </a:gdLst>
              <a:ahLst/>
              <a:cxnLst>
                <a:cxn ang="0">
                  <a:pos x="T0" y="T1"/>
                </a:cxn>
                <a:cxn ang="0">
                  <a:pos x="T2" y="T3"/>
                </a:cxn>
                <a:cxn ang="0">
                  <a:pos x="T4" y="T5"/>
                </a:cxn>
                <a:cxn ang="0">
                  <a:pos x="T6" y="T7"/>
                </a:cxn>
              </a:cxnLst>
              <a:rect l="0" t="0" r="r" b="b"/>
              <a:pathLst>
                <a:path w="15" h="11">
                  <a:moveTo>
                    <a:pt x="9" y="1"/>
                  </a:moveTo>
                  <a:cubicBezTo>
                    <a:pt x="13" y="0"/>
                    <a:pt x="11" y="3"/>
                    <a:pt x="13" y="6"/>
                  </a:cubicBezTo>
                  <a:cubicBezTo>
                    <a:pt x="15" y="9"/>
                    <a:pt x="11" y="11"/>
                    <a:pt x="7" y="10"/>
                  </a:cubicBezTo>
                  <a:cubicBezTo>
                    <a:pt x="0" y="9"/>
                    <a:pt x="3" y="3"/>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252"/>
            <p:cNvSpPr>
              <a:spLocks/>
            </p:cNvSpPr>
            <p:nvPr/>
          </p:nvSpPr>
          <p:spPr bwMode="auto">
            <a:xfrm>
              <a:off x="4708798" y="3549193"/>
              <a:ext cx="22883" cy="24873"/>
            </a:xfrm>
            <a:custGeom>
              <a:avLst/>
              <a:gdLst>
                <a:gd name="T0" fmla="*/ 1 w 11"/>
                <a:gd name="T1" fmla="*/ 4 h 12"/>
                <a:gd name="T2" fmla="*/ 7 w 11"/>
                <a:gd name="T3" fmla="*/ 0 h 12"/>
                <a:gd name="T4" fmla="*/ 9 w 11"/>
                <a:gd name="T5" fmla="*/ 7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2"/>
                    <a:pt x="5" y="0"/>
                    <a:pt x="7" y="0"/>
                  </a:cubicBezTo>
                  <a:cubicBezTo>
                    <a:pt x="11" y="0"/>
                    <a:pt x="11" y="4"/>
                    <a:pt x="9" y="7"/>
                  </a:cubicBezTo>
                  <a:cubicBezTo>
                    <a:pt x="5" y="12"/>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253"/>
            <p:cNvSpPr>
              <a:spLocks/>
            </p:cNvSpPr>
            <p:nvPr/>
          </p:nvSpPr>
          <p:spPr bwMode="auto">
            <a:xfrm>
              <a:off x="4961503" y="3323351"/>
              <a:ext cx="21888" cy="22883"/>
            </a:xfrm>
            <a:custGeom>
              <a:avLst/>
              <a:gdLst>
                <a:gd name="T0" fmla="*/ 4 w 11"/>
                <a:gd name="T1" fmla="*/ 8 h 11"/>
                <a:gd name="T2" fmla="*/ 8 w 11"/>
                <a:gd name="T3" fmla="*/ 11 h 11"/>
                <a:gd name="T4" fmla="*/ 10 w 11"/>
                <a:gd name="T5" fmla="*/ 8 h 11"/>
                <a:gd name="T6" fmla="*/ 8 w 11"/>
                <a:gd name="T7" fmla="*/ 3 h 11"/>
                <a:gd name="T8" fmla="*/ 4 w 11"/>
                <a:gd name="T9" fmla="*/ 8 h 11"/>
              </a:gdLst>
              <a:ahLst/>
              <a:cxnLst>
                <a:cxn ang="0">
                  <a:pos x="T0" y="T1"/>
                </a:cxn>
                <a:cxn ang="0">
                  <a:pos x="T2" y="T3"/>
                </a:cxn>
                <a:cxn ang="0">
                  <a:pos x="T4" y="T5"/>
                </a:cxn>
                <a:cxn ang="0">
                  <a:pos x="T6" y="T7"/>
                </a:cxn>
                <a:cxn ang="0">
                  <a:pos x="T8" y="T9"/>
                </a:cxn>
              </a:cxnLst>
              <a:rect l="0" t="0" r="r" b="b"/>
              <a:pathLst>
                <a:path w="11" h="11">
                  <a:moveTo>
                    <a:pt x="4" y="8"/>
                  </a:moveTo>
                  <a:cubicBezTo>
                    <a:pt x="5" y="10"/>
                    <a:pt x="8" y="11"/>
                    <a:pt x="8" y="11"/>
                  </a:cubicBezTo>
                  <a:cubicBezTo>
                    <a:pt x="11" y="11"/>
                    <a:pt x="10" y="9"/>
                    <a:pt x="10" y="8"/>
                  </a:cubicBezTo>
                  <a:cubicBezTo>
                    <a:pt x="9" y="6"/>
                    <a:pt x="9" y="4"/>
                    <a:pt x="8" y="3"/>
                  </a:cubicBezTo>
                  <a:cubicBezTo>
                    <a:pt x="2" y="0"/>
                    <a:pt x="0" y="4"/>
                    <a:pt x="4"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254"/>
            <p:cNvSpPr>
              <a:spLocks/>
            </p:cNvSpPr>
            <p:nvPr/>
          </p:nvSpPr>
          <p:spPr bwMode="auto">
            <a:xfrm>
              <a:off x="5087856" y="3160187"/>
              <a:ext cx="16914" cy="25867"/>
            </a:xfrm>
            <a:custGeom>
              <a:avLst/>
              <a:gdLst>
                <a:gd name="T0" fmla="*/ 1 w 8"/>
                <a:gd name="T1" fmla="*/ 7 h 13"/>
                <a:gd name="T2" fmla="*/ 1 w 8"/>
                <a:gd name="T3" fmla="*/ 2 h 13"/>
                <a:gd name="T4" fmla="*/ 5 w 8"/>
                <a:gd name="T5" fmla="*/ 2 h 13"/>
                <a:gd name="T6" fmla="*/ 8 w 8"/>
                <a:gd name="T7" fmla="*/ 6 h 13"/>
                <a:gd name="T8" fmla="*/ 1 w 8"/>
                <a:gd name="T9" fmla="*/ 7 h 13"/>
              </a:gdLst>
              <a:ahLst/>
              <a:cxnLst>
                <a:cxn ang="0">
                  <a:pos x="T0" y="T1"/>
                </a:cxn>
                <a:cxn ang="0">
                  <a:pos x="T2" y="T3"/>
                </a:cxn>
                <a:cxn ang="0">
                  <a:pos x="T4" y="T5"/>
                </a:cxn>
                <a:cxn ang="0">
                  <a:pos x="T6" y="T7"/>
                </a:cxn>
                <a:cxn ang="0">
                  <a:pos x="T8" y="T9"/>
                </a:cxn>
              </a:cxnLst>
              <a:rect l="0" t="0" r="r" b="b"/>
              <a:pathLst>
                <a:path w="8" h="13">
                  <a:moveTo>
                    <a:pt x="1" y="7"/>
                  </a:moveTo>
                  <a:cubicBezTo>
                    <a:pt x="0" y="6"/>
                    <a:pt x="1" y="3"/>
                    <a:pt x="1" y="2"/>
                  </a:cubicBezTo>
                  <a:cubicBezTo>
                    <a:pt x="2" y="0"/>
                    <a:pt x="3" y="1"/>
                    <a:pt x="5" y="2"/>
                  </a:cubicBezTo>
                  <a:cubicBezTo>
                    <a:pt x="6" y="4"/>
                    <a:pt x="7" y="4"/>
                    <a:pt x="8" y="6"/>
                  </a:cubicBezTo>
                  <a:cubicBezTo>
                    <a:pt x="8" y="13"/>
                    <a:pt x="4"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255"/>
            <p:cNvSpPr>
              <a:spLocks/>
            </p:cNvSpPr>
            <p:nvPr/>
          </p:nvSpPr>
          <p:spPr bwMode="auto">
            <a:xfrm>
              <a:off x="4850074" y="3266641"/>
              <a:ext cx="30842" cy="28852"/>
            </a:xfrm>
            <a:custGeom>
              <a:avLst/>
              <a:gdLst>
                <a:gd name="T0" fmla="*/ 10 w 15"/>
                <a:gd name="T1" fmla="*/ 8 h 14"/>
                <a:gd name="T2" fmla="*/ 3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7" y="14"/>
                    <a:pt x="3" y="11"/>
                  </a:cubicBezTo>
                  <a:cubicBezTo>
                    <a:pt x="0" y="8"/>
                    <a:pt x="7" y="0"/>
                    <a:pt x="11" y="1"/>
                  </a:cubicBezTo>
                  <a:cubicBezTo>
                    <a:pt x="14"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256"/>
            <p:cNvSpPr>
              <a:spLocks/>
            </p:cNvSpPr>
            <p:nvPr/>
          </p:nvSpPr>
          <p:spPr bwMode="auto">
            <a:xfrm>
              <a:off x="4913748" y="3262661"/>
              <a:ext cx="20893"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1"/>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257"/>
            <p:cNvSpPr>
              <a:spLocks/>
            </p:cNvSpPr>
            <p:nvPr/>
          </p:nvSpPr>
          <p:spPr bwMode="auto">
            <a:xfrm>
              <a:off x="4915738" y="3245748"/>
              <a:ext cx="12934"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1"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258"/>
            <p:cNvSpPr>
              <a:spLocks/>
            </p:cNvSpPr>
            <p:nvPr/>
          </p:nvSpPr>
          <p:spPr bwMode="auto">
            <a:xfrm>
              <a:off x="4895840" y="3297483"/>
              <a:ext cx="25867" cy="17908"/>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3" y="5"/>
                  </a:cubicBezTo>
                  <a:cubicBezTo>
                    <a:pt x="13" y="9"/>
                    <a:pt x="9"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259"/>
            <p:cNvSpPr>
              <a:spLocks/>
            </p:cNvSpPr>
            <p:nvPr/>
          </p:nvSpPr>
          <p:spPr bwMode="auto">
            <a:xfrm>
              <a:off x="4770482" y="3500443"/>
              <a:ext cx="32832" cy="23878"/>
            </a:xfrm>
            <a:custGeom>
              <a:avLst/>
              <a:gdLst>
                <a:gd name="T0" fmla="*/ 8 w 16"/>
                <a:gd name="T1" fmla="*/ 4 h 12"/>
                <a:gd name="T2" fmla="*/ 15 w 16"/>
                <a:gd name="T3" fmla="*/ 5 h 12"/>
                <a:gd name="T4" fmla="*/ 3 w 16"/>
                <a:gd name="T5" fmla="*/ 9 h 12"/>
                <a:gd name="T6" fmla="*/ 8 w 16"/>
                <a:gd name="T7" fmla="*/ 4 h 12"/>
              </a:gdLst>
              <a:ahLst/>
              <a:cxnLst>
                <a:cxn ang="0">
                  <a:pos x="T0" y="T1"/>
                </a:cxn>
                <a:cxn ang="0">
                  <a:pos x="T2" y="T3"/>
                </a:cxn>
                <a:cxn ang="0">
                  <a:pos x="T4" y="T5"/>
                </a:cxn>
                <a:cxn ang="0">
                  <a:pos x="T6" y="T7"/>
                </a:cxn>
              </a:cxnLst>
              <a:rect l="0" t="0" r="r" b="b"/>
              <a:pathLst>
                <a:path w="16" h="12">
                  <a:moveTo>
                    <a:pt x="8" y="4"/>
                  </a:moveTo>
                  <a:cubicBezTo>
                    <a:pt x="10" y="4"/>
                    <a:pt x="13" y="0"/>
                    <a:pt x="15" y="5"/>
                  </a:cubicBezTo>
                  <a:cubicBezTo>
                    <a:pt x="16" y="9"/>
                    <a:pt x="6" y="12"/>
                    <a:pt x="3" y="9"/>
                  </a:cubicBezTo>
                  <a:cubicBezTo>
                    <a:pt x="0" y="7"/>
                    <a:pt x="2" y="3"/>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260"/>
            <p:cNvSpPr>
              <a:spLocks/>
            </p:cNvSpPr>
            <p:nvPr/>
          </p:nvSpPr>
          <p:spPr bwMode="auto">
            <a:xfrm>
              <a:off x="4971452" y="3278580"/>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261"/>
            <p:cNvSpPr>
              <a:spLocks/>
            </p:cNvSpPr>
            <p:nvPr/>
          </p:nvSpPr>
          <p:spPr bwMode="auto">
            <a:xfrm>
              <a:off x="4946580" y="3257687"/>
              <a:ext cx="26863" cy="28852"/>
            </a:xfrm>
            <a:custGeom>
              <a:avLst/>
              <a:gdLst>
                <a:gd name="T0" fmla="*/ 9 w 13"/>
                <a:gd name="T1" fmla="*/ 11 h 14"/>
                <a:gd name="T2" fmla="*/ 12 w 13"/>
                <a:gd name="T3" fmla="*/ 5 h 14"/>
                <a:gd name="T4" fmla="*/ 2 w 13"/>
                <a:gd name="T5" fmla="*/ 7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7"/>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262"/>
            <p:cNvSpPr>
              <a:spLocks/>
            </p:cNvSpPr>
            <p:nvPr/>
          </p:nvSpPr>
          <p:spPr bwMode="auto">
            <a:xfrm>
              <a:off x="4664028" y="3578046"/>
              <a:ext cx="26863"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4"/>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263"/>
            <p:cNvSpPr>
              <a:spLocks/>
            </p:cNvSpPr>
            <p:nvPr/>
          </p:nvSpPr>
          <p:spPr bwMode="auto">
            <a:xfrm>
              <a:off x="4983391" y="3243759"/>
              <a:ext cx="20893" cy="32832"/>
            </a:xfrm>
            <a:custGeom>
              <a:avLst/>
              <a:gdLst>
                <a:gd name="T0" fmla="*/ 1 w 10"/>
                <a:gd name="T1" fmla="*/ 10 h 16"/>
                <a:gd name="T2" fmla="*/ 4 w 10"/>
                <a:gd name="T3" fmla="*/ 15 h 16"/>
                <a:gd name="T4" fmla="*/ 9 w 10"/>
                <a:gd name="T5" fmla="*/ 6 h 16"/>
                <a:gd name="T6" fmla="*/ 1 w 10"/>
                <a:gd name="T7" fmla="*/ 10 h 16"/>
              </a:gdLst>
              <a:ahLst/>
              <a:cxnLst>
                <a:cxn ang="0">
                  <a:pos x="T0" y="T1"/>
                </a:cxn>
                <a:cxn ang="0">
                  <a:pos x="T2" y="T3"/>
                </a:cxn>
                <a:cxn ang="0">
                  <a:pos x="T4" y="T5"/>
                </a:cxn>
                <a:cxn ang="0">
                  <a:pos x="T6" y="T7"/>
                </a:cxn>
              </a:cxnLst>
              <a:rect l="0" t="0" r="r" b="b"/>
              <a:pathLst>
                <a:path w="10" h="16">
                  <a:moveTo>
                    <a:pt x="1" y="10"/>
                  </a:moveTo>
                  <a:cubicBezTo>
                    <a:pt x="1" y="12"/>
                    <a:pt x="0" y="14"/>
                    <a:pt x="4" y="15"/>
                  </a:cubicBezTo>
                  <a:cubicBezTo>
                    <a:pt x="8" y="16"/>
                    <a:pt x="10" y="10"/>
                    <a:pt x="9" y="6"/>
                  </a:cubicBezTo>
                  <a:cubicBezTo>
                    <a:pt x="7"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264"/>
            <p:cNvSpPr>
              <a:spLocks/>
            </p:cNvSpPr>
            <p:nvPr/>
          </p:nvSpPr>
          <p:spPr bwMode="auto">
            <a:xfrm>
              <a:off x="5029157" y="3270621"/>
              <a:ext cx="17908" cy="28852"/>
            </a:xfrm>
            <a:custGeom>
              <a:avLst/>
              <a:gdLst>
                <a:gd name="T0" fmla="*/ 0 w 9"/>
                <a:gd name="T1" fmla="*/ 7 h 14"/>
                <a:gd name="T2" fmla="*/ 4 w 9"/>
                <a:gd name="T3" fmla="*/ 13 h 14"/>
                <a:gd name="T4" fmla="*/ 8 w 9"/>
                <a:gd name="T5" fmla="*/ 7 h 14"/>
                <a:gd name="T6" fmla="*/ 0 w 9"/>
                <a:gd name="T7" fmla="*/ 7 h 14"/>
              </a:gdLst>
              <a:ahLst/>
              <a:cxnLst>
                <a:cxn ang="0">
                  <a:pos x="T0" y="T1"/>
                </a:cxn>
                <a:cxn ang="0">
                  <a:pos x="T2" y="T3"/>
                </a:cxn>
                <a:cxn ang="0">
                  <a:pos x="T4" y="T5"/>
                </a:cxn>
                <a:cxn ang="0">
                  <a:pos x="T6" y="T7"/>
                </a:cxn>
              </a:cxnLst>
              <a:rect l="0" t="0" r="r" b="b"/>
              <a:pathLst>
                <a:path w="9" h="14">
                  <a:moveTo>
                    <a:pt x="0" y="7"/>
                  </a:moveTo>
                  <a:cubicBezTo>
                    <a:pt x="0" y="9"/>
                    <a:pt x="2" y="12"/>
                    <a:pt x="4" y="13"/>
                  </a:cubicBezTo>
                  <a:cubicBezTo>
                    <a:pt x="8" y="14"/>
                    <a:pt x="9" y="10"/>
                    <a:pt x="8" y="7"/>
                  </a:cubicBezTo>
                  <a:cubicBezTo>
                    <a:pt x="6" y="0"/>
                    <a:pt x="1" y="1"/>
                    <a:pt x="0"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265"/>
            <p:cNvSpPr>
              <a:spLocks/>
            </p:cNvSpPr>
            <p:nvPr/>
          </p:nvSpPr>
          <p:spPr bwMode="auto">
            <a:xfrm>
              <a:off x="5024183" y="3309422"/>
              <a:ext cx="24873" cy="18903"/>
            </a:xfrm>
            <a:custGeom>
              <a:avLst/>
              <a:gdLst>
                <a:gd name="T0" fmla="*/ 5 w 12"/>
                <a:gd name="T1" fmla="*/ 1 h 9"/>
                <a:gd name="T2" fmla="*/ 10 w 12"/>
                <a:gd name="T3" fmla="*/ 1 h 9"/>
                <a:gd name="T4" fmla="*/ 10 w 12"/>
                <a:gd name="T5" fmla="*/ 4 h 9"/>
                <a:gd name="T6" fmla="*/ 7 w 12"/>
                <a:gd name="T7" fmla="*/ 7 h 9"/>
                <a:gd name="T8" fmla="*/ 5 w 12"/>
                <a:gd name="T9" fmla="*/ 1 h 9"/>
              </a:gdLst>
              <a:ahLst/>
              <a:cxnLst>
                <a:cxn ang="0">
                  <a:pos x="T0" y="T1"/>
                </a:cxn>
                <a:cxn ang="0">
                  <a:pos x="T2" y="T3"/>
                </a:cxn>
                <a:cxn ang="0">
                  <a:pos x="T4" y="T5"/>
                </a:cxn>
                <a:cxn ang="0">
                  <a:pos x="T6" y="T7"/>
                </a:cxn>
                <a:cxn ang="0">
                  <a:pos x="T8" y="T9"/>
                </a:cxn>
              </a:cxnLst>
              <a:rect l="0" t="0" r="r" b="b"/>
              <a:pathLst>
                <a:path w="12" h="9">
                  <a:moveTo>
                    <a:pt x="5" y="1"/>
                  </a:moveTo>
                  <a:cubicBezTo>
                    <a:pt x="6" y="0"/>
                    <a:pt x="9" y="0"/>
                    <a:pt x="10" y="1"/>
                  </a:cubicBezTo>
                  <a:cubicBezTo>
                    <a:pt x="12"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266"/>
            <p:cNvSpPr>
              <a:spLocks/>
            </p:cNvSpPr>
            <p:nvPr/>
          </p:nvSpPr>
          <p:spPr bwMode="auto">
            <a:xfrm>
              <a:off x="4985381" y="3319371"/>
              <a:ext cx="32832" cy="22883"/>
            </a:xfrm>
            <a:custGeom>
              <a:avLst/>
              <a:gdLst>
                <a:gd name="T0" fmla="*/ 10 w 16"/>
                <a:gd name="T1" fmla="*/ 8 h 11"/>
                <a:gd name="T2" fmla="*/ 4 w 16"/>
                <a:gd name="T3" fmla="*/ 10 h 11"/>
                <a:gd name="T4" fmla="*/ 9 w 16"/>
                <a:gd name="T5" fmla="*/ 1 h 11"/>
                <a:gd name="T6" fmla="*/ 10 w 16"/>
                <a:gd name="T7" fmla="*/ 8 h 11"/>
              </a:gdLst>
              <a:ahLst/>
              <a:cxnLst>
                <a:cxn ang="0">
                  <a:pos x="T0" y="T1"/>
                </a:cxn>
                <a:cxn ang="0">
                  <a:pos x="T2" y="T3"/>
                </a:cxn>
                <a:cxn ang="0">
                  <a:pos x="T4" y="T5"/>
                </a:cxn>
                <a:cxn ang="0">
                  <a:pos x="T6" y="T7"/>
                </a:cxn>
              </a:cxnLst>
              <a:rect l="0" t="0" r="r" b="b"/>
              <a:pathLst>
                <a:path w="16" h="11">
                  <a:moveTo>
                    <a:pt x="10" y="8"/>
                  </a:moveTo>
                  <a:cubicBezTo>
                    <a:pt x="9" y="9"/>
                    <a:pt x="9" y="11"/>
                    <a:pt x="4" y="10"/>
                  </a:cubicBezTo>
                  <a:cubicBezTo>
                    <a:pt x="0" y="9"/>
                    <a:pt x="5" y="2"/>
                    <a:pt x="9" y="1"/>
                  </a:cubicBezTo>
                  <a:cubicBezTo>
                    <a:pt x="16" y="0"/>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267"/>
            <p:cNvSpPr>
              <a:spLocks/>
            </p:cNvSpPr>
            <p:nvPr/>
          </p:nvSpPr>
          <p:spPr bwMode="auto">
            <a:xfrm>
              <a:off x="4575481" y="3582025"/>
              <a:ext cx="22883" cy="32832"/>
            </a:xfrm>
            <a:custGeom>
              <a:avLst/>
              <a:gdLst>
                <a:gd name="T0" fmla="*/ 3 w 11"/>
                <a:gd name="T1" fmla="*/ 8 h 16"/>
                <a:gd name="T2" fmla="*/ 4 w 11"/>
                <a:gd name="T3" fmla="*/ 1 h 16"/>
                <a:gd name="T4" fmla="*/ 8 w 11"/>
                <a:gd name="T5" fmla="*/ 13 h 16"/>
                <a:gd name="T6" fmla="*/ 3 w 11"/>
                <a:gd name="T7" fmla="*/ 8 h 16"/>
              </a:gdLst>
              <a:ahLst/>
              <a:cxnLst>
                <a:cxn ang="0">
                  <a:pos x="T0" y="T1"/>
                </a:cxn>
                <a:cxn ang="0">
                  <a:pos x="T2" y="T3"/>
                </a:cxn>
                <a:cxn ang="0">
                  <a:pos x="T4" y="T5"/>
                </a:cxn>
                <a:cxn ang="0">
                  <a:pos x="T6" y="T7"/>
                </a:cxn>
              </a:cxnLst>
              <a:rect l="0" t="0" r="r" b="b"/>
              <a:pathLst>
                <a:path w="11" h="16">
                  <a:moveTo>
                    <a:pt x="3" y="8"/>
                  </a:moveTo>
                  <a:cubicBezTo>
                    <a:pt x="3" y="6"/>
                    <a:pt x="0" y="3"/>
                    <a:pt x="4" y="1"/>
                  </a:cubicBezTo>
                  <a:cubicBezTo>
                    <a:pt x="9" y="0"/>
                    <a:pt x="11" y="11"/>
                    <a:pt x="8" y="13"/>
                  </a:cubicBezTo>
                  <a:cubicBezTo>
                    <a:pt x="5" y="16"/>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268"/>
            <p:cNvSpPr>
              <a:spLocks/>
            </p:cNvSpPr>
            <p:nvPr/>
          </p:nvSpPr>
          <p:spPr bwMode="auto">
            <a:xfrm>
              <a:off x="4944590" y="3204957"/>
              <a:ext cx="26863" cy="28852"/>
            </a:xfrm>
            <a:custGeom>
              <a:avLst/>
              <a:gdLst>
                <a:gd name="T0" fmla="*/ 10 w 13"/>
                <a:gd name="T1" fmla="*/ 4 h 14"/>
                <a:gd name="T2" fmla="*/ 5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3"/>
                    <a:pt x="10" y="1"/>
                    <a:pt x="5" y="0"/>
                  </a:cubicBezTo>
                  <a:cubicBezTo>
                    <a:pt x="0" y="0"/>
                    <a:pt x="3" y="9"/>
                    <a:pt x="6" y="11"/>
                  </a:cubicBezTo>
                  <a:cubicBezTo>
                    <a:pt x="12" y="14"/>
                    <a:pt x="13" y="9"/>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269"/>
            <p:cNvSpPr>
              <a:spLocks/>
            </p:cNvSpPr>
            <p:nvPr/>
          </p:nvSpPr>
          <p:spPr bwMode="auto">
            <a:xfrm>
              <a:off x="4934641" y="3172126"/>
              <a:ext cx="30842" cy="22883"/>
            </a:xfrm>
            <a:custGeom>
              <a:avLst/>
              <a:gdLst>
                <a:gd name="T0" fmla="*/ 9 w 15"/>
                <a:gd name="T1" fmla="*/ 10 h 11"/>
                <a:gd name="T2" fmla="*/ 14 w 15"/>
                <a:gd name="T3" fmla="*/ 7 h 11"/>
                <a:gd name="T4" fmla="*/ 6 w 15"/>
                <a:gd name="T5" fmla="*/ 1 h 11"/>
                <a:gd name="T6" fmla="*/ 9 w 15"/>
                <a:gd name="T7" fmla="*/ 10 h 11"/>
              </a:gdLst>
              <a:ahLst/>
              <a:cxnLst>
                <a:cxn ang="0">
                  <a:pos x="T0" y="T1"/>
                </a:cxn>
                <a:cxn ang="0">
                  <a:pos x="T2" y="T3"/>
                </a:cxn>
                <a:cxn ang="0">
                  <a:pos x="T4" y="T5"/>
                </a:cxn>
                <a:cxn ang="0">
                  <a:pos x="T6" y="T7"/>
                </a:cxn>
              </a:cxnLst>
              <a:rect l="0" t="0" r="r" b="b"/>
              <a:pathLst>
                <a:path w="15" h="11">
                  <a:moveTo>
                    <a:pt x="9" y="10"/>
                  </a:moveTo>
                  <a:cubicBezTo>
                    <a:pt x="11" y="10"/>
                    <a:pt x="12" y="11"/>
                    <a:pt x="14" y="7"/>
                  </a:cubicBezTo>
                  <a:cubicBezTo>
                    <a:pt x="15" y="3"/>
                    <a:pt x="10" y="0"/>
                    <a:pt x="6" y="1"/>
                  </a:cubicBezTo>
                  <a:cubicBezTo>
                    <a:pt x="0" y="2"/>
                    <a:pt x="3" y="8"/>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270"/>
            <p:cNvSpPr>
              <a:spLocks/>
            </p:cNvSpPr>
            <p:nvPr/>
          </p:nvSpPr>
          <p:spPr bwMode="auto">
            <a:xfrm>
              <a:off x="4979412" y="3176105"/>
              <a:ext cx="9949" cy="13929"/>
            </a:xfrm>
            <a:custGeom>
              <a:avLst/>
              <a:gdLst>
                <a:gd name="T0" fmla="*/ 5 w 5"/>
                <a:gd name="T1" fmla="*/ 3 h 7"/>
                <a:gd name="T2" fmla="*/ 2 w 5"/>
                <a:gd name="T3" fmla="*/ 0 h 7"/>
                <a:gd name="T4" fmla="*/ 2 w 5"/>
                <a:gd name="T5" fmla="*/ 5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0"/>
                  </a:cubicBezTo>
                  <a:cubicBezTo>
                    <a:pt x="0" y="0"/>
                    <a:pt x="0" y="4"/>
                    <a:pt x="2" y="5"/>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271"/>
            <p:cNvSpPr>
              <a:spLocks/>
            </p:cNvSpPr>
            <p:nvPr/>
          </p:nvSpPr>
          <p:spPr bwMode="auto">
            <a:xfrm>
              <a:off x="4965483" y="3133324"/>
              <a:ext cx="28852" cy="17908"/>
            </a:xfrm>
            <a:custGeom>
              <a:avLst/>
              <a:gdLst>
                <a:gd name="T0" fmla="*/ 6 w 14"/>
                <a:gd name="T1" fmla="*/ 9 h 9"/>
                <a:gd name="T2" fmla="*/ 12 w 14"/>
                <a:gd name="T3" fmla="*/ 6 h 9"/>
                <a:gd name="T4" fmla="*/ 7 w 14"/>
                <a:gd name="T5" fmla="*/ 1 h 9"/>
                <a:gd name="T6" fmla="*/ 6 w 14"/>
                <a:gd name="T7" fmla="*/ 9 h 9"/>
              </a:gdLst>
              <a:ahLst/>
              <a:cxnLst>
                <a:cxn ang="0">
                  <a:pos x="T0" y="T1"/>
                </a:cxn>
                <a:cxn ang="0">
                  <a:pos x="T2" y="T3"/>
                </a:cxn>
                <a:cxn ang="0">
                  <a:pos x="T4" y="T5"/>
                </a:cxn>
                <a:cxn ang="0">
                  <a:pos x="T6" y="T7"/>
                </a:cxn>
              </a:cxnLst>
              <a:rect l="0" t="0" r="r" b="b"/>
              <a:pathLst>
                <a:path w="14" h="9">
                  <a:moveTo>
                    <a:pt x="6" y="9"/>
                  </a:moveTo>
                  <a:cubicBezTo>
                    <a:pt x="8" y="9"/>
                    <a:pt x="11" y="7"/>
                    <a:pt x="12" y="6"/>
                  </a:cubicBezTo>
                  <a:cubicBezTo>
                    <a:pt x="14" y="2"/>
                    <a:pt x="11" y="0"/>
                    <a:pt x="7" y="1"/>
                  </a:cubicBezTo>
                  <a:cubicBezTo>
                    <a:pt x="0" y="2"/>
                    <a:pt x="1" y="7"/>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272"/>
            <p:cNvSpPr>
              <a:spLocks/>
            </p:cNvSpPr>
            <p:nvPr/>
          </p:nvSpPr>
          <p:spPr bwMode="auto">
            <a:xfrm>
              <a:off x="5184361" y="3127355"/>
              <a:ext cx="16914"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273"/>
            <p:cNvSpPr>
              <a:spLocks/>
            </p:cNvSpPr>
            <p:nvPr/>
          </p:nvSpPr>
          <p:spPr bwMode="auto">
            <a:xfrm>
              <a:off x="5029157" y="3212916"/>
              <a:ext cx="31837" cy="28852"/>
            </a:xfrm>
            <a:custGeom>
              <a:avLst/>
              <a:gdLst>
                <a:gd name="T0" fmla="*/ 6 w 16"/>
                <a:gd name="T1" fmla="*/ 9 h 14"/>
                <a:gd name="T2" fmla="*/ 13 w 16"/>
                <a:gd name="T3" fmla="*/ 11 h 14"/>
                <a:gd name="T4" fmla="*/ 3 w 16"/>
                <a:gd name="T5" fmla="*/ 2 h 14"/>
                <a:gd name="T6" fmla="*/ 6 w 16"/>
                <a:gd name="T7" fmla="*/ 9 h 14"/>
              </a:gdLst>
              <a:ahLst/>
              <a:cxnLst>
                <a:cxn ang="0">
                  <a:pos x="T0" y="T1"/>
                </a:cxn>
                <a:cxn ang="0">
                  <a:pos x="T2" y="T3"/>
                </a:cxn>
                <a:cxn ang="0">
                  <a:pos x="T4" y="T5"/>
                </a:cxn>
                <a:cxn ang="0">
                  <a:pos x="T6" y="T7"/>
                </a:cxn>
              </a:cxnLst>
              <a:rect l="0" t="0" r="r" b="b"/>
              <a:pathLst>
                <a:path w="16" h="14">
                  <a:moveTo>
                    <a:pt x="6" y="9"/>
                  </a:moveTo>
                  <a:cubicBezTo>
                    <a:pt x="8" y="10"/>
                    <a:pt x="9" y="14"/>
                    <a:pt x="13" y="11"/>
                  </a:cubicBezTo>
                  <a:cubicBezTo>
                    <a:pt x="16"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274"/>
            <p:cNvSpPr>
              <a:spLocks/>
            </p:cNvSpPr>
            <p:nvPr/>
          </p:nvSpPr>
          <p:spPr bwMode="auto">
            <a:xfrm>
              <a:off x="5059004" y="3198988"/>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275"/>
            <p:cNvSpPr>
              <a:spLocks/>
            </p:cNvSpPr>
            <p:nvPr/>
          </p:nvSpPr>
          <p:spPr bwMode="auto">
            <a:xfrm>
              <a:off x="4743620" y="3383045"/>
              <a:ext cx="22883" cy="34822"/>
            </a:xfrm>
            <a:custGeom>
              <a:avLst/>
              <a:gdLst>
                <a:gd name="T0" fmla="*/ 8 w 11"/>
                <a:gd name="T1" fmla="*/ 6 h 17"/>
                <a:gd name="T2" fmla="*/ 9 w 11"/>
                <a:gd name="T3" fmla="*/ 13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0" y="7"/>
                  </a:cubicBezTo>
                  <a:cubicBezTo>
                    <a:pt x="0" y="0"/>
                    <a:pt x="5"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276"/>
            <p:cNvSpPr>
              <a:spLocks/>
            </p:cNvSpPr>
            <p:nvPr/>
          </p:nvSpPr>
          <p:spPr bwMode="auto">
            <a:xfrm>
              <a:off x="4799335" y="3475570"/>
              <a:ext cx="28852" cy="19898"/>
            </a:xfrm>
            <a:custGeom>
              <a:avLst/>
              <a:gdLst>
                <a:gd name="T0" fmla="*/ 9 w 14"/>
                <a:gd name="T1" fmla="*/ 1 h 10"/>
                <a:gd name="T2" fmla="*/ 12 w 14"/>
                <a:gd name="T3" fmla="*/ 5 h 10"/>
                <a:gd name="T4" fmla="*/ 6 w 14"/>
                <a:gd name="T5" fmla="*/ 10 h 10"/>
                <a:gd name="T6" fmla="*/ 9 w 14"/>
                <a:gd name="T7" fmla="*/ 1 h 10"/>
              </a:gdLst>
              <a:ahLst/>
              <a:cxnLst>
                <a:cxn ang="0">
                  <a:pos x="T0" y="T1"/>
                </a:cxn>
                <a:cxn ang="0">
                  <a:pos x="T2" y="T3"/>
                </a:cxn>
                <a:cxn ang="0">
                  <a:pos x="T4" y="T5"/>
                </a:cxn>
                <a:cxn ang="0">
                  <a:pos x="T6" y="T7"/>
                </a:cxn>
              </a:cxnLst>
              <a:rect l="0" t="0" r="r" b="b"/>
              <a:pathLst>
                <a:path w="14" h="10">
                  <a:moveTo>
                    <a:pt x="9" y="1"/>
                  </a:moveTo>
                  <a:cubicBezTo>
                    <a:pt x="12" y="0"/>
                    <a:pt x="11" y="3"/>
                    <a:pt x="12" y="5"/>
                  </a:cubicBezTo>
                  <a:cubicBezTo>
                    <a:pt x="14" y="9"/>
                    <a:pt x="10" y="10"/>
                    <a:pt x="6"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277"/>
            <p:cNvSpPr>
              <a:spLocks/>
            </p:cNvSpPr>
            <p:nvPr/>
          </p:nvSpPr>
          <p:spPr bwMode="auto">
            <a:xfrm>
              <a:off x="4747600" y="3537254"/>
              <a:ext cx="20893" cy="25867"/>
            </a:xfrm>
            <a:custGeom>
              <a:avLst/>
              <a:gdLst>
                <a:gd name="T0" fmla="*/ 1 w 10"/>
                <a:gd name="T1" fmla="*/ 4 h 13"/>
                <a:gd name="T2" fmla="*/ 6 w 10"/>
                <a:gd name="T3" fmla="*/ 0 h 13"/>
                <a:gd name="T4" fmla="*/ 8 w 10"/>
                <a:gd name="T5" fmla="*/ 7 h 13"/>
                <a:gd name="T6" fmla="*/ 1 w 10"/>
                <a:gd name="T7" fmla="*/ 4 h 13"/>
              </a:gdLst>
              <a:ahLst/>
              <a:cxnLst>
                <a:cxn ang="0">
                  <a:pos x="T0" y="T1"/>
                </a:cxn>
                <a:cxn ang="0">
                  <a:pos x="T2" y="T3"/>
                </a:cxn>
                <a:cxn ang="0">
                  <a:pos x="T4" y="T5"/>
                </a:cxn>
                <a:cxn ang="0">
                  <a:pos x="T6" y="T7"/>
                </a:cxn>
              </a:cxnLst>
              <a:rect l="0" t="0" r="r" b="b"/>
              <a:pathLst>
                <a:path w="10" h="13">
                  <a:moveTo>
                    <a:pt x="1" y="4"/>
                  </a:moveTo>
                  <a:cubicBezTo>
                    <a:pt x="1" y="2"/>
                    <a:pt x="4" y="0"/>
                    <a:pt x="6" y="0"/>
                  </a:cubicBezTo>
                  <a:cubicBezTo>
                    <a:pt x="10" y="1"/>
                    <a:pt x="10"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278"/>
            <p:cNvSpPr>
              <a:spLocks/>
            </p:cNvSpPr>
            <p:nvPr/>
          </p:nvSpPr>
          <p:spPr bwMode="auto">
            <a:xfrm>
              <a:off x="4824207" y="3520341"/>
              <a:ext cx="27857" cy="14924"/>
            </a:xfrm>
            <a:custGeom>
              <a:avLst/>
              <a:gdLst>
                <a:gd name="T0" fmla="*/ 7 w 14"/>
                <a:gd name="T1" fmla="*/ 7 h 7"/>
                <a:gd name="T2" fmla="*/ 12 w 14"/>
                <a:gd name="T3" fmla="*/ 5 h 7"/>
                <a:gd name="T4" fmla="*/ 11 w 14"/>
                <a:gd name="T5" fmla="*/ 2 h 7"/>
                <a:gd name="T6" fmla="*/ 7 w 14"/>
                <a:gd name="T7" fmla="*/ 0 h 7"/>
                <a:gd name="T8" fmla="*/ 7 w 14"/>
                <a:gd name="T9" fmla="*/ 7 h 7"/>
              </a:gdLst>
              <a:ahLst/>
              <a:cxnLst>
                <a:cxn ang="0">
                  <a:pos x="T0" y="T1"/>
                </a:cxn>
                <a:cxn ang="0">
                  <a:pos x="T2" y="T3"/>
                </a:cxn>
                <a:cxn ang="0">
                  <a:pos x="T4" y="T5"/>
                </a:cxn>
                <a:cxn ang="0">
                  <a:pos x="T6" y="T7"/>
                </a:cxn>
                <a:cxn ang="0">
                  <a:pos x="T8" y="T9"/>
                </a:cxn>
              </a:cxnLst>
              <a:rect l="0" t="0" r="r" b="b"/>
              <a:pathLst>
                <a:path w="14" h="7">
                  <a:moveTo>
                    <a:pt x="7" y="7"/>
                  </a:moveTo>
                  <a:cubicBezTo>
                    <a:pt x="9" y="7"/>
                    <a:pt x="12" y="6"/>
                    <a:pt x="12" y="5"/>
                  </a:cubicBezTo>
                  <a:cubicBezTo>
                    <a:pt x="14" y="4"/>
                    <a:pt x="13" y="3"/>
                    <a:pt x="11" y="2"/>
                  </a:cubicBezTo>
                  <a:cubicBezTo>
                    <a:pt x="10" y="1"/>
                    <a:pt x="9" y="0"/>
                    <a:pt x="7" y="0"/>
                  </a:cubicBezTo>
                  <a:cubicBezTo>
                    <a:pt x="0" y="1"/>
                    <a:pt x="2"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279"/>
            <p:cNvSpPr>
              <a:spLocks/>
            </p:cNvSpPr>
            <p:nvPr/>
          </p:nvSpPr>
          <p:spPr bwMode="auto">
            <a:xfrm>
              <a:off x="5022193" y="3160187"/>
              <a:ext cx="16914" cy="25867"/>
            </a:xfrm>
            <a:custGeom>
              <a:avLst/>
              <a:gdLst>
                <a:gd name="T0" fmla="*/ 1 w 8"/>
                <a:gd name="T1" fmla="*/ 8 h 13"/>
                <a:gd name="T2" fmla="*/ 1 w 8"/>
                <a:gd name="T3" fmla="*/ 2 h 13"/>
                <a:gd name="T4" fmla="*/ 5 w 8"/>
                <a:gd name="T5" fmla="*/ 3 h 13"/>
                <a:gd name="T6" fmla="*/ 8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2"/>
                  </a:cubicBezTo>
                  <a:cubicBezTo>
                    <a:pt x="2" y="0"/>
                    <a:pt x="3" y="1"/>
                    <a:pt x="5" y="3"/>
                  </a:cubicBezTo>
                  <a:cubicBezTo>
                    <a:pt x="6" y="4"/>
                    <a:pt x="8" y="4"/>
                    <a:pt x="8" y="6"/>
                  </a:cubicBezTo>
                  <a:cubicBezTo>
                    <a:pt x="8" y="13"/>
                    <a:pt x="4"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280"/>
            <p:cNvSpPr>
              <a:spLocks/>
            </p:cNvSpPr>
            <p:nvPr/>
          </p:nvSpPr>
          <p:spPr bwMode="auto">
            <a:xfrm>
              <a:off x="4998315" y="3110442"/>
              <a:ext cx="25867" cy="28852"/>
            </a:xfrm>
            <a:custGeom>
              <a:avLst/>
              <a:gdLst>
                <a:gd name="T0" fmla="*/ 4 w 13"/>
                <a:gd name="T1" fmla="*/ 4 h 14"/>
                <a:gd name="T2" fmla="*/ 1 w 13"/>
                <a:gd name="T3" fmla="*/ 10 h 14"/>
                <a:gd name="T4" fmla="*/ 11 w 13"/>
                <a:gd name="T5" fmla="*/ 7 h 14"/>
                <a:gd name="T6" fmla="*/ 4 w 13"/>
                <a:gd name="T7" fmla="*/ 4 h 14"/>
              </a:gdLst>
              <a:ahLst/>
              <a:cxnLst>
                <a:cxn ang="0">
                  <a:pos x="T0" y="T1"/>
                </a:cxn>
                <a:cxn ang="0">
                  <a:pos x="T2" y="T3"/>
                </a:cxn>
                <a:cxn ang="0">
                  <a:pos x="T4" y="T5"/>
                </a:cxn>
                <a:cxn ang="0">
                  <a:pos x="T6" y="T7"/>
                </a:cxn>
              </a:cxnLst>
              <a:rect l="0" t="0" r="r" b="b"/>
              <a:pathLst>
                <a:path w="13" h="14">
                  <a:moveTo>
                    <a:pt x="4" y="4"/>
                  </a:moveTo>
                  <a:cubicBezTo>
                    <a:pt x="2" y="5"/>
                    <a:pt x="0" y="5"/>
                    <a:pt x="1" y="10"/>
                  </a:cubicBezTo>
                  <a:cubicBezTo>
                    <a:pt x="1" y="14"/>
                    <a:pt x="9" y="11"/>
                    <a:pt x="11" y="7"/>
                  </a:cubicBezTo>
                  <a:cubicBezTo>
                    <a:pt x="13" y="1"/>
                    <a:pt x="8" y="0"/>
                    <a:pt x="4"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281"/>
            <p:cNvSpPr>
              <a:spLocks/>
            </p:cNvSpPr>
            <p:nvPr/>
          </p:nvSpPr>
          <p:spPr bwMode="auto">
            <a:xfrm>
              <a:off x="5053034" y="3059701"/>
              <a:ext cx="14924" cy="25867"/>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282"/>
            <p:cNvSpPr>
              <a:spLocks/>
            </p:cNvSpPr>
            <p:nvPr/>
          </p:nvSpPr>
          <p:spPr bwMode="auto">
            <a:xfrm>
              <a:off x="5033136" y="3125365"/>
              <a:ext cx="19898"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283"/>
            <p:cNvSpPr>
              <a:spLocks/>
            </p:cNvSpPr>
            <p:nvPr/>
          </p:nvSpPr>
          <p:spPr bwMode="auto">
            <a:xfrm>
              <a:off x="5091836" y="3063681"/>
              <a:ext cx="32832" cy="21888"/>
            </a:xfrm>
            <a:custGeom>
              <a:avLst/>
              <a:gdLst>
                <a:gd name="T0" fmla="*/ 7 w 16"/>
                <a:gd name="T1" fmla="*/ 3 h 11"/>
                <a:gd name="T2" fmla="*/ 14 w 16"/>
                <a:gd name="T3" fmla="*/ 4 h 11"/>
                <a:gd name="T4" fmla="*/ 2 w 16"/>
                <a:gd name="T5" fmla="*/ 9 h 11"/>
                <a:gd name="T6" fmla="*/ 7 w 16"/>
                <a:gd name="T7" fmla="*/ 3 h 11"/>
              </a:gdLst>
              <a:ahLst/>
              <a:cxnLst>
                <a:cxn ang="0">
                  <a:pos x="T0" y="T1"/>
                </a:cxn>
                <a:cxn ang="0">
                  <a:pos x="T2" y="T3"/>
                </a:cxn>
                <a:cxn ang="0">
                  <a:pos x="T4" y="T5"/>
                </a:cxn>
                <a:cxn ang="0">
                  <a:pos x="T6" y="T7"/>
                </a:cxn>
              </a:cxnLst>
              <a:rect l="0" t="0" r="r" b="b"/>
              <a:pathLst>
                <a:path w="16" h="11">
                  <a:moveTo>
                    <a:pt x="7" y="3"/>
                  </a:moveTo>
                  <a:cubicBezTo>
                    <a:pt x="9" y="3"/>
                    <a:pt x="12" y="0"/>
                    <a:pt x="14" y="4"/>
                  </a:cubicBezTo>
                  <a:cubicBezTo>
                    <a:pt x="16" y="8"/>
                    <a:pt x="5" y="11"/>
                    <a:pt x="2" y="9"/>
                  </a:cubicBezTo>
                  <a:cubicBezTo>
                    <a:pt x="0" y="6"/>
                    <a:pt x="1" y="2"/>
                    <a:pt x="7"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284"/>
            <p:cNvSpPr>
              <a:spLocks/>
            </p:cNvSpPr>
            <p:nvPr/>
          </p:nvSpPr>
          <p:spPr bwMode="auto">
            <a:xfrm>
              <a:off x="5163469" y="2998017"/>
              <a:ext cx="32832" cy="24873"/>
            </a:xfrm>
            <a:custGeom>
              <a:avLst/>
              <a:gdLst>
                <a:gd name="T0" fmla="*/ 6 w 16"/>
                <a:gd name="T1" fmla="*/ 4 h 12"/>
                <a:gd name="T2" fmla="*/ 12 w 16"/>
                <a:gd name="T3" fmla="*/ 2 h 12"/>
                <a:gd name="T4" fmla="*/ 7 w 16"/>
                <a:gd name="T5" fmla="*/ 11 h 12"/>
                <a:gd name="T6" fmla="*/ 6 w 16"/>
                <a:gd name="T7" fmla="*/ 4 h 12"/>
              </a:gdLst>
              <a:ahLst/>
              <a:cxnLst>
                <a:cxn ang="0">
                  <a:pos x="T0" y="T1"/>
                </a:cxn>
                <a:cxn ang="0">
                  <a:pos x="T2" y="T3"/>
                </a:cxn>
                <a:cxn ang="0">
                  <a:pos x="T4" y="T5"/>
                </a:cxn>
                <a:cxn ang="0">
                  <a:pos x="T6" y="T7"/>
                </a:cxn>
              </a:cxnLst>
              <a:rect l="0" t="0" r="r" b="b"/>
              <a:pathLst>
                <a:path w="16" h="12">
                  <a:moveTo>
                    <a:pt x="6" y="4"/>
                  </a:moveTo>
                  <a:cubicBezTo>
                    <a:pt x="7" y="2"/>
                    <a:pt x="7" y="0"/>
                    <a:pt x="12" y="2"/>
                  </a:cubicBezTo>
                  <a:cubicBezTo>
                    <a:pt x="16" y="3"/>
                    <a:pt x="11" y="10"/>
                    <a:pt x="7" y="11"/>
                  </a:cubicBezTo>
                  <a:cubicBezTo>
                    <a:pt x="0" y="12"/>
                    <a:pt x="1" y="7"/>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285"/>
            <p:cNvSpPr>
              <a:spLocks/>
            </p:cNvSpPr>
            <p:nvPr/>
          </p:nvSpPr>
          <p:spPr bwMode="auto">
            <a:xfrm>
              <a:off x="5059004" y="3096513"/>
              <a:ext cx="28852" cy="28852"/>
            </a:xfrm>
            <a:custGeom>
              <a:avLst/>
              <a:gdLst>
                <a:gd name="T0" fmla="*/ 10 w 14"/>
                <a:gd name="T1" fmla="*/ 11 h 14"/>
                <a:gd name="T2" fmla="*/ 13 w 14"/>
                <a:gd name="T3" fmla="*/ 5 h 14"/>
                <a:gd name="T4" fmla="*/ 3 w 14"/>
                <a:gd name="T5" fmla="*/ 8 h 14"/>
                <a:gd name="T6" fmla="*/ 10 w 14"/>
                <a:gd name="T7" fmla="*/ 11 h 14"/>
              </a:gdLst>
              <a:ahLst/>
              <a:cxnLst>
                <a:cxn ang="0">
                  <a:pos x="T0" y="T1"/>
                </a:cxn>
                <a:cxn ang="0">
                  <a:pos x="T2" y="T3"/>
                </a:cxn>
                <a:cxn ang="0">
                  <a:pos x="T4" y="T5"/>
                </a:cxn>
                <a:cxn ang="0">
                  <a:pos x="T6" y="T7"/>
                </a:cxn>
              </a:cxnLst>
              <a:rect l="0" t="0" r="r" b="b"/>
              <a:pathLst>
                <a:path w="14" h="14">
                  <a:moveTo>
                    <a:pt x="10" y="11"/>
                  </a:moveTo>
                  <a:cubicBezTo>
                    <a:pt x="11" y="9"/>
                    <a:pt x="14" y="10"/>
                    <a:pt x="13" y="5"/>
                  </a:cubicBezTo>
                  <a:cubicBezTo>
                    <a:pt x="13" y="0"/>
                    <a:pt x="5" y="4"/>
                    <a:pt x="3" y="8"/>
                  </a:cubicBezTo>
                  <a:cubicBezTo>
                    <a:pt x="0" y="14"/>
                    <a:pt x="6" y="14"/>
                    <a:pt x="10"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286"/>
            <p:cNvSpPr>
              <a:spLocks/>
            </p:cNvSpPr>
            <p:nvPr/>
          </p:nvSpPr>
          <p:spPr bwMode="auto">
            <a:xfrm>
              <a:off x="5083877" y="3127355"/>
              <a:ext cx="28852" cy="25867"/>
            </a:xfrm>
            <a:custGeom>
              <a:avLst/>
              <a:gdLst>
                <a:gd name="T0" fmla="*/ 6 w 14"/>
                <a:gd name="T1" fmla="*/ 11 h 13"/>
                <a:gd name="T2" fmla="*/ 11 w 14"/>
                <a:gd name="T3" fmla="*/ 8 h 13"/>
                <a:gd name="T4" fmla="*/ 7 w 14"/>
                <a:gd name="T5" fmla="*/ 2 h 13"/>
                <a:gd name="T6" fmla="*/ 6 w 14"/>
                <a:gd name="T7" fmla="*/ 11 h 13"/>
              </a:gdLst>
              <a:ahLst/>
              <a:cxnLst>
                <a:cxn ang="0">
                  <a:pos x="T0" y="T1"/>
                </a:cxn>
                <a:cxn ang="0">
                  <a:pos x="T2" y="T3"/>
                </a:cxn>
                <a:cxn ang="0">
                  <a:pos x="T4" y="T5"/>
                </a:cxn>
                <a:cxn ang="0">
                  <a:pos x="T6" y="T7"/>
                </a:cxn>
              </a:cxnLst>
              <a:rect l="0" t="0" r="r" b="b"/>
              <a:pathLst>
                <a:path w="14" h="13">
                  <a:moveTo>
                    <a:pt x="6" y="11"/>
                  </a:moveTo>
                  <a:cubicBezTo>
                    <a:pt x="9" y="13"/>
                    <a:pt x="9" y="10"/>
                    <a:pt x="11" y="8"/>
                  </a:cubicBezTo>
                  <a:cubicBezTo>
                    <a:pt x="14" y="5"/>
                    <a:pt x="11" y="3"/>
                    <a:pt x="7" y="2"/>
                  </a:cubicBezTo>
                  <a:cubicBezTo>
                    <a:pt x="0" y="0"/>
                    <a:pt x="1" y="8"/>
                    <a:pt x="6"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287"/>
            <p:cNvSpPr>
              <a:spLocks/>
            </p:cNvSpPr>
            <p:nvPr/>
          </p:nvSpPr>
          <p:spPr bwMode="auto">
            <a:xfrm>
              <a:off x="5141581" y="3108452"/>
              <a:ext cx="19898" cy="28852"/>
            </a:xfrm>
            <a:custGeom>
              <a:avLst/>
              <a:gdLst>
                <a:gd name="T0" fmla="*/ 1 w 10"/>
                <a:gd name="T1" fmla="*/ 7 h 14"/>
                <a:gd name="T2" fmla="*/ 5 w 10"/>
                <a:gd name="T3" fmla="*/ 13 h 14"/>
                <a:gd name="T4" fmla="*/ 9 w 10"/>
                <a:gd name="T5" fmla="*/ 7 h 14"/>
                <a:gd name="T6" fmla="*/ 1 w 10"/>
                <a:gd name="T7" fmla="*/ 7 h 14"/>
              </a:gdLst>
              <a:ahLst/>
              <a:cxnLst>
                <a:cxn ang="0">
                  <a:pos x="T0" y="T1"/>
                </a:cxn>
                <a:cxn ang="0">
                  <a:pos x="T2" y="T3"/>
                </a:cxn>
                <a:cxn ang="0">
                  <a:pos x="T4" y="T5"/>
                </a:cxn>
                <a:cxn ang="0">
                  <a:pos x="T6" y="T7"/>
                </a:cxn>
              </a:cxnLst>
              <a:rect l="0" t="0" r="r" b="b"/>
              <a:pathLst>
                <a:path w="10" h="14">
                  <a:moveTo>
                    <a:pt x="1" y="7"/>
                  </a:moveTo>
                  <a:cubicBezTo>
                    <a:pt x="0" y="9"/>
                    <a:pt x="3" y="12"/>
                    <a:pt x="5" y="13"/>
                  </a:cubicBezTo>
                  <a:cubicBezTo>
                    <a:pt x="9" y="14"/>
                    <a:pt x="10" y="11"/>
                    <a:pt x="9" y="7"/>
                  </a:cubicBezTo>
                  <a:cubicBezTo>
                    <a:pt x="7" y="0"/>
                    <a:pt x="2"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288"/>
            <p:cNvSpPr>
              <a:spLocks/>
            </p:cNvSpPr>
            <p:nvPr/>
          </p:nvSpPr>
          <p:spPr bwMode="auto">
            <a:xfrm>
              <a:off x="5143571" y="3050748"/>
              <a:ext cx="24873" cy="16914"/>
            </a:xfrm>
            <a:custGeom>
              <a:avLst/>
              <a:gdLst>
                <a:gd name="T0" fmla="*/ 5 w 12"/>
                <a:gd name="T1" fmla="*/ 1 h 8"/>
                <a:gd name="T2" fmla="*/ 10 w 12"/>
                <a:gd name="T3" fmla="*/ 0 h 8"/>
                <a:gd name="T4" fmla="*/ 10 w 12"/>
                <a:gd name="T5" fmla="*/ 4 h 8"/>
                <a:gd name="T6" fmla="*/ 7 w 12"/>
                <a:gd name="T7" fmla="*/ 7 h 8"/>
                <a:gd name="T8" fmla="*/ 5 w 12"/>
                <a:gd name="T9" fmla="*/ 1 h 8"/>
              </a:gdLst>
              <a:ahLst/>
              <a:cxnLst>
                <a:cxn ang="0">
                  <a:pos x="T0" y="T1"/>
                </a:cxn>
                <a:cxn ang="0">
                  <a:pos x="T2" y="T3"/>
                </a:cxn>
                <a:cxn ang="0">
                  <a:pos x="T4" y="T5"/>
                </a:cxn>
                <a:cxn ang="0">
                  <a:pos x="T6" y="T7"/>
                </a:cxn>
                <a:cxn ang="0">
                  <a:pos x="T8" y="T9"/>
                </a:cxn>
              </a:cxnLst>
              <a:rect l="0" t="0" r="r" b="b"/>
              <a:pathLst>
                <a:path w="12" h="8">
                  <a:moveTo>
                    <a:pt x="5" y="1"/>
                  </a:moveTo>
                  <a:cubicBezTo>
                    <a:pt x="6" y="0"/>
                    <a:pt x="9" y="0"/>
                    <a:pt x="10" y="0"/>
                  </a:cubicBezTo>
                  <a:cubicBezTo>
                    <a:pt x="12" y="1"/>
                    <a:pt x="11" y="2"/>
                    <a:pt x="10" y="4"/>
                  </a:cubicBezTo>
                  <a:cubicBezTo>
                    <a:pt x="9" y="5"/>
                    <a:pt x="8" y="7"/>
                    <a:pt x="7" y="7"/>
                  </a:cubicBezTo>
                  <a:cubicBezTo>
                    <a:pt x="0" y="8"/>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289"/>
            <p:cNvSpPr>
              <a:spLocks/>
            </p:cNvSpPr>
            <p:nvPr/>
          </p:nvSpPr>
          <p:spPr bwMode="auto">
            <a:xfrm>
              <a:off x="5053034" y="3147253"/>
              <a:ext cx="26863" cy="18903"/>
            </a:xfrm>
            <a:custGeom>
              <a:avLst/>
              <a:gdLst>
                <a:gd name="T0" fmla="*/ 6 w 13"/>
                <a:gd name="T1" fmla="*/ 2 h 9"/>
                <a:gd name="T2" fmla="*/ 1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1" y="2"/>
                  </a:cubicBezTo>
                  <a:cubicBezTo>
                    <a:pt x="0" y="4"/>
                    <a:pt x="6" y="9"/>
                    <a:pt x="9" y="9"/>
                  </a:cubicBezTo>
                  <a:cubicBezTo>
                    <a:pt x="13" y="8"/>
                    <a:pt x="9"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290"/>
            <p:cNvSpPr>
              <a:spLocks/>
            </p:cNvSpPr>
            <p:nvPr/>
          </p:nvSpPr>
          <p:spPr bwMode="auto">
            <a:xfrm>
              <a:off x="4782421" y="3539244"/>
              <a:ext cx="32832" cy="23878"/>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291"/>
            <p:cNvSpPr>
              <a:spLocks/>
            </p:cNvSpPr>
            <p:nvPr/>
          </p:nvSpPr>
          <p:spPr bwMode="auto">
            <a:xfrm>
              <a:off x="4950560" y="3237789"/>
              <a:ext cx="14924"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6" y="5"/>
                    <a:pt x="5" y="6"/>
                    <a:pt x="3" y="6"/>
                  </a:cubicBezTo>
                  <a:cubicBezTo>
                    <a:pt x="0" y="6"/>
                    <a:pt x="2" y="1"/>
                    <a:pt x="4" y="1"/>
                  </a:cubicBezTo>
                  <a:cubicBezTo>
                    <a:pt x="7"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292"/>
            <p:cNvSpPr>
              <a:spLocks/>
            </p:cNvSpPr>
            <p:nvPr/>
          </p:nvSpPr>
          <p:spPr bwMode="auto">
            <a:xfrm>
              <a:off x="4926682" y="3200977"/>
              <a:ext cx="13929"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5"/>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293"/>
            <p:cNvSpPr>
              <a:spLocks/>
            </p:cNvSpPr>
            <p:nvPr/>
          </p:nvSpPr>
          <p:spPr bwMode="auto">
            <a:xfrm>
              <a:off x="4555583" y="3632765"/>
              <a:ext cx="30842" cy="16914"/>
            </a:xfrm>
            <a:custGeom>
              <a:avLst/>
              <a:gdLst>
                <a:gd name="T0" fmla="*/ 9 w 15"/>
                <a:gd name="T1" fmla="*/ 7 h 8"/>
                <a:gd name="T2" fmla="*/ 13 w 15"/>
                <a:gd name="T3" fmla="*/ 4 h 8"/>
                <a:gd name="T4" fmla="*/ 11 w 15"/>
                <a:gd name="T5" fmla="*/ 1 h 8"/>
                <a:gd name="T6" fmla="*/ 6 w 15"/>
                <a:gd name="T7" fmla="*/ 1 h 8"/>
                <a:gd name="T8" fmla="*/ 9 w 15"/>
                <a:gd name="T9" fmla="*/ 7 h 8"/>
              </a:gdLst>
              <a:ahLst/>
              <a:cxnLst>
                <a:cxn ang="0">
                  <a:pos x="T0" y="T1"/>
                </a:cxn>
                <a:cxn ang="0">
                  <a:pos x="T2" y="T3"/>
                </a:cxn>
                <a:cxn ang="0">
                  <a:pos x="T4" y="T5"/>
                </a:cxn>
                <a:cxn ang="0">
                  <a:pos x="T6" y="T7"/>
                </a:cxn>
                <a:cxn ang="0">
                  <a:pos x="T8" y="T9"/>
                </a:cxn>
              </a:cxnLst>
              <a:rect l="0" t="0" r="r" b="b"/>
              <a:pathLst>
                <a:path w="15" h="8">
                  <a:moveTo>
                    <a:pt x="9" y="7"/>
                  </a:moveTo>
                  <a:cubicBezTo>
                    <a:pt x="11" y="7"/>
                    <a:pt x="13" y="5"/>
                    <a:pt x="13" y="4"/>
                  </a:cubicBezTo>
                  <a:cubicBezTo>
                    <a:pt x="15" y="2"/>
                    <a:pt x="13" y="2"/>
                    <a:pt x="11" y="1"/>
                  </a:cubicBezTo>
                  <a:cubicBezTo>
                    <a:pt x="9" y="1"/>
                    <a:pt x="8" y="0"/>
                    <a:pt x="6" y="1"/>
                  </a:cubicBezTo>
                  <a:cubicBezTo>
                    <a:pt x="0" y="5"/>
                    <a:pt x="4" y="8"/>
                    <a:pt x="9"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294"/>
            <p:cNvSpPr>
              <a:spLocks/>
            </p:cNvSpPr>
            <p:nvPr/>
          </p:nvSpPr>
          <p:spPr bwMode="auto">
            <a:xfrm>
              <a:off x="5002295" y="3195008"/>
              <a:ext cx="21888" cy="21888"/>
            </a:xfrm>
            <a:custGeom>
              <a:avLst/>
              <a:gdLst>
                <a:gd name="T0" fmla="*/ 2 w 11"/>
                <a:gd name="T1" fmla="*/ 4 h 11"/>
                <a:gd name="T2" fmla="*/ 0 w 11"/>
                <a:gd name="T3" fmla="*/ 9 h 11"/>
                <a:gd name="T4" fmla="*/ 4 w 11"/>
                <a:gd name="T5" fmla="*/ 9 h 11"/>
                <a:gd name="T6" fmla="*/ 8 w 11"/>
                <a:gd name="T7" fmla="*/ 7 h 11"/>
                <a:gd name="T8" fmla="*/ 2 w 11"/>
                <a:gd name="T9" fmla="*/ 4 h 11"/>
              </a:gdLst>
              <a:ahLst/>
              <a:cxnLst>
                <a:cxn ang="0">
                  <a:pos x="T0" y="T1"/>
                </a:cxn>
                <a:cxn ang="0">
                  <a:pos x="T2" y="T3"/>
                </a:cxn>
                <a:cxn ang="0">
                  <a:pos x="T4" y="T5"/>
                </a:cxn>
                <a:cxn ang="0">
                  <a:pos x="T6" y="T7"/>
                </a:cxn>
                <a:cxn ang="0">
                  <a:pos x="T8" y="T9"/>
                </a:cxn>
              </a:cxnLst>
              <a:rect l="0" t="0" r="r" b="b"/>
              <a:pathLst>
                <a:path w="11" h="11">
                  <a:moveTo>
                    <a:pt x="2" y="4"/>
                  </a:moveTo>
                  <a:cubicBezTo>
                    <a:pt x="1" y="5"/>
                    <a:pt x="0" y="8"/>
                    <a:pt x="0" y="9"/>
                  </a:cubicBezTo>
                  <a:cubicBezTo>
                    <a:pt x="1" y="11"/>
                    <a:pt x="2" y="10"/>
                    <a:pt x="4" y="9"/>
                  </a:cubicBezTo>
                  <a:cubicBezTo>
                    <a:pt x="5" y="9"/>
                    <a:pt x="7" y="9"/>
                    <a:pt x="8" y="7"/>
                  </a:cubicBezTo>
                  <a:cubicBezTo>
                    <a:pt x="11"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295"/>
            <p:cNvSpPr>
              <a:spLocks/>
            </p:cNvSpPr>
            <p:nvPr/>
          </p:nvSpPr>
          <p:spPr bwMode="auto">
            <a:xfrm>
              <a:off x="4820227" y="3397968"/>
              <a:ext cx="25867" cy="17908"/>
            </a:xfrm>
            <a:custGeom>
              <a:avLst/>
              <a:gdLst>
                <a:gd name="T0" fmla="*/ 8 w 13"/>
                <a:gd name="T1" fmla="*/ 0 h 9"/>
                <a:gd name="T2" fmla="*/ 12 w 13"/>
                <a:gd name="T3" fmla="*/ 5 h 9"/>
                <a:gd name="T4" fmla="*/ 6 w 13"/>
                <a:gd name="T5" fmla="*/ 8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2" y="5"/>
                  </a:cubicBezTo>
                  <a:cubicBezTo>
                    <a:pt x="13" y="9"/>
                    <a:pt x="9" y="9"/>
                    <a:pt x="6" y="8"/>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296"/>
            <p:cNvSpPr>
              <a:spLocks/>
            </p:cNvSpPr>
            <p:nvPr/>
          </p:nvSpPr>
          <p:spPr bwMode="auto">
            <a:xfrm>
              <a:off x="4741630" y="3311412"/>
              <a:ext cx="32832" cy="24873"/>
            </a:xfrm>
            <a:custGeom>
              <a:avLst/>
              <a:gdLst>
                <a:gd name="T0" fmla="*/ 11 w 16"/>
                <a:gd name="T1" fmla="*/ 8 h 12"/>
                <a:gd name="T2" fmla="*/ 5 w 16"/>
                <a:gd name="T3" fmla="*/ 10 h 12"/>
                <a:gd name="T4" fmla="*/ 10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10" y="10"/>
                    <a:pt x="10" y="12"/>
                    <a:pt x="5" y="10"/>
                  </a:cubicBezTo>
                  <a:cubicBezTo>
                    <a:pt x="0" y="9"/>
                    <a:pt x="6" y="2"/>
                    <a:pt x="10" y="1"/>
                  </a:cubicBezTo>
                  <a:cubicBezTo>
                    <a:pt x="16" y="0"/>
                    <a:pt x="16"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297"/>
            <p:cNvSpPr>
              <a:spLocks/>
            </p:cNvSpPr>
            <p:nvPr/>
          </p:nvSpPr>
          <p:spPr bwMode="auto">
            <a:xfrm>
              <a:off x="4901809" y="3403938"/>
              <a:ext cx="26863" cy="26863"/>
            </a:xfrm>
            <a:custGeom>
              <a:avLst/>
              <a:gdLst>
                <a:gd name="T0" fmla="*/ 4 w 13"/>
                <a:gd name="T1" fmla="*/ 5 h 13"/>
                <a:gd name="T2" fmla="*/ 9 w 13"/>
                <a:gd name="T3" fmla="*/ 1 h 13"/>
                <a:gd name="T4" fmla="*/ 5 w 13"/>
                <a:gd name="T5" fmla="*/ 13 h 13"/>
                <a:gd name="T6" fmla="*/ 4 w 13"/>
                <a:gd name="T7" fmla="*/ 5 h 13"/>
              </a:gdLst>
              <a:ahLst/>
              <a:cxnLst>
                <a:cxn ang="0">
                  <a:pos x="T0" y="T1"/>
                </a:cxn>
                <a:cxn ang="0">
                  <a:pos x="T2" y="T3"/>
                </a:cxn>
                <a:cxn ang="0">
                  <a:pos x="T4" y="T5"/>
                </a:cxn>
                <a:cxn ang="0">
                  <a:pos x="T6" y="T7"/>
                </a:cxn>
              </a:cxnLst>
              <a:rect l="0" t="0" r="r" b="b"/>
              <a:pathLst>
                <a:path w="13" h="13">
                  <a:moveTo>
                    <a:pt x="4" y="5"/>
                  </a:moveTo>
                  <a:cubicBezTo>
                    <a:pt x="5" y="4"/>
                    <a:pt x="4" y="0"/>
                    <a:pt x="9" y="1"/>
                  </a:cubicBezTo>
                  <a:cubicBezTo>
                    <a:pt x="13" y="2"/>
                    <a:pt x="9" y="13"/>
                    <a:pt x="5"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298"/>
            <p:cNvSpPr>
              <a:spLocks/>
            </p:cNvSpPr>
            <p:nvPr/>
          </p:nvSpPr>
          <p:spPr bwMode="auto">
            <a:xfrm>
              <a:off x="5020203" y="3387025"/>
              <a:ext cx="20893"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7" y="0"/>
                    <a:pt x="10" y="8"/>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299"/>
            <p:cNvSpPr>
              <a:spLocks/>
            </p:cNvSpPr>
            <p:nvPr/>
          </p:nvSpPr>
          <p:spPr bwMode="auto">
            <a:xfrm>
              <a:off x="4961503" y="3436770"/>
              <a:ext cx="17908" cy="23878"/>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300"/>
            <p:cNvSpPr>
              <a:spLocks/>
            </p:cNvSpPr>
            <p:nvPr/>
          </p:nvSpPr>
          <p:spPr bwMode="auto">
            <a:xfrm>
              <a:off x="4230251" y="3485520"/>
              <a:ext cx="31837" cy="24873"/>
            </a:xfrm>
            <a:custGeom>
              <a:avLst/>
              <a:gdLst>
                <a:gd name="T0" fmla="*/ 12 w 16"/>
                <a:gd name="T1" fmla="*/ 10 h 12"/>
                <a:gd name="T2" fmla="*/ 13 w 16"/>
                <a:gd name="T3" fmla="*/ 4 h 12"/>
                <a:gd name="T4" fmla="*/ 6 w 16"/>
                <a:gd name="T5" fmla="*/ 3 h 12"/>
                <a:gd name="T6" fmla="*/ 12 w 16"/>
                <a:gd name="T7" fmla="*/ 10 h 12"/>
              </a:gdLst>
              <a:ahLst/>
              <a:cxnLst>
                <a:cxn ang="0">
                  <a:pos x="T0" y="T1"/>
                </a:cxn>
                <a:cxn ang="0">
                  <a:pos x="T2" y="T3"/>
                </a:cxn>
                <a:cxn ang="0">
                  <a:pos x="T4" y="T5"/>
                </a:cxn>
                <a:cxn ang="0">
                  <a:pos x="T6" y="T7"/>
                </a:cxn>
              </a:cxnLst>
              <a:rect l="0" t="0" r="r" b="b"/>
              <a:pathLst>
                <a:path w="16" h="12">
                  <a:moveTo>
                    <a:pt x="12" y="10"/>
                  </a:moveTo>
                  <a:cubicBezTo>
                    <a:pt x="16" y="8"/>
                    <a:pt x="13" y="7"/>
                    <a:pt x="13" y="4"/>
                  </a:cubicBezTo>
                  <a:cubicBezTo>
                    <a:pt x="13" y="0"/>
                    <a:pt x="9" y="1"/>
                    <a:pt x="6" y="3"/>
                  </a:cubicBezTo>
                  <a:cubicBezTo>
                    <a:pt x="0" y="8"/>
                    <a:pt x="7" y="12"/>
                    <a:pt x="12"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301"/>
            <p:cNvSpPr>
              <a:spLocks/>
            </p:cNvSpPr>
            <p:nvPr/>
          </p:nvSpPr>
          <p:spPr bwMode="auto">
            <a:xfrm>
              <a:off x="5008264" y="3465621"/>
              <a:ext cx="11939" cy="15918"/>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3"/>
                    <a:pt x="4" y="2"/>
                  </a:cubicBezTo>
                  <a:cubicBezTo>
                    <a:pt x="2" y="0"/>
                    <a:pt x="0" y="4"/>
                    <a:pt x="1" y="6"/>
                  </a:cubicBezTo>
                  <a:cubicBezTo>
                    <a:pt x="2" y="8"/>
                    <a:pt x="4" y="7"/>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302"/>
            <p:cNvSpPr>
              <a:spLocks/>
            </p:cNvSpPr>
            <p:nvPr/>
          </p:nvSpPr>
          <p:spPr bwMode="auto">
            <a:xfrm>
              <a:off x="4987371" y="3403938"/>
              <a:ext cx="16914"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2"/>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303"/>
            <p:cNvSpPr>
              <a:spLocks/>
            </p:cNvSpPr>
            <p:nvPr/>
          </p:nvSpPr>
          <p:spPr bwMode="auto">
            <a:xfrm>
              <a:off x="4954539" y="3491489"/>
              <a:ext cx="28852" cy="24873"/>
            </a:xfrm>
            <a:custGeom>
              <a:avLst/>
              <a:gdLst>
                <a:gd name="T0" fmla="*/ 8 w 14"/>
                <a:gd name="T1" fmla="*/ 9 h 12"/>
                <a:gd name="T2" fmla="*/ 13 w 14"/>
                <a:gd name="T3" fmla="*/ 5 h 12"/>
                <a:gd name="T4" fmla="*/ 1 w 14"/>
                <a:gd name="T5" fmla="*/ 6 h 12"/>
                <a:gd name="T6" fmla="*/ 8 w 14"/>
                <a:gd name="T7" fmla="*/ 9 h 12"/>
              </a:gdLst>
              <a:ahLst/>
              <a:cxnLst>
                <a:cxn ang="0">
                  <a:pos x="T0" y="T1"/>
                </a:cxn>
                <a:cxn ang="0">
                  <a:pos x="T2" y="T3"/>
                </a:cxn>
                <a:cxn ang="0">
                  <a:pos x="T4" y="T5"/>
                </a:cxn>
                <a:cxn ang="0">
                  <a:pos x="T6" y="T7"/>
                </a:cxn>
              </a:cxnLst>
              <a:rect l="0" t="0" r="r" b="b"/>
              <a:pathLst>
                <a:path w="14" h="12">
                  <a:moveTo>
                    <a:pt x="8" y="9"/>
                  </a:moveTo>
                  <a:cubicBezTo>
                    <a:pt x="10" y="8"/>
                    <a:pt x="14" y="10"/>
                    <a:pt x="13" y="5"/>
                  </a:cubicBezTo>
                  <a:cubicBezTo>
                    <a:pt x="13" y="0"/>
                    <a:pt x="2" y="2"/>
                    <a:pt x="1" y="6"/>
                  </a:cubicBezTo>
                  <a:cubicBezTo>
                    <a:pt x="0" y="9"/>
                    <a:pt x="3" y="12"/>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304"/>
            <p:cNvSpPr>
              <a:spLocks/>
            </p:cNvSpPr>
            <p:nvPr/>
          </p:nvSpPr>
          <p:spPr bwMode="auto">
            <a:xfrm>
              <a:off x="4834156" y="3539244"/>
              <a:ext cx="20893" cy="36812"/>
            </a:xfrm>
            <a:custGeom>
              <a:avLst/>
              <a:gdLst>
                <a:gd name="T0" fmla="*/ 1 w 10"/>
                <a:gd name="T1" fmla="*/ 10 h 18"/>
                <a:gd name="T2" fmla="*/ 4 w 10"/>
                <a:gd name="T3" fmla="*/ 16 h 18"/>
                <a:gd name="T4" fmla="*/ 8 w 10"/>
                <a:gd name="T5" fmla="*/ 6 h 18"/>
                <a:gd name="T6" fmla="*/ 1 w 10"/>
                <a:gd name="T7" fmla="*/ 10 h 18"/>
              </a:gdLst>
              <a:ahLst/>
              <a:cxnLst>
                <a:cxn ang="0">
                  <a:pos x="T0" y="T1"/>
                </a:cxn>
                <a:cxn ang="0">
                  <a:pos x="T2" y="T3"/>
                </a:cxn>
                <a:cxn ang="0">
                  <a:pos x="T4" y="T5"/>
                </a:cxn>
                <a:cxn ang="0">
                  <a:pos x="T6" y="T7"/>
                </a:cxn>
              </a:cxnLst>
              <a:rect l="0" t="0" r="r" b="b"/>
              <a:pathLst>
                <a:path w="10" h="18">
                  <a:moveTo>
                    <a:pt x="1" y="10"/>
                  </a:moveTo>
                  <a:cubicBezTo>
                    <a:pt x="1" y="12"/>
                    <a:pt x="0" y="13"/>
                    <a:pt x="4" y="16"/>
                  </a:cubicBezTo>
                  <a:cubicBezTo>
                    <a:pt x="8" y="18"/>
                    <a:pt x="10" y="10"/>
                    <a:pt x="8" y="6"/>
                  </a:cubicBezTo>
                  <a:cubicBezTo>
                    <a:pt x="5" y="0"/>
                    <a:pt x="1"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305"/>
            <p:cNvSpPr>
              <a:spLocks/>
            </p:cNvSpPr>
            <p:nvPr/>
          </p:nvSpPr>
          <p:spPr bwMode="auto">
            <a:xfrm>
              <a:off x="5002295" y="3421846"/>
              <a:ext cx="19898"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8"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306"/>
            <p:cNvSpPr>
              <a:spLocks/>
            </p:cNvSpPr>
            <p:nvPr/>
          </p:nvSpPr>
          <p:spPr bwMode="auto">
            <a:xfrm>
              <a:off x="4884896" y="3481540"/>
              <a:ext cx="18903" cy="26863"/>
            </a:xfrm>
            <a:custGeom>
              <a:avLst/>
              <a:gdLst>
                <a:gd name="T0" fmla="*/ 6 w 9"/>
                <a:gd name="T1" fmla="*/ 7 h 13"/>
                <a:gd name="T2" fmla="*/ 7 w 9"/>
                <a:gd name="T3" fmla="*/ 11 h 13"/>
                <a:gd name="T4" fmla="*/ 0 w 9"/>
                <a:gd name="T5" fmla="*/ 5 h 13"/>
                <a:gd name="T6" fmla="*/ 6 w 9"/>
                <a:gd name="T7" fmla="*/ 7 h 13"/>
              </a:gdLst>
              <a:ahLst/>
              <a:cxnLst>
                <a:cxn ang="0">
                  <a:pos x="T0" y="T1"/>
                </a:cxn>
                <a:cxn ang="0">
                  <a:pos x="T2" y="T3"/>
                </a:cxn>
                <a:cxn ang="0">
                  <a:pos x="T4" y="T5"/>
                </a:cxn>
                <a:cxn ang="0">
                  <a:pos x="T6" y="T7"/>
                </a:cxn>
              </a:cxnLst>
              <a:rect l="0" t="0" r="r" b="b"/>
              <a:pathLst>
                <a:path w="9" h="13">
                  <a:moveTo>
                    <a:pt x="6" y="7"/>
                  </a:moveTo>
                  <a:cubicBezTo>
                    <a:pt x="7" y="9"/>
                    <a:pt x="9" y="10"/>
                    <a:pt x="7" y="11"/>
                  </a:cubicBezTo>
                  <a:cubicBezTo>
                    <a:pt x="5" y="13"/>
                    <a:pt x="0" y="7"/>
                    <a:pt x="0" y="5"/>
                  </a:cubicBezTo>
                  <a:cubicBezTo>
                    <a:pt x="0" y="0"/>
                    <a:pt x="5" y="4"/>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307"/>
            <p:cNvSpPr>
              <a:spLocks/>
            </p:cNvSpPr>
            <p:nvPr/>
          </p:nvSpPr>
          <p:spPr bwMode="auto">
            <a:xfrm>
              <a:off x="4857039" y="3530290"/>
              <a:ext cx="29847" cy="22883"/>
            </a:xfrm>
            <a:custGeom>
              <a:avLst/>
              <a:gdLst>
                <a:gd name="T0" fmla="*/ 12 w 15"/>
                <a:gd name="T1" fmla="*/ 2 h 11"/>
                <a:gd name="T2" fmla="*/ 12 w 15"/>
                <a:gd name="T3" fmla="*/ 7 h 11"/>
                <a:gd name="T4" fmla="*/ 5 w 15"/>
                <a:gd name="T5" fmla="*/ 8 h 11"/>
                <a:gd name="T6" fmla="*/ 12 w 15"/>
                <a:gd name="T7" fmla="*/ 2 h 11"/>
              </a:gdLst>
              <a:ahLst/>
              <a:cxnLst>
                <a:cxn ang="0">
                  <a:pos x="T0" y="T1"/>
                </a:cxn>
                <a:cxn ang="0">
                  <a:pos x="T2" y="T3"/>
                </a:cxn>
                <a:cxn ang="0">
                  <a:pos x="T4" y="T5"/>
                </a:cxn>
                <a:cxn ang="0">
                  <a:pos x="T6" y="T7"/>
                </a:cxn>
              </a:cxnLst>
              <a:rect l="0" t="0" r="r" b="b"/>
              <a:pathLst>
                <a:path w="15" h="11">
                  <a:moveTo>
                    <a:pt x="12" y="2"/>
                  </a:moveTo>
                  <a:cubicBezTo>
                    <a:pt x="15" y="3"/>
                    <a:pt x="13" y="5"/>
                    <a:pt x="12" y="7"/>
                  </a:cubicBezTo>
                  <a:cubicBezTo>
                    <a:pt x="12" y="11"/>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308"/>
            <p:cNvSpPr>
              <a:spLocks/>
            </p:cNvSpPr>
            <p:nvPr/>
          </p:nvSpPr>
          <p:spPr bwMode="auto">
            <a:xfrm>
              <a:off x="4899819" y="3518352"/>
              <a:ext cx="15918" cy="28852"/>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309"/>
            <p:cNvSpPr>
              <a:spLocks/>
            </p:cNvSpPr>
            <p:nvPr/>
          </p:nvSpPr>
          <p:spPr bwMode="auto">
            <a:xfrm>
              <a:off x="5045075" y="3413887"/>
              <a:ext cx="32832" cy="24873"/>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1"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310"/>
            <p:cNvSpPr>
              <a:spLocks/>
            </p:cNvSpPr>
            <p:nvPr/>
          </p:nvSpPr>
          <p:spPr bwMode="auto">
            <a:xfrm>
              <a:off x="5104769" y="2934344"/>
              <a:ext cx="36812" cy="20893"/>
            </a:xfrm>
            <a:custGeom>
              <a:avLst/>
              <a:gdLst>
                <a:gd name="T0" fmla="*/ 8 w 18"/>
                <a:gd name="T1" fmla="*/ 1 h 10"/>
                <a:gd name="T2" fmla="*/ 2 w 18"/>
                <a:gd name="T3" fmla="*/ 4 h 10"/>
                <a:gd name="T4" fmla="*/ 12 w 18"/>
                <a:gd name="T5" fmla="*/ 8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2"/>
                    <a:pt x="4" y="0"/>
                    <a:pt x="2" y="4"/>
                  </a:cubicBezTo>
                  <a:cubicBezTo>
                    <a:pt x="0" y="9"/>
                    <a:pt x="9" y="10"/>
                    <a:pt x="12" y="8"/>
                  </a:cubicBezTo>
                  <a:cubicBezTo>
                    <a:pt x="18" y="4"/>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311"/>
            <p:cNvSpPr>
              <a:spLocks/>
            </p:cNvSpPr>
            <p:nvPr/>
          </p:nvSpPr>
          <p:spPr bwMode="auto">
            <a:xfrm>
              <a:off x="5108749" y="3338274"/>
              <a:ext cx="30842" cy="26863"/>
            </a:xfrm>
            <a:custGeom>
              <a:avLst/>
              <a:gdLst>
                <a:gd name="T0" fmla="*/ 11 w 15"/>
                <a:gd name="T1" fmla="*/ 4 h 13"/>
                <a:gd name="T2" fmla="*/ 12 w 15"/>
                <a:gd name="T3" fmla="*/ 9 h 13"/>
                <a:gd name="T4" fmla="*/ 3 w 15"/>
                <a:gd name="T5" fmla="*/ 7 h 13"/>
                <a:gd name="T6" fmla="*/ 11 w 15"/>
                <a:gd name="T7" fmla="*/ 4 h 13"/>
              </a:gdLst>
              <a:ahLst/>
              <a:cxnLst>
                <a:cxn ang="0">
                  <a:pos x="T0" y="T1"/>
                </a:cxn>
                <a:cxn ang="0">
                  <a:pos x="T2" y="T3"/>
                </a:cxn>
                <a:cxn ang="0">
                  <a:pos x="T4" y="T5"/>
                </a:cxn>
                <a:cxn ang="0">
                  <a:pos x="T6" y="T7"/>
                </a:cxn>
              </a:cxnLst>
              <a:rect l="0" t="0" r="r" b="b"/>
              <a:pathLst>
                <a:path w="15" h="13">
                  <a:moveTo>
                    <a:pt x="11" y="4"/>
                  </a:moveTo>
                  <a:cubicBezTo>
                    <a:pt x="13" y="5"/>
                    <a:pt x="15" y="5"/>
                    <a:pt x="12" y="9"/>
                  </a:cubicBezTo>
                  <a:cubicBezTo>
                    <a:pt x="10" y="13"/>
                    <a:pt x="5" y="10"/>
                    <a:pt x="3" y="7"/>
                  </a:cubicBezTo>
                  <a:cubicBezTo>
                    <a:pt x="0" y="1"/>
                    <a:pt x="7" y="0"/>
                    <a:pt x="1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312"/>
            <p:cNvSpPr>
              <a:spLocks/>
            </p:cNvSpPr>
            <p:nvPr/>
          </p:nvSpPr>
          <p:spPr bwMode="auto">
            <a:xfrm>
              <a:off x="4975432" y="3358172"/>
              <a:ext cx="22883" cy="28852"/>
            </a:xfrm>
            <a:custGeom>
              <a:avLst/>
              <a:gdLst>
                <a:gd name="T0" fmla="*/ 9 w 11"/>
                <a:gd name="T1" fmla="*/ 3 h 14"/>
                <a:gd name="T2" fmla="*/ 10 w 11"/>
                <a:gd name="T3" fmla="*/ 10 h 14"/>
                <a:gd name="T4" fmla="*/ 4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4" y="9"/>
                  </a:cubicBezTo>
                  <a:cubicBezTo>
                    <a:pt x="0" y="3"/>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313"/>
            <p:cNvSpPr>
              <a:spLocks/>
            </p:cNvSpPr>
            <p:nvPr/>
          </p:nvSpPr>
          <p:spPr bwMode="auto">
            <a:xfrm>
              <a:off x="5172423" y="3083579"/>
              <a:ext cx="28852" cy="24873"/>
            </a:xfrm>
            <a:custGeom>
              <a:avLst/>
              <a:gdLst>
                <a:gd name="T0" fmla="*/ 8 w 14"/>
                <a:gd name="T1" fmla="*/ 3 h 12"/>
                <a:gd name="T2" fmla="*/ 13 w 14"/>
                <a:gd name="T3" fmla="*/ 7 h 12"/>
                <a:gd name="T4" fmla="*/ 1 w 14"/>
                <a:gd name="T5" fmla="*/ 5 h 12"/>
                <a:gd name="T6" fmla="*/ 8 w 14"/>
                <a:gd name="T7" fmla="*/ 3 h 12"/>
              </a:gdLst>
              <a:ahLst/>
              <a:cxnLst>
                <a:cxn ang="0">
                  <a:pos x="T0" y="T1"/>
                </a:cxn>
                <a:cxn ang="0">
                  <a:pos x="T2" y="T3"/>
                </a:cxn>
                <a:cxn ang="0">
                  <a:pos x="T4" y="T5"/>
                </a:cxn>
                <a:cxn ang="0">
                  <a:pos x="T6" y="T7"/>
                </a:cxn>
              </a:cxnLst>
              <a:rect l="0" t="0" r="r" b="b"/>
              <a:pathLst>
                <a:path w="14" h="12">
                  <a:moveTo>
                    <a:pt x="8" y="3"/>
                  </a:moveTo>
                  <a:cubicBezTo>
                    <a:pt x="10" y="4"/>
                    <a:pt x="14" y="3"/>
                    <a:pt x="13" y="7"/>
                  </a:cubicBezTo>
                  <a:cubicBezTo>
                    <a:pt x="13" y="12"/>
                    <a:pt x="2" y="9"/>
                    <a:pt x="1" y="5"/>
                  </a:cubicBezTo>
                  <a:cubicBezTo>
                    <a:pt x="0" y="2"/>
                    <a:pt x="4"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314"/>
            <p:cNvSpPr>
              <a:spLocks/>
            </p:cNvSpPr>
            <p:nvPr/>
          </p:nvSpPr>
          <p:spPr bwMode="auto">
            <a:xfrm>
              <a:off x="5131632" y="3153222"/>
              <a:ext cx="36812" cy="20893"/>
            </a:xfrm>
            <a:custGeom>
              <a:avLst/>
              <a:gdLst>
                <a:gd name="T0" fmla="*/ 10 w 18"/>
                <a:gd name="T1" fmla="*/ 9 h 10"/>
                <a:gd name="T2" fmla="*/ 15 w 18"/>
                <a:gd name="T3" fmla="*/ 6 h 10"/>
                <a:gd name="T4" fmla="*/ 6 w 18"/>
                <a:gd name="T5" fmla="*/ 2 h 10"/>
                <a:gd name="T6" fmla="*/ 10 w 18"/>
                <a:gd name="T7" fmla="*/ 9 h 10"/>
              </a:gdLst>
              <a:ahLst/>
              <a:cxnLst>
                <a:cxn ang="0">
                  <a:pos x="T0" y="T1"/>
                </a:cxn>
                <a:cxn ang="0">
                  <a:pos x="T2" y="T3"/>
                </a:cxn>
                <a:cxn ang="0">
                  <a:pos x="T4" y="T5"/>
                </a:cxn>
                <a:cxn ang="0">
                  <a:pos x="T6" y="T7"/>
                </a:cxn>
              </a:cxnLst>
              <a:rect l="0" t="0" r="r" b="b"/>
              <a:pathLst>
                <a:path w="18" h="10">
                  <a:moveTo>
                    <a:pt x="10" y="9"/>
                  </a:moveTo>
                  <a:cubicBezTo>
                    <a:pt x="12" y="8"/>
                    <a:pt x="13" y="10"/>
                    <a:pt x="15" y="6"/>
                  </a:cubicBezTo>
                  <a:cubicBezTo>
                    <a:pt x="18" y="1"/>
                    <a:pt x="9" y="0"/>
                    <a:pt x="6" y="2"/>
                  </a:cubicBezTo>
                  <a:cubicBezTo>
                    <a:pt x="0" y="6"/>
                    <a:pt x="4" y="10"/>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315"/>
            <p:cNvSpPr>
              <a:spLocks/>
            </p:cNvSpPr>
            <p:nvPr/>
          </p:nvSpPr>
          <p:spPr bwMode="auto">
            <a:xfrm>
              <a:off x="4215327" y="3522331"/>
              <a:ext cx="26863" cy="18903"/>
            </a:xfrm>
            <a:custGeom>
              <a:avLst/>
              <a:gdLst>
                <a:gd name="T0" fmla="*/ 8 w 13"/>
                <a:gd name="T1" fmla="*/ 7 h 9"/>
                <a:gd name="T2" fmla="*/ 12 w 13"/>
                <a:gd name="T3" fmla="*/ 7 h 9"/>
                <a:gd name="T4" fmla="*/ 4 w 13"/>
                <a:gd name="T5" fmla="*/ 1 h 9"/>
                <a:gd name="T6" fmla="*/ 8 w 13"/>
                <a:gd name="T7" fmla="*/ 7 h 9"/>
              </a:gdLst>
              <a:ahLst/>
              <a:cxnLst>
                <a:cxn ang="0">
                  <a:pos x="T0" y="T1"/>
                </a:cxn>
                <a:cxn ang="0">
                  <a:pos x="T2" y="T3"/>
                </a:cxn>
                <a:cxn ang="0">
                  <a:pos x="T4" y="T5"/>
                </a:cxn>
                <a:cxn ang="0">
                  <a:pos x="T6" y="T7"/>
                </a:cxn>
              </a:cxnLst>
              <a:rect l="0" t="0" r="r" b="b"/>
              <a:pathLst>
                <a:path w="13" h="9">
                  <a:moveTo>
                    <a:pt x="8" y="7"/>
                  </a:moveTo>
                  <a:cubicBezTo>
                    <a:pt x="9" y="7"/>
                    <a:pt x="10" y="9"/>
                    <a:pt x="12" y="7"/>
                  </a:cubicBezTo>
                  <a:cubicBezTo>
                    <a:pt x="13" y="5"/>
                    <a:pt x="7" y="0"/>
                    <a:pt x="4" y="1"/>
                  </a:cubicBezTo>
                  <a:cubicBezTo>
                    <a:pt x="0" y="1"/>
                    <a:pt x="4" y="6"/>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316"/>
            <p:cNvSpPr>
              <a:spLocks/>
            </p:cNvSpPr>
            <p:nvPr/>
          </p:nvSpPr>
          <p:spPr bwMode="auto">
            <a:xfrm>
              <a:off x="5131632" y="3212916"/>
              <a:ext cx="27857" cy="28852"/>
            </a:xfrm>
            <a:custGeom>
              <a:avLst/>
              <a:gdLst>
                <a:gd name="T0" fmla="*/ 3 w 14"/>
                <a:gd name="T1" fmla="*/ 6 h 14"/>
                <a:gd name="T2" fmla="*/ 3 w 14"/>
                <a:gd name="T3" fmla="*/ 11 h 14"/>
                <a:gd name="T4" fmla="*/ 12 w 14"/>
                <a:gd name="T5" fmla="*/ 7 h 14"/>
                <a:gd name="T6" fmla="*/ 3 w 14"/>
                <a:gd name="T7" fmla="*/ 6 h 14"/>
              </a:gdLst>
              <a:ahLst/>
              <a:cxnLst>
                <a:cxn ang="0">
                  <a:pos x="T0" y="T1"/>
                </a:cxn>
                <a:cxn ang="0">
                  <a:pos x="T2" y="T3"/>
                </a:cxn>
                <a:cxn ang="0">
                  <a:pos x="T4" y="T5"/>
                </a:cxn>
                <a:cxn ang="0">
                  <a:pos x="T6" y="T7"/>
                </a:cxn>
              </a:cxnLst>
              <a:rect l="0" t="0" r="r" b="b"/>
              <a:pathLst>
                <a:path w="14" h="14">
                  <a:moveTo>
                    <a:pt x="3" y="6"/>
                  </a:moveTo>
                  <a:cubicBezTo>
                    <a:pt x="1" y="7"/>
                    <a:pt x="0" y="8"/>
                    <a:pt x="3" y="11"/>
                  </a:cubicBezTo>
                  <a:cubicBezTo>
                    <a:pt x="6" y="14"/>
                    <a:pt x="11" y="11"/>
                    <a:pt x="12" y="7"/>
                  </a:cubicBezTo>
                  <a:cubicBezTo>
                    <a:pt x="14" y="0"/>
                    <a:pt x="7" y="1"/>
                    <a:pt x="3"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317"/>
            <p:cNvSpPr>
              <a:spLocks/>
            </p:cNvSpPr>
            <p:nvPr/>
          </p:nvSpPr>
          <p:spPr bwMode="auto">
            <a:xfrm>
              <a:off x="4244180" y="3512382"/>
              <a:ext cx="24873" cy="32832"/>
            </a:xfrm>
            <a:custGeom>
              <a:avLst/>
              <a:gdLst>
                <a:gd name="T0" fmla="*/ 3 w 12"/>
                <a:gd name="T1" fmla="*/ 12 h 16"/>
                <a:gd name="T2" fmla="*/ 8 w 12"/>
                <a:gd name="T3" fmla="*/ 13 h 16"/>
                <a:gd name="T4" fmla="*/ 8 w 12"/>
                <a:gd name="T5" fmla="*/ 5 h 16"/>
                <a:gd name="T6" fmla="*/ 3 w 12"/>
                <a:gd name="T7" fmla="*/ 12 h 16"/>
              </a:gdLst>
              <a:ahLst/>
              <a:cxnLst>
                <a:cxn ang="0">
                  <a:pos x="T0" y="T1"/>
                </a:cxn>
                <a:cxn ang="0">
                  <a:pos x="T2" y="T3"/>
                </a:cxn>
                <a:cxn ang="0">
                  <a:pos x="T4" y="T5"/>
                </a:cxn>
                <a:cxn ang="0">
                  <a:pos x="T6" y="T7"/>
                </a:cxn>
              </a:cxnLst>
              <a:rect l="0" t="0" r="r" b="b"/>
              <a:pathLst>
                <a:path w="12" h="16">
                  <a:moveTo>
                    <a:pt x="3" y="12"/>
                  </a:moveTo>
                  <a:cubicBezTo>
                    <a:pt x="4" y="16"/>
                    <a:pt x="6" y="13"/>
                    <a:pt x="8" y="13"/>
                  </a:cubicBezTo>
                  <a:cubicBezTo>
                    <a:pt x="12" y="12"/>
                    <a:pt x="11" y="8"/>
                    <a:pt x="8" y="5"/>
                  </a:cubicBezTo>
                  <a:cubicBezTo>
                    <a:pt x="3" y="0"/>
                    <a:pt x="0" y="7"/>
                    <a:pt x="3"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318"/>
            <p:cNvSpPr>
              <a:spLocks/>
            </p:cNvSpPr>
            <p:nvPr/>
          </p:nvSpPr>
          <p:spPr bwMode="auto">
            <a:xfrm>
              <a:off x="4275021" y="3526311"/>
              <a:ext cx="17908" cy="30842"/>
            </a:xfrm>
            <a:custGeom>
              <a:avLst/>
              <a:gdLst>
                <a:gd name="T0" fmla="*/ 1 w 9"/>
                <a:gd name="T1" fmla="*/ 5 h 15"/>
                <a:gd name="T2" fmla="*/ 1 w 9"/>
                <a:gd name="T3" fmla="*/ 12 h 15"/>
                <a:gd name="T4" fmla="*/ 8 w 9"/>
                <a:gd name="T5" fmla="*/ 9 h 15"/>
                <a:gd name="T6" fmla="*/ 1 w 9"/>
                <a:gd name="T7" fmla="*/ 5 h 15"/>
              </a:gdLst>
              <a:ahLst/>
              <a:cxnLst>
                <a:cxn ang="0">
                  <a:pos x="T0" y="T1"/>
                </a:cxn>
                <a:cxn ang="0">
                  <a:pos x="T2" y="T3"/>
                </a:cxn>
                <a:cxn ang="0">
                  <a:pos x="T4" y="T5"/>
                </a:cxn>
                <a:cxn ang="0">
                  <a:pos x="T6" y="T7"/>
                </a:cxn>
              </a:cxnLst>
              <a:rect l="0" t="0" r="r" b="b"/>
              <a:pathLst>
                <a:path w="9" h="15">
                  <a:moveTo>
                    <a:pt x="1" y="5"/>
                  </a:moveTo>
                  <a:cubicBezTo>
                    <a:pt x="0" y="6"/>
                    <a:pt x="0" y="10"/>
                    <a:pt x="1" y="12"/>
                  </a:cubicBezTo>
                  <a:cubicBezTo>
                    <a:pt x="4" y="15"/>
                    <a:pt x="7" y="12"/>
                    <a:pt x="8" y="9"/>
                  </a:cubicBezTo>
                  <a:cubicBezTo>
                    <a:pt x="9"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319"/>
            <p:cNvSpPr>
              <a:spLocks/>
            </p:cNvSpPr>
            <p:nvPr/>
          </p:nvSpPr>
          <p:spPr bwMode="auto">
            <a:xfrm>
              <a:off x="4232241" y="3582025"/>
              <a:ext cx="27857" cy="13929"/>
            </a:xfrm>
            <a:custGeom>
              <a:avLst/>
              <a:gdLst>
                <a:gd name="T0" fmla="*/ 8 w 14"/>
                <a:gd name="T1" fmla="*/ 0 h 7"/>
                <a:gd name="T2" fmla="*/ 13 w 14"/>
                <a:gd name="T3" fmla="*/ 2 h 7"/>
                <a:gd name="T4" fmla="*/ 11 w 14"/>
                <a:gd name="T5" fmla="*/ 5 h 7"/>
                <a:gd name="T6" fmla="*/ 6 w 14"/>
                <a:gd name="T7" fmla="*/ 6 h 7"/>
                <a:gd name="T8" fmla="*/ 8 w 14"/>
                <a:gd name="T9" fmla="*/ 0 h 7"/>
              </a:gdLst>
              <a:ahLst/>
              <a:cxnLst>
                <a:cxn ang="0">
                  <a:pos x="T0" y="T1"/>
                </a:cxn>
                <a:cxn ang="0">
                  <a:pos x="T2" y="T3"/>
                </a:cxn>
                <a:cxn ang="0">
                  <a:pos x="T4" y="T5"/>
                </a:cxn>
                <a:cxn ang="0">
                  <a:pos x="T6" y="T7"/>
                </a:cxn>
                <a:cxn ang="0">
                  <a:pos x="T8" y="T9"/>
                </a:cxn>
              </a:cxnLst>
              <a:rect l="0" t="0" r="r" b="b"/>
              <a:pathLst>
                <a:path w="14" h="7">
                  <a:moveTo>
                    <a:pt x="8" y="0"/>
                  </a:moveTo>
                  <a:cubicBezTo>
                    <a:pt x="10" y="0"/>
                    <a:pt x="12" y="1"/>
                    <a:pt x="13" y="2"/>
                  </a:cubicBezTo>
                  <a:cubicBezTo>
                    <a:pt x="14" y="4"/>
                    <a:pt x="12" y="4"/>
                    <a:pt x="11" y="5"/>
                  </a:cubicBezTo>
                  <a:cubicBezTo>
                    <a:pt x="9" y="6"/>
                    <a:pt x="8" y="7"/>
                    <a:pt x="6" y="6"/>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320"/>
            <p:cNvSpPr>
              <a:spLocks/>
            </p:cNvSpPr>
            <p:nvPr/>
          </p:nvSpPr>
          <p:spPr bwMode="auto">
            <a:xfrm>
              <a:off x="5093826" y="3231820"/>
              <a:ext cx="28852" cy="15918"/>
            </a:xfrm>
            <a:custGeom>
              <a:avLst/>
              <a:gdLst>
                <a:gd name="T0" fmla="*/ 6 w 14"/>
                <a:gd name="T1" fmla="*/ 2 h 8"/>
                <a:gd name="T2" fmla="*/ 2 w 14"/>
                <a:gd name="T3" fmla="*/ 5 h 8"/>
                <a:gd name="T4" fmla="*/ 4 w 14"/>
                <a:gd name="T5" fmla="*/ 7 h 8"/>
                <a:gd name="T6" fmla="*/ 9 w 14"/>
                <a:gd name="T7" fmla="*/ 7 h 8"/>
                <a:gd name="T8" fmla="*/ 6 w 14"/>
                <a:gd name="T9" fmla="*/ 2 h 8"/>
              </a:gdLst>
              <a:ahLst/>
              <a:cxnLst>
                <a:cxn ang="0">
                  <a:pos x="T0" y="T1"/>
                </a:cxn>
                <a:cxn ang="0">
                  <a:pos x="T2" y="T3"/>
                </a:cxn>
                <a:cxn ang="0">
                  <a:pos x="T4" y="T5"/>
                </a:cxn>
                <a:cxn ang="0">
                  <a:pos x="T6" y="T7"/>
                </a:cxn>
                <a:cxn ang="0">
                  <a:pos x="T8" y="T9"/>
                </a:cxn>
              </a:cxnLst>
              <a:rect l="0" t="0" r="r" b="b"/>
              <a:pathLst>
                <a:path w="14" h="8">
                  <a:moveTo>
                    <a:pt x="6" y="2"/>
                  </a:moveTo>
                  <a:cubicBezTo>
                    <a:pt x="4" y="2"/>
                    <a:pt x="2" y="4"/>
                    <a:pt x="2" y="5"/>
                  </a:cubicBezTo>
                  <a:cubicBezTo>
                    <a:pt x="0" y="7"/>
                    <a:pt x="2" y="7"/>
                    <a:pt x="4" y="7"/>
                  </a:cubicBezTo>
                  <a:cubicBezTo>
                    <a:pt x="6" y="7"/>
                    <a:pt x="7" y="8"/>
                    <a:pt x="9" y="7"/>
                  </a:cubicBezTo>
                  <a:cubicBezTo>
                    <a:pt x="14" y="3"/>
                    <a:pt x="11" y="0"/>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321"/>
            <p:cNvSpPr>
              <a:spLocks/>
            </p:cNvSpPr>
            <p:nvPr/>
          </p:nvSpPr>
          <p:spPr bwMode="auto">
            <a:xfrm>
              <a:off x="4211347" y="3551183"/>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322"/>
            <p:cNvSpPr>
              <a:spLocks/>
            </p:cNvSpPr>
            <p:nvPr/>
          </p:nvSpPr>
          <p:spPr bwMode="auto">
            <a:xfrm>
              <a:off x="5057014" y="3276590"/>
              <a:ext cx="28852" cy="26863"/>
            </a:xfrm>
            <a:custGeom>
              <a:avLst/>
              <a:gdLst>
                <a:gd name="T0" fmla="*/ 4 w 14"/>
                <a:gd name="T1" fmla="*/ 5 h 13"/>
                <a:gd name="T2" fmla="*/ 9 w 14"/>
                <a:gd name="T3" fmla="*/ 1 h 13"/>
                <a:gd name="T4" fmla="*/ 6 w 14"/>
                <a:gd name="T5" fmla="*/ 13 h 13"/>
                <a:gd name="T6" fmla="*/ 4 w 14"/>
                <a:gd name="T7" fmla="*/ 5 h 13"/>
              </a:gdLst>
              <a:ahLst/>
              <a:cxnLst>
                <a:cxn ang="0">
                  <a:pos x="T0" y="T1"/>
                </a:cxn>
                <a:cxn ang="0">
                  <a:pos x="T2" y="T3"/>
                </a:cxn>
                <a:cxn ang="0">
                  <a:pos x="T4" y="T5"/>
                </a:cxn>
                <a:cxn ang="0">
                  <a:pos x="T6" y="T7"/>
                </a:cxn>
              </a:cxnLst>
              <a:rect l="0" t="0" r="r" b="b"/>
              <a:pathLst>
                <a:path w="14" h="13">
                  <a:moveTo>
                    <a:pt x="4" y="5"/>
                  </a:moveTo>
                  <a:cubicBezTo>
                    <a:pt x="6" y="4"/>
                    <a:pt x="5" y="0"/>
                    <a:pt x="9" y="1"/>
                  </a:cubicBezTo>
                  <a:cubicBezTo>
                    <a:pt x="14" y="2"/>
                    <a:pt x="10" y="13"/>
                    <a:pt x="6"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323"/>
            <p:cNvSpPr>
              <a:spLocks/>
            </p:cNvSpPr>
            <p:nvPr/>
          </p:nvSpPr>
          <p:spPr bwMode="auto">
            <a:xfrm>
              <a:off x="5089846" y="3360162"/>
              <a:ext cx="20893" cy="37806"/>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324"/>
            <p:cNvSpPr>
              <a:spLocks/>
            </p:cNvSpPr>
            <p:nvPr/>
          </p:nvSpPr>
          <p:spPr bwMode="auto">
            <a:xfrm>
              <a:off x="4930662" y="3467611"/>
              <a:ext cx="19898" cy="36812"/>
            </a:xfrm>
            <a:custGeom>
              <a:avLst/>
              <a:gdLst>
                <a:gd name="T0" fmla="*/ 8 w 10"/>
                <a:gd name="T1" fmla="*/ 9 h 18"/>
                <a:gd name="T2" fmla="*/ 6 w 10"/>
                <a:gd name="T3" fmla="*/ 3 h 18"/>
                <a:gd name="T4" fmla="*/ 2 w 10"/>
                <a:gd name="T5" fmla="*/ 12 h 18"/>
                <a:gd name="T6" fmla="*/ 8 w 10"/>
                <a:gd name="T7" fmla="*/ 9 h 18"/>
              </a:gdLst>
              <a:ahLst/>
              <a:cxnLst>
                <a:cxn ang="0">
                  <a:pos x="T0" y="T1"/>
                </a:cxn>
                <a:cxn ang="0">
                  <a:pos x="T2" y="T3"/>
                </a:cxn>
                <a:cxn ang="0">
                  <a:pos x="T4" y="T5"/>
                </a:cxn>
                <a:cxn ang="0">
                  <a:pos x="T6" y="T7"/>
                </a:cxn>
              </a:cxnLst>
              <a:rect l="0" t="0" r="r" b="b"/>
              <a:pathLst>
                <a:path w="10" h="18">
                  <a:moveTo>
                    <a:pt x="8" y="9"/>
                  </a:moveTo>
                  <a:cubicBezTo>
                    <a:pt x="8" y="7"/>
                    <a:pt x="10" y="5"/>
                    <a:pt x="6" y="3"/>
                  </a:cubicBezTo>
                  <a:cubicBezTo>
                    <a:pt x="2" y="0"/>
                    <a:pt x="0" y="9"/>
                    <a:pt x="2" y="12"/>
                  </a:cubicBezTo>
                  <a:cubicBezTo>
                    <a:pt x="5" y="18"/>
                    <a:pt x="9" y="14"/>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325"/>
            <p:cNvSpPr>
              <a:spLocks/>
            </p:cNvSpPr>
            <p:nvPr/>
          </p:nvSpPr>
          <p:spPr bwMode="auto">
            <a:xfrm>
              <a:off x="5223163" y="2928374"/>
              <a:ext cx="16914" cy="30842"/>
            </a:xfrm>
            <a:custGeom>
              <a:avLst/>
              <a:gdLst>
                <a:gd name="T0" fmla="*/ 1 w 8"/>
                <a:gd name="T1" fmla="*/ 7 h 15"/>
                <a:gd name="T2" fmla="*/ 4 w 8"/>
                <a:gd name="T3" fmla="*/ 2 h 15"/>
                <a:gd name="T4" fmla="*/ 6 w 8"/>
                <a:gd name="T5" fmla="*/ 4 h 15"/>
                <a:gd name="T6" fmla="*/ 7 w 8"/>
                <a:gd name="T7" fmla="*/ 9 h 15"/>
                <a:gd name="T8" fmla="*/ 1 w 8"/>
                <a:gd name="T9" fmla="*/ 7 h 15"/>
              </a:gdLst>
              <a:ahLst/>
              <a:cxnLst>
                <a:cxn ang="0">
                  <a:pos x="T0" y="T1"/>
                </a:cxn>
                <a:cxn ang="0">
                  <a:pos x="T2" y="T3"/>
                </a:cxn>
                <a:cxn ang="0">
                  <a:pos x="T4" y="T5"/>
                </a:cxn>
                <a:cxn ang="0">
                  <a:pos x="T6" y="T7"/>
                </a:cxn>
                <a:cxn ang="0">
                  <a:pos x="T8" y="T9"/>
                </a:cxn>
              </a:cxnLst>
              <a:rect l="0" t="0" r="r" b="b"/>
              <a:pathLst>
                <a:path w="8" h="15">
                  <a:moveTo>
                    <a:pt x="1" y="7"/>
                  </a:moveTo>
                  <a:cubicBezTo>
                    <a:pt x="1" y="5"/>
                    <a:pt x="3" y="2"/>
                    <a:pt x="4" y="2"/>
                  </a:cubicBezTo>
                  <a:cubicBezTo>
                    <a:pt x="6" y="0"/>
                    <a:pt x="6" y="2"/>
                    <a:pt x="6" y="4"/>
                  </a:cubicBezTo>
                  <a:cubicBezTo>
                    <a:pt x="7" y="6"/>
                    <a:pt x="8" y="7"/>
                    <a:pt x="7" y="9"/>
                  </a:cubicBezTo>
                  <a:cubicBezTo>
                    <a:pt x="4" y="15"/>
                    <a:pt x="0"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326"/>
            <p:cNvSpPr>
              <a:spLocks/>
            </p:cNvSpPr>
            <p:nvPr/>
          </p:nvSpPr>
          <p:spPr bwMode="auto">
            <a:xfrm>
              <a:off x="4342674" y="3497458"/>
              <a:ext cx="19898" cy="37806"/>
            </a:xfrm>
            <a:custGeom>
              <a:avLst/>
              <a:gdLst>
                <a:gd name="T0" fmla="*/ 2 w 10"/>
                <a:gd name="T1" fmla="*/ 9 h 18"/>
                <a:gd name="T2" fmla="*/ 4 w 10"/>
                <a:gd name="T3" fmla="*/ 15 h 18"/>
                <a:gd name="T4" fmla="*/ 9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9"/>
                    <a:pt x="9"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327"/>
            <p:cNvSpPr>
              <a:spLocks/>
            </p:cNvSpPr>
            <p:nvPr/>
          </p:nvSpPr>
          <p:spPr bwMode="auto">
            <a:xfrm>
              <a:off x="5194310" y="3158197"/>
              <a:ext cx="20893" cy="36812"/>
            </a:xfrm>
            <a:custGeom>
              <a:avLst/>
              <a:gdLst>
                <a:gd name="T0" fmla="*/ 8 w 10"/>
                <a:gd name="T1" fmla="*/ 10 h 18"/>
                <a:gd name="T2" fmla="*/ 6 w 10"/>
                <a:gd name="T3" fmla="*/ 16 h 18"/>
                <a:gd name="T4" fmla="*/ 1 w 10"/>
                <a:gd name="T5" fmla="*/ 6 h 18"/>
                <a:gd name="T6" fmla="*/ 8 w 10"/>
                <a:gd name="T7" fmla="*/ 10 h 18"/>
              </a:gdLst>
              <a:ahLst/>
              <a:cxnLst>
                <a:cxn ang="0">
                  <a:pos x="T0" y="T1"/>
                </a:cxn>
                <a:cxn ang="0">
                  <a:pos x="T2" y="T3"/>
                </a:cxn>
                <a:cxn ang="0">
                  <a:pos x="T4" y="T5"/>
                </a:cxn>
                <a:cxn ang="0">
                  <a:pos x="T6" y="T7"/>
                </a:cxn>
              </a:cxnLst>
              <a:rect l="0" t="0" r="r" b="b"/>
              <a:pathLst>
                <a:path w="10" h="18">
                  <a:moveTo>
                    <a:pt x="8" y="10"/>
                  </a:moveTo>
                  <a:cubicBezTo>
                    <a:pt x="8" y="12"/>
                    <a:pt x="10" y="13"/>
                    <a:pt x="6" y="16"/>
                  </a:cubicBezTo>
                  <a:cubicBezTo>
                    <a:pt x="2" y="18"/>
                    <a:pt x="0" y="10"/>
                    <a:pt x="1" y="6"/>
                  </a:cubicBezTo>
                  <a:cubicBezTo>
                    <a:pt x="5" y="0"/>
                    <a:pt x="9" y="4"/>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328"/>
            <p:cNvSpPr>
              <a:spLocks/>
            </p:cNvSpPr>
            <p:nvPr/>
          </p:nvSpPr>
          <p:spPr bwMode="auto">
            <a:xfrm>
              <a:off x="5242066" y="2998017"/>
              <a:ext cx="17908" cy="24873"/>
            </a:xfrm>
            <a:custGeom>
              <a:avLst/>
              <a:gdLst>
                <a:gd name="T0" fmla="*/ 7 w 9"/>
                <a:gd name="T1" fmla="*/ 6 h 12"/>
                <a:gd name="T2" fmla="*/ 7 w 9"/>
                <a:gd name="T3" fmla="*/ 10 h 12"/>
                <a:gd name="T4" fmla="*/ 0 w 9"/>
                <a:gd name="T5" fmla="*/ 4 h 12"/>
                <a:gd name="T6" fmla="*/ 7 w 9"/>
                <a:gd name="T7" fmla="*/ 6 h 12"/>
              </a:gdLst>
              <a:ahLst/>
              <a:cxnLst>
                <a:cxn ang="0">
                  <a:pos x="T0" y="T1"/>
                </a:cxn>
                <a:cxn ang="0">
                  <a:pos x="T2" y="T3"/>
                </a:cxn>
                <a:cxn ang="0">
                  <a:pos x="T4" y="T5"/>
                </a:cxn>
                <a:cxn ang="0">
                  <a:pos x="T6" y="T7"/>
                </a:cxn>
              </a:cxnLst>
              <a:rect l="0" t="0" r="r" b="b"/>
              <a:pathLst>
                <a:path w="9" h="12">
                  <a:moveTo>
                    <a:pt x="7" y="6"/>
                  </a:moveTo>
                  <a:cubicBezTo>
                    <a:pt x="7" y="8"/>
                    <a:pt x="9" y="9"/>
                    <a:pt x="7" y="10"/>
                  </a:cubicBezTo>
                  <a:cubicBezTo>
                    <a:pt x="5" y="12"/>
                    <a:pt x="0" y="6"/>
                    <a:pt x="0" y="4"/>
                  </a:cubicBezTo>
                  <a:cubicBezTo>
                    <a:pt x="0" y="0"/>
                    <a:pt x="5" y="3"/>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329"/>
            <p:cNvSpPr>
              <a:spLocks/>
            </p:cNvSpPr>
            <p:nvPr/>
          </p:nvSpPr>
          <p:spPr bwMode="auto">
            <a:xfrm>
              <a:off x="5104769" y="3299473"/>
              <a:ext cx="26863" cy="28852"/>
            </a:xfrm>
            <a:custGeom>
              <a:avLst/>
              <a:gdLst>
                <a:gd name="T0" fmla="*/ 5 w 13"/>
                <a:gd name="T1" fmla="*/ 3 h 14"/>
                <a:gd name="T2" fmla="*/ 10 w 13"/>
                <a:gd name="T3" fmla="*/ 3 h 14"/>
                <a:gd name="T4" fmla="*/ 7 w 13"/>
                <a:gd name="T5" fmla="*/ 12 h 14"/>
                <a:gd name="T6" fmla="*/ 5 w 13"/>
                <a:gd name="T7" fmla="*/ 3 h 14"/>
              </a:gdLst>
              <a:ahLst/>
              <a:cxnLst>
                <a:cxn ang="0">
                  <a:pos x="T0" y="T1"/>
                </a:cxn>
                <a:cxn ang="0">
                  <a:pos x="T2" y="T3"/>
                </a:cxn>
                <a:cxn ang="0">
                  <a:pos x="T4" y="T5"/>
                </a:cxn>
                <a:cxn ang="0">
                  <a:pos x="T6" y="T7"/>
                </a:cxn>
              </a:cxnLst>
              <a:rect l="0" t="0" r="r" b="b"/>
              <a:pathLst>
                <a:path w="13" h="14">
                  <a:moveTo>
                    <a:pt x="5" y="3"/>
                  </a:moveTo>
                  <a:cubicBezTo>
                    <a:pt x="6" y="1"/>
                    <a:pt x="7" y="0"/>
                    <a:pt x="10" y="3"/>
                  </a:cubicBezTo>
                  <a:cubicBezTo>
                    <a:pt x="13" y="5"/>
                    <a:pt x="10" y="10"/>
                    <a:pt x="7" y="12"/>
                  </a:cubicBezTo>
                  <a:cubicBezTo>
                    <a:pt x="0" y="14"/>
                    <a:pt x="1" y="7"/>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330"/>
            <p:cNvSpPr>
              <a:spLocks/>
            </p:cNvSpPr>
            <p:nvPr/>
          </p:nvSpPr>
          <p:spPr bwMode="auto">
            <a:xfrm>
              <a:off x="5203265" y="3007966"/>
              <a:ext cx="32832" cy="24873"/>
            </a:xfrm>
            <a:custGeom>
              <a:avLst/>
              <a:gdLst>
                <a:gd name="T0" fmla="*/ 12 w 16"/>
                <a:gd name="T1" fmla="*/ 2 h 12"/>
                <a:gd name="T2" fmla="*/ 13 w 16"/>
                <a:gd name="T3" fmla="*/ 8 h 12"/>
                <a:gd name="T4" fmla="*/ 5 w 16"/>
                <a:gd name="T5" fmla="*/ 8 h 12"/>
                <a:gd name="T6" fmla="*/ 12 w 16"/>
                <a:gd name="T7" fmla="*/ 2 h 12"/>
              </a:gdLst>
              <a:ahLst/>
              <a:cxnLst>
                <a:cxn ang="0">
                  <a:pos x="T0" y="T1"/>
                </a:cxn>
                <a:cxn ang="0">
                  <a:pos x="T2" y="T3"/>
                </a:cxn>
                <a:cxn ang="0">
                  <a:pos x="T4" y="T5"/>
                </a:cxn>
                <a:cxn ang="0">
                  <a:pos x="T6" y="T7"/>
                </a:cxn>
              </a:cxnLst>
              <a:rect l="0" t="0" r="r" b="b"/>
              <a:pathLst>
                <a:path w="16" h="12">
                  <a:moveTo>
                    <a:pt x="12" y="2"/>
                  </a:moveTo>
                  <a:cubicBezTo>
                    <a:pt x="16" y="3"/>
                    <a:pt x="13" y="5"/>
                    <a:pt x="13" y="8"/>
                  </a:cubicBezTo>
                  <a:cubicBezTo>
                    <a:pt x="13" y="12"/>
                    <a:pt x="8" y="11"/>
                    <a:pt x="5" y="8"/>
                  </a:cubicBezTo>
                  <a:cubicBezTo>
                    <a:pt x="0" y="4"/>
                    <a:pt x="7"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331"/>
            <p:cNvSpPr>
              <a:spLocks/>
            </p:cNvSpPr>
            <p:nvPr/>
          </p:nvSpPr>
          <p:spPr bwMode="auto">
            <a:xfrm>
              <a:off x="5168443" y="3204957"/>
              <a:ext cx="27857" cy="22883"/>
            </a:xfrm>
            <a:custGeom>
              <a:avLst/>
              <a:gdLst>
                <a:gd name="T0" fmla="*/ 4 w 14"/>
                <a:gd name="T1" fmla="*/ 2 h 11"/>
                <a:gd name="T2" fmla="*/ 10 w 14"/>
                <a:gd name="T3" fmla="*/ 1 h 11"/>
                <a:gd name="T4" fmla="*/ 8 w 14"/>
                <a:gd name="T5" fmla="*/ 8 h 11"/>
                <a:gd name="T6" fmla="*/ 4 w 14"/>
                <a:gd name="T7" fmla="*/ 2 h 11"/>
              </a:gdLst>
              <a:ahLst/>
              <a:cxnLst>
                <a:cxn ang="0">
                  <a:pos x="T0" y="T1"/>
                </a:cxn>
                <a:cxn ang="0">
                  <a:pos x="T2" y="T3"/>
                </a:cxn>
                <a:cxn ang="0">
                  <a:pos x="T4" y="T5"/>
                </a:cxn>
                <a:cxn ang="0">
                  <a:pos x="T6" y="T7"/>
                </a:cxn>
              </a:cxnLst>
              <a:rect l="0" t="0" r="r" b="b"/>
              <a:pathLst>
                <a:path w="14" h="11">
                  <a:moveTo>
                    <a:pt x="4" y="2"/>
                  </a:moveTo>
                  <a:cubicBezTo>
                    <a:pt x="5" y="0"/>
                    <a:pt x="9" y="0"/>
                    <a:pt x="10" y="1"/>
                  </a:cubicBezTo>
                  <a:cubicBezTo>
                    <a:pt x="14" y="4"/>
                    <a:pt x="12" y="7"/>
                    <a:pt x="8" y="8"/>
                  </a:cubicBezTo>
                  <a:cubicBezTo>
                    <a:pt x="2" y="11"/>
                    <a:pt x="0" y="6"/>
                    <a:pt x="4"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332"/>
            <p:cNvSpPr>
              <a:spLocks/>
            </p:cNvSpPr>
            <p:nvPr/>
          </p:nvSpPr>
          <p:spPr bwMode="auto">
            <a:xfrm>
              <a:off x="5227143" y="3125365"/>
              <a:ext cx="16914" cy="27857"/>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3"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333"/>
            <p:cNvSpPr>
              <a:spLocks/>
            </p:cNvSpPr>
            <p:nvPr/>
          </p:nvSpPr>
          <p:spPr bwMode="auto">
            <a:xfrm>
              <a:off x="4317802" y="3479550"/>
              <a:ext cx="13929" cy="28852"/>
            </a:xfrm>
            <a:custGeom>
              <a:avLst/>
              <a:gdLst>
                <a:gd name="T0" fmla="*/ 1 w 7"/>
                <a:gd name="T1" fmla="*/ 6 h 14"/>
                <a:gd name="T2" fmla="*/ 3 w 7"/>
                <a:gd name="T3" fmla="*/ 2 h 14"/>
                <a:gd name="T4" fmla="*/ 6 w 7"/>
                <a:gd name="T5" fmla="*/ 4 h 14"/>
                <a:gd name="T6" fmla="*/ 7 w 7"/>
                <a:gd name="T7" fmla="*/ 8 h 14"/>
                <a:gd name="T8" fmla="*/ 1 w 7"/>
                <a:gd name="T9" fmla="*/ 6 h 14"/>
              </a:gdLst>
              <a:ahLst/>
              <a:cxnLst>
                <a:cxn ang="0">
                  <a:pos x="T0" y="T1"/>
                </a:cxn>
                <a:cxn ang="0">
                  <a:pos x="T2" y="T3"/>
                </a:cxn>
                <a:cxn ang="0">
                  <a:pos x="T4" y="T5"/>
                </a:cxn>
                <a:cxn ang="0">
                  <a:pos x="T6" y="T7"/>
                </a:cxn>
                <a:cxn ang="0">
                  <a:pos x="T8" y="T9"/>
                </a:cxn>
              </a:cxnLst>
              <a:rect l="0" t="0" r="r" b="b"/>
              <a:pathLst>
                <a:path w="7" h="14">
                  <a:moveTo>
                    <a:pt x="1" y="6"/>
                  </a:moveTo>
                  <a:cubicBezTo>
                    <a:pt x="1" y="4"/>
                    <a:pt x="3" y="2"/>
                    <a:pt x="3" y="2"/>
                  </a:cubicBezTo>
                  <a:cubicBezTo>
                    <a:pt x="5" y="0"/>
                    <a:pt x="6" y="2"/>
                    <a:pt x="6" y="4"/>
                  </a:cubicBezTo>
                  <a:cubicBezTo>
                    <a:pt x="6" y="5"/>
                    <a:pt x="7" y="7"/>
                    <a:pt x="7" y="8"/>
                  </a:cubicBezTo>
                  <a:cubicBezTo>
                    <a:pt x="3"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334"/>
            <p:cNvSpPr>
              <a:spLocks/>
            </p:cNvSpPr>
            <p:nvPr/>
          </p:nvSpPr>
          <p:spPr bwMode="auto">
            <a:xfrm>
              <a:off x="5029157" y="3346233"/>
              <a:ext cx="31837" cy="24873"/>
            </a:xfrm>
            <a:custGeom>
              <a:avLst/>
              <a:gdLst>
                <a:gd name="T0" fmla="*/ 9 w 16"/>
                <a:gd name="T1" fmla="*/ 9 h 12"/>
                <a:gd name="T2" fmla="*/ 2 w 16"/>
                <a:gd name="T3" fmla="*/ 8 h 12"/>
                <a:gd name="T4" fmla="*/ 14 w 16"/>
                <a:gd name="T5" fmla="*/ 3 h 12"/>
                <a:gd name="T6" fmla="*/ 9 w 16"/>
                <a:gd name="T7" fmla="*/ 9 h 12"/>
              </a:gdLst>
              <a:ahLst/>
              <a:cxnLst>
                <a:cxn ang="0">
                  <a:pos x="T0" y="T1"/>
                </a:cxn>
                <a:cxn ang="0">
                  <a:pos x="T2" y="T3"/>
                </a:cxn>
                <a:cxn ang="0">
                  <a:pos x="T4" y="T5"/>
                </a:cxn>
                <a:cxn ang="0">
                  <a:pos x="T6" y="T7"/>
                </a:cxn>
              </a:cxnLst>
              <a:rect l="0" t="0" r="r" b="b"/>
              <a:pathLst>
                <a:path w="16" h="12">
                  <a:moveTo>
                    <a:pt x="9" y="9"/>
                  </a:moveTo>
                  <a:cubicBezTo>
                    <a:pt x="6" y="9"/>
                    <a:pt x="4" y="12"/>
                    <a:pt x="2" y="8"/>
                  </a:cubicBezTo>
                  <a:cubicBezTo>
                    <a:pt x="0" y="3"/>
                    <a:pt x="11" y="0"/>
                    <a:pt x="14" y="3"/>
                  </a:cubicBezTo>
                  <a:cubicBezTo>
                    <a:pt x="16" y="6"/>
                    <a:pt x="14" y="9"/>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335"/>
            <p:cNvSpPr>
              <a:spLocks/>
            </p:cNvSpPr>
            <p:nvPr/>
          </p:nvSpPr>
          <p:spPr bwMode="auto">
            <a:xfrm>
              <a:off x="5100790" y="3195008"/>
              <a:ext cx="36812" cy="19898"/>
            </a:xfrm>
            <a:custGeom>
              <a:avLst/>
              <a:gdLst>
                <a:gd name="T0" fmla="*/ 8 w 18"/>
                <a:gd name="T1" fmla="*/ 1 h 10"/>
                <a:gd name="T2" fmla="*/ 3 w 18"/>
                <a:gd name="T3" fmla="*/ 4 h 10"/>
                <a:gd name="T4" fmla="*/ 12 w 18"/>
                <a:gd name="T5" fmla="*/ 7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1"/>
                    <a:pt x="5" y="0"/>
                    <a:pt x="3" y="4"/>
                  </a:cubicBezTo>
                  <a:cubicBezTo>
                    <a:pt x="0" y="8"/>
                    <a:pt x="9" y="10"/>
                    <a:pt x="12" y="7"/>
                  </a:cubicBezTo>
                  <a:cubicBezTo>
                    <a:pt x="18" y="3"/>
                    <a:pt x="14"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336"/>
            <p:cNvSpPr>
              <a:spLocks/>
            </p:cNvSpPr>
            <p:nvPr/>
          </p:nvSpPr>
          <p:spPr bwMode="auto">
            <a:xfrm>
              <a:off x="5194310" y="2901512"/>
              <a:ext cx="22883" cy="32832"/>
            </a:xfrm>
            <a:custGeom>
              <a:avLst/>
              <a:gdLst>
                <a:gd name="T0" fmla="*/ 10 w 11"/>
                <a:gd name="T1" fmla="*/ 12 h 16"/>
                <a:gd name="T2" fmla="*/ 4 w 11"/>
                <a:gd name="T3" fmla="*/ 13 h 16"/>
                <a:gd name="T4" fmla="*/ 3 w 11"/>
                <a:gd name="T5" fmla="*/ 6 h 16"/>
                <a:gd name="T6" fmla="*/ 10 w 11"/>
                <a:gd name="T7" fmla="*/ 12 h 16"/>
              </a:gdLst>
              <a:ahLst/>
              <a:cxnLst>
                <a:cxn ang="0">
                  <a:pos x="T0" y="T1"/>
                </a:cxn>
                <a:cxn ang="0">
                  <a:pos x="T2" y="T3"/>
                </a:cxn>
                <a:cxn ang="0">
                  <a:pos x="T4" y="T5"/>
                </a:cxn>
                <a:cxn ang="0">
                  <a:pos x="T6" y="T7"/>
                </a:cxn>
              </a:cxnLst>
              <a:rect l="0" t="0" r="r" b="b"/>
              <a:pathLst>
                <a:path w="11" h="16">
                  <a:moveTo>
                    <a:pt x="10" y="12"/>
                  </a:moveTo>
                  <a:cubicBezTo>
                    <a:pt x="9" y="16"/>
                    <a:pt x="7" y="13"/>
                    <a:pt x="4" y="13"/>
                  </a:cubicBezTo>
                  <a:cubicBezTo>
                    <a:pt x="0" y="14"/>
                    <a:pt x="0" y="9"/>
                    <a:pt x="3" y="6"/>
                  </a:cubicBezTo>
                  <a:cubicBezTo>
                    <a:pt x="6" y="0"/>
                    <a:pt x="11" y="6"/>
                    <a:pt x="10"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337"/>
            <p:cNvSpPr>
              <a:spLocks/>
            </p:cNvSpPr>
            <p:nvPr/>
          </p:nvSpPr>
          <p:spPr bwMode="auto">
            <a:xfrm>
              <a:off x="5252015" y="2930364"/>
              <a:ext cx="15918"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6"/>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338"/>
            <p:cNvSpPr>
              <a:spLocks/>
            </p:cNvSpPr>
            <p:nvPr/>
          </p:nvSpPr>
          <p:spPr bwMode="auto">
            <a:xfrm>
              <a:off x="5227143" y="2963196"/>
              <a:ext cx="22883" cy="28852"/>
            </a:xfrm>
            <a:custGeom>
              <a:avLst/>
              <a:gdLst>
                <a:gd name="T0" fmla="*/ 9 w 11"/>
                <a:gd name="T1" fmla="*/ 3 h 14"/>
                <a:gd name="T2" fmla="*/ 10 w 11"/>
                <a:gd name="T3" fmla="*/ 10 h 14"/>
                <a:gd name="T4" fmla="*/ 3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3" y="9"/>
                  </a:cubicBezTo>
                  <a:cubicBezTo>
                    <a:pt x="0" y="3"/>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9" name="Freeform 339"/>
            <p:cNvSpPr>
              <a:spLocks/>
            </p:cNvSpPr>
            <p:nvPr/>
          </p:nvSpPr>
          <p:spPr bwMode="auto">
            <a:xfrm>
              <a:off x="5276888" y="2973145"/>
              <a:ext cx="28852" cy="16914"/>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3"/>
                    <a:pt x="1" y="4"/>
                  </a:cubicBezTo>
                  <a:cubicBezTo>
                    <a:pt x="0" y="6"/>
                    <a:pt x="1" y="6"/>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340"/>
            <p:cNvSpPr>
              <a:spLocks/>
            </p:cNvSpPr>
            <p:nvPr/>
          </p:nvSpPr>
          <p:spPr bwMode="auto">
            <a:xfrm>
              <a:off x="5133622" y="2957227"/>
              <a:ext cx="27857" cy="23878"/>
            </a:xfrm>
            <a:custGeom>
              <a:avLst/>
              <a:gdLst>
                <a:gd name="T0" fmla="*/ 8 w 14"/>
                <a:gd name="T1" fmla="*/ 4 h 12"/>
                <a:gd name="T2" fmla="*/ 13 w 14"/>
                <a:gd name="T3" fmla="*/ 8 h 12"/>
                <a:gd name="T4" fmla="*/ 1 w 14"/>
                <a:gd name="T5" fmla="*/ 6 h 12"/>
                <a:gd name="T6" fmla="*/ 8 w 14"/>
                <a:gd name="T7" fmla="*/ 4 h 12"/>
              </a:gdLst>
              <a:ahLst/>
              <a:cxnLst>
                <a:cxn ang="0">
                  <a:pos x="T0" y="T1"/>
                </a:cxn>
                <a:cxn ang="0">
                  <a:pos x="T2" y="T3"/>
                </a:cxn>
                <a:cxn ang="0">
                  <a:pos x="T4" y="T5"/>
                </a:cxn>
                <a:cxn ang="0">
                  <a:pos x="T6" y="T7"/>
                </a:cxn>
              </a:cxnLst>
              <a:rect l="0" t="0" r="r" b="b"/>
              <a:pathLst>
                <a:path w="14" h="12">
                  <a:moveTo>
                    <a:pt x="8" y="4"/>
                  </a:moveTo>
                  <a:cubicBezTo>
                    <a:pt x="10" y="5"/>
                    <a:pt x="14" y="3"/>
                    <a:pt x="13" y="8"/>
                  </a:cubicBezTo>
                  <a:cubicBezTo>
                    <a:pt x="12" y="12"/>
                    <a:pt x="2" y="10"/>
                    <a:pt x="1" y="6"/>
                  </a:cubicBezTo>
                  <a:cubicBezTo>
                    <a:pt x="0" y="2"/>
                    <a:pt x="3"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1" name="Freeform 341"/>
            <p:cNvSpPr>
              <a:spLocks/>
            </p:cNvSpPr>
            <p:nvPr/>
          </p:nvSpPr>
          <p:spPr bwMode="auto">
            <a:xfrm>
              <a:off x="5057014" y="3030850"/>
              <a:ext cx="36812" cy="21888"/>
            </a:xfrm>
            <a:custGeom>
              <a:avLst/>
              <a:gdLst>
                <a:gd name="T0" fmla="*/ 9 w 18"/>
                <a:gd name="T1" fmla="*/ 2 h 11"/>
                <a:gd name="T2" fmla="*/ 15 w 18"/>
                <a:gd name="T3" fmla="*/ 4 h 11"/>
                <a:gd name="T4" fmla="*/ 7 w 18"/>
                <a:gd name="T5" fmla="*/ 10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7" y="10"/>
                  </a:cubicBezTo>
                  <a:cubicBezTo>
                    <a:pt x="0" y="8"/>
                    <a:pt x="3" y="3"/>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342"/>
            <p:cNvSpPr>
              <a:spLocks/>
            </p:cNvSpPr>
            <p:nvPr/>
          </p:nvSpPr>
          <p:spPr bwMode="auto">
            <a:xfrm>
              <a:off x="5263954" y="2899522"/>
              <a:ext cx="36812" cy="20893"/>
            </a:xfrm>
            <a:custGeom>
              <a:avLst/>
              <a:gdLst>
                <a:gd name="T0" fmla="*/ 10 w 18"/>
                <a:gd name="T1" fmla="*/ 8 h 10"/>
                <a:gd name="T2" fmla="*/ 16 w 18"/>
                <a:gd name="T3" fmla="*/ 5 h 10"/>
                <a:gd name="T4" fmla="*/ 6 w 18"/>
                <a:gd name="T5" fmla="*/ 2 h 10"/>
                <a:gd name="T6" fmla="*/ 10 w 18"/>
                <a:gd name="T7" fmla="*/ 8 h 10"/>
              </a:gdLst>
              <a:ahLst/>
              <a:cxnLst>
                <a:cxn ang="0">
                  <a:pos x="T0" y="T1"/>
                </a:cxn>
                <a:cxn ang="0">
                  <a:pos x="T2" y="T3"/>
                </a:cxn>
                <a:cxn ang="0">
                  <a:pos x="T4" y="T5"/>
                </a:cxn>
                <a:cxn ang="0">
                  <a:pos x="T6" y="T7"/>
                </a:cxn>
              </a:cxnLst>
              <a:rect l="0" t="0" r="r" b="b"/>
              <a:pathLst>
                <a:path w="18" h="10">
                  <a:moveTo>
                    <a:pt x="10" y="8"/>
                  </a:moveTo>
                  <a:cubicBezTo>
                    <a:pt x="12" y="8"/>
                    <a:pt x="14" y="10"/>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343"/>
            <p:cNvSpPr>
              <a:spLocks/>
            </p:cNvSpPr>
            <p:nvPr/>
          </p:nvSpPr>
          <p:spPr bwMode="auto">
            <a:xfrm>
              <a:off x="5106759" y="3019905"/>
              <a:ext cx="28852" cy="28852"/>
            </a:xfrm>
            <a:custGeom>
              <a:avLst/>
              <a:gdLst>
                <a:gd name="T0" fmla="*/ 3 w 14"/>
                <a:gd name="T1" fmla="*/ 5 h 14"/>
                <a:gd name="T2" fmla="*/ 4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4" y="11"/>
                  </a:cubicBezTo>
                  <a:cubicBezTo>
                    <a:pt x="7"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344"/>
            <p:cNvSpPr>
              <a:spLocks/>
            </p:cNvSpPr>
            <p:nvPr/>
          </p:nvSpPr>
          <p:spPr bwMode="auto">
            <a:xfrm>
              <a:off x="4329741" y="3551183"/>
              <a:ext cx="20893" cy="28852"/>
            </a:xfrm>
            <a:custGeom>
              <a:avLst/>
              <a:gdLst>
                <a:gd name="T0" fmla="*/ 1 w 10"/>
                <a:gd name="T1" fmla="*/ 5 h 14"/>
                <a:gd name="T2" fmla="*/ 1 w 10"/>
                <a:gd name="T3" fmla="*/ 11 h 14"/>
                <a:gd name="T4" fmla="*/ 8 w 10"/>
                <a:gd name="T5" fmla="*/ 8 h 14"/>
                <a:gd name="T6" fmla="*/ 1 w 10"/>
                <a:gd name="T7" fmla="*/ 5 h 14"/>
              </a:gdLst>
              <a:ahLst/>
              <a:cxnLst>
                <a:cxn ang="0">
                  <a:pos x="T0" y="T1"/>
                </a:cxn>
                <a:cxn ang="0">
                  <a:pos x="T2" y="T3"/>
                </a:cxn>
                <a:cxn ang="0">
                  <a:pos x="T4" y="T5"/>
                </a:cxn>
                <a:cxn ang="0">
                  <a:pos x="T6" y="T7"/>
                </a:cxn>
              </a:cxnLst>
              <a:rect l="0" t="0" r="r" b="b"/>
              <a:pathLst>
                <a:path w="10" h="14">
                  <a:moveTo>
                    <a:pt x="1" y="5"/>
                  </a:moveTo>
                  <a:cubicBezTo>
                    <a:pt x="0" y="6"/>
                    <a:pt x="0" y="10"/>
                    <a:pt x="1" y="11"/>
                  </a:cubicBezTo>
                  <a:cubicBezTo>
                    <a:pt x="4" y="14"/>
                    <a:pt x="7" y="12"/>
                    <a:pt x="8" y="8"/>
                  </a:cubicBezTo>
                  <a:cubicBezTo>
                    <a:pt x="10"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345"/>
            <p:cNvSpPr>
              <a:spLocks/>
            </p:cNvSpPr>
            <p:nvPr/>
          </p:nvSpPr>
          <p:spPr bwMode="auto">
            <a:xfrm>
              <a:off x="5135612" y="3317381"/>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3" y="1"/>
                    <a:pt x="13" y="2"/>
                  </a:cubicBezTo>
                  <a:cubicBezTo>
                    <a:pt x="15" y="4"/>
                    <a:pt x="13" y="4"/>
                    <a:pt x="11" y="5"/>
                  </a:cubicBezTo>
                  <a:cubicBezTo>
                    <a:pt x="10" y="6"/>
                    <a:pt x="9" y="7"/>
                    <a:pt x="7" y="6"/>
                  </a:cubicBezTo>
                  <a:cubicBezTo>
                    <a:pt x="0" y="4"/>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346"/>
            <p:cNvSpPr>
              <a:spLocks/>
            </p:cNvSpPr>
            <p:nvPr/>
          </p:nvSpPr>
          <p:spPr bwMode="auto">
            <a:xfrm>
              <a:off x="5313699" y="2799037"/>
              <a:ext cx="28852" cy="15918"/>
            </a:xfrm>
            <a:custGeom>
              <a:avLst/>
              <a:gdLst>
                <a:gd name="T0" fmla="*/ 5 w 14"/>
                <a:gd name="T1" fmla="*/ 1 h 8"/>
                <a:gd name="T2" fmla="*/ 1 w 14"/>
                <a:gd name="T3" fmla="*/ 5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2"/>
                    <a:pt x="1" y="4"/>
                    <a:pt x="1" y="5"/>
                  </a:cubicBezTo>
                  <a:cubicBezTo>
                    <a:pt x="0" y="7"/>
                    <a:pt x="1" y="7"/>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347"/>
            <p:cNvSpPr>
              <a:spLocks/>
            </p:cNvSpPr>
            <p:nvPr/>
          </p:nvSpPr>
          <p:spPr bwMode="auto">
            <a:xfrm>
              <a:off x="5219183" y="3190034"/>
              <a:ext cx="38801" cy="22883"/>
            </a:xfrm>
            <a:custGeom>
              <a:avLst/>
              <a:gdLst>
                <a:gd name="T0" fmla="*/ 10 w 19"/>
                <a:gd name="T1" fmla="*/ 9 h 11"/>
                <a:gd name="T2" fmla="*/ 4 w 19"/>
                <a:gd name="T3" fmla="*/ 7 h 11"/>
                <a:gd name="T4" fmla="*/ 12 w 19"/>
                <a:gd name="T5" fmla="*/ 2 h 11"/>
                <a:gd name="T6" fmla="*/ 10 w 19"/>
                <a:gd name="T7" fmla="*/ 9 h 11"/>
              </a:gdLst>
              <a:ahLst/>
              <a:cxnLst>
                <a:cxn ang="0">
                  <a:pos x="T0" y="T1"/>
                </a:cxn>
                <a:cxn ang="0">
                  <a:pos x="T2" y="T3"/>
                </a:cxn>
                <a:cxn ang="0">
                  <a:pos x="T4" y="T5"/>
                </a:cxn>
                <a:cxn ang="0">
                  <a:pos x="T6" y="T7"/>
                </a:cxn>
              </a:cxnLst>
              <a:rect l="0" t="0" r="r" b="b"/>
              <a:pathLst>
                <a:path w="19" h="11">
                  <a:moveTo>
                    <a:pt x="10" y="9"/>
                  </a:moveTo>
                  <a:cubicBezTo>
                    <a:pt x="8" y="9"/>
                    <a:pt x="7" y="11"/>
                    <a:pt x="4" y="7"/>
                  </a:cubicBezTo>
                  <a:cubicBezTo>
                    <a:pt x="0" y="4"/>
                    <a:pt x="9" y="0"/>
                    <a:pt x="12" y="2"/>
                  </a:cubicBezTo>
                  <a:cubicBezTo>
                    <a:pt x="19" y="5"/>
                    <a:pt x="15" y="9"/>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348"/>
            <p:cNvSpPr>
              <a:spLocks/>
            </p:cNvSpPr>
            <p:nvPr/>
          </p:nvSpPr>
          <p:spPr bwMode="auto">
            <a:xfrm>
              <a:off x="5055024" y="3379065"/>
              <a:ext cx="16914"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349"/>
            <p:cNvSpPr>
              <a:spLocks/>
            </p:cNvSpPr>
            <p:nvPr/>
          </p:nvSpPr>
          <p:spPr bwMode="auto">
            <a:xfrm>
              <a:off x="4981401" y="3450698"/>
              <a:ext cx="14924" cy="28852"/>
            </a:xfrm>
            <a:custGeom>
              <a:avLst/>
              <a:gdLst>
                <a:gd name="T0" fmla="*/ 0 w 7"/>
                <a:gd name="T1" fmla="*/ 8 h 14"/>
                <a:gd name="T2" fmla="*/ 3 w 7"/>
                <a:gd name="T3" fmla="*/ 13 h 14"/>
                <a:gd name="T4" fmla="*/ 6 w 7"/>
                <a:gd name="T5" fmla="*/ 11 h 14"/>
                <a:gd name="T6" fmla="*/ 7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1" y="10"/>
                    <a:pt x="2" y="12"/>
                    <a:pt x="3" y="13"/>
                  </a:cubicBezTo>
                  <a:cubicBezTo>
                    <a:pt x="5" y="14"/>
                    <a:pt x="6" y="13"/>
                    <a:pt x="6" y="11"/>
                  </a:cubicBezTo>
                  <a:cubicBezTo>
                    <a:pt x="6" y="9"/>
                    <a:pt x="7" y="8"/>
                    <a:pt x="7"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0" name="Freeform 350"/>
            <p:cNvSpPr>
              <a:spLocks/>
            </p:cNvSpPr>
            <p:nvPr/>
          </p:nvSpPr>
          <p:spPr bwMode="auto">
            <a:xfrm>
              <a:off x="5120688" y="3253708"/>
              <a:ext cx="28852" cy="16914"/>
            </a:xfrm>
            <a:custGeom>
              <a:avLst/>
              <a:gdLst>
                <a:gd name="T0" fmla="*/ 6 w 14"/>
                <a:gd name="T1" fmla="*/ 1 h 8"/>
                <a:gd name="T2" fmla="*/ 2 w 14"/>
                <a:gd name="T3" fmla="*/ 5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2"/>
                    <a:pt x="2" y="4"/>
                    <a:pt x="2" y="5"/>
                  </a:cubicBezTo>
                  <a:cubicBezTo>
                    <a:pt x="0" y="7"/>
                    <a:pt x="2" y="7"/>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351"/>
            <p:cNvSpPr>
              <a:spLocks/>
            </p:cNvSpPr>
            <p:nvPr/>
          </p:nvSpPr>
          <p:spPr bwMode="auto">
            <a:xfrm>
              <a:off x="5159489" y="3237789"/>
              <a:ext cx="14924" cy="26863"/>
            </a:xfrm>
            <a:custGeom>
              <a:avLst/>
              <a:gdLst>
                <a:gd name="T0" fmla="*/ 6 w 7"/>
                <a:gd name="T1" fmla="*/ 4 h 13"/>
                <a:gd name="T2" fmla="*/ 4 w 7"/>
                <a:gd name="T3" fmla="*/ 0 h 13"/>
                <a:gd name="T4" fmla="*/ 1 w 7"/>
                <a:gd name="T5" fmla="*/ 10 h 13"/>
                <a:gd name="T6" fmla="*/ 6 w 7"/>
                <a:gd name="T7" fmla="*/ 4 h 13"/>
              </a:gdLst>
              <a:ahLst/>
              <a:cxnLst>
                <a:cxn ang="0">
                  <a:pos x="T0" y="T1"/>
                </a:cxn>
                <a:cxn ang="0">
                  <a:pos x="T2" y="T3"/>
                </a:cxn>
                <a:cxn ang="0">
                  <a:pos x="T4" y="T5"/>
                </a:cxn>
                <a:cxn ang="0">
                  <a:pos x="T6" y="T7"/>
                </a:cxn>
              </a:cxnLst>
              <a:rect l="0" t="0" r="r" b="b"/>
              <a:pathLst>
                <a:path w="7" h="13">
                  <a:moveTo>
                    <a:pt x="6" y="4"/>
                  </a:moveTo>
                  <a:cubicBezTo>
                    <a:pt x="6" y="2"/>
                    <a:pt x="7" y="1"/>
                    <a:pt x="4" y="0"/>
                  </a:cubicBezTo>
                  <a:cubicBezTo>
                    <a:pt x="1" y="0"/>
                    <a:pt x="0" y="8"/>
                    <a:pt x="1" y="10"/>
                  </a:cubicBezTo>
                  <a:cubicBezTo>
                    <a:pt x="4" y="13"/>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352"/>
            <p:cNvSpPr>
              <a:spLocks/>
            </p:cNvSpPr>
            <p:nvPr/>
          </p:nvSpPr>
          <p:spPr bwMode="auto">
            <a:xfrm>
              <a:off x="5131632" y="2847788"/>
              <a:ext cx="25867" cy="26863"/>
            </a:xfrm>
            <a:custGeom>
              <a:avLst/>
              <a:gdLst>
                <a:gd name="T0" fmla="*/ 11 w 13"/>
                <a:gd name="T1" fmla="*/ 8 h 13"/>
                <a:gd name="T2" fmla="*/ 9 w 13"/>
                <a:gd name="T3" fmla="*/ 3 h 13"/>
                <a:gd name="T4" fmla="*/ 2 w 13"/>
                <a:gd name="T5" fmla="*/ 6 h 13"/>
                <a:gd name="T6" fmla="*/ 11 w 13"/>
                <a:gd name="T7" fmla="*/ 8 h 13"/>
              </a:gdLst>
              <a:ahLst/>
              <a:cxnLst>
                <a:cxn ang="0">
                  <a:pos x="T0" y="T1"/>
                </a:cxn>
                <a:cxn ang="0">
                  <a:pos x="T2" y="T3"/>
                </a:cxn>
                <a:cxn ang="0">
                  <a:pos x="T4" y="T5"/>
                </a:cxn>
                <a:cxn ang="0">
                  <a:pos x="T6" y="T7"/>
                </a:cxn>
              </a:cxnLst>
              <a:rect l="0" t="0" r="r" b="b"/>
              <a:pathLst>
                <a:path w="13" h="13">
                  <a:moveTo>
                    <a:pt x="11" y="8"/>
                  </a:moveTo>
                  <a:cubicBezTo>
                    <a:pt x="13" y="5"/>
                    <a:pt x="10" y="5"/>
                    <a:pt x="9" y="3"/>
                  </a:cubicBezTo>
                  <a:cubicBezTo>
                    <a:pt x="6" y="0"/>
                    <a:pt x="3" y="3"/>
                    <a:pt x="2" y="6"/>
                  </a:cubicBezTo>
                  <a:cubicBezTo>
                    <a:pt x="0" y="13"/>
                    <a:pt x="7" y="13"/>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353"/>
            <p:cNvSpPr>
              <a:spLocks/>
            </p:cNvSpPr>
            <p:nvPr/>
          </p:nvSpPr>
          <p:spPr bwMode="auto">
            <a:xfrm>
              <a:off x="5075917" y="3321361"/>
              <a:ext cx="9949" cy="14924"/>
            </a:xfrm>
            <a:custGeom>
              <a:avLst/>
              <a:gdLst>
                <a:gd name="T0" fmla="*/ 5 w 5"/>
                <a:gd name="T1" fmla="*/ 3 h 7"/>
                <a:gd name="T2" fmla="*/ 3 w 5"/>
                <a:gd name="T3" fmla="*/ 0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3" y="0"/>
                  </a:cubicBezTo>
                  <a:cubicBezTo>
                    <a:pt x="0" y="0"/>
                    <a:pt x="0" y="5"/>
                    <a:pt x="2" y="6"/>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354"/>
            <p:cNvSpPr>
              <a:spLocks/>
            </p:cNvSpPr>
            <p:nvPr/>
          </p:nvSpPr>
          <p:spPr bwMode="auto">
            <a:xfrm>
              <a:off x="5172423" y="2719445"/>
              <a:ext cx="15918"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355"/>
            <p:cNvSpPr>
              <a:spLocks/>
            </p:cNvSpPr>
            <p:nvPr/>
          </p:nvSpPr>
          <p:spPr bwMode="auto">
            <a:xfrm>
              <a:off x="5254005" y="3116411"/>
              <a:ext cx="32832" cy="26863"/>
            </a:xfrm>
            <a:custGeom>
              <a:avLst/>
              <a:gdLst>
                <a:gd name="T0" fmla="*/ 6 w 16"/>
                <a:gd name="T1" fmla="*/ 8 h 13"/>
                <a:gd name="T2" fmla="*/ 13 w 16"/>
                <a:gd name="T3" fmla="*/ 10 h 13"/>
                <a:gd name="T4" fmla="*/ 4 w 16"/>
                <a:gd name="T5" fmla="*/ 1 h 13"/>
                <a:gd name="T6" fmla="*/ 6 w 16"/>
                <a:gd name="T7" fmla="*/ 8 h 13"/>
              </a:gdLst>
              <a:ahLst/>
              <a:cxnLst>
                <a:cxn ang="0">
                  <a:pos x="T0" y="T1"/>
                </a:cxn>
                <a:cxn ang="0">
                  <a:pos x="T2" y="T3"/>
                </a:cxn>
                <a:cxn ang="0">
                  <a:pos x="T4" y="T5"/>
                </a:cxn>
                <a:cxn ang="0">
                  <a:pos x="T6" y="T7"/>
                </a:cxn>
              </a:cxnLst>
              <a:rect l="0" t="0" r="r" b="b"/>
              <a:pathLst>
                <a:path w="16" h="13">
                  <a:moveTo>
                    <a:pt x="6" y="8"/>
                  </a:moveTo>
                  <a:cubicBezTo>
                    <a:pt x="9" y="9"/>
                    <a:pt x="10" y="13"/>
                    <a:pt x="13" y="10"/>
                  </a:cubicBezTo>
                  <a:cubicBezTo>
                    <a:pt x="16" y="6"/>
                    <a:pt x="7" y="0"/>
                    <a:pt x="4" y="1"/>
                  </a:cubicBezTo>
                  <a:cubicBezTo>
                    <a:pt x="0" y="3"/>
                    <a:pt x="1" y="7"/>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356"/>
            <p:cNvSpPr>
              <a:spLocks/>
            </p:cNvSpPr>
            <p:nvPr/>
          </p:nvSpPr>
          <p:spPr bwMode="auto">
            <a:xfrm>
              <a:off x="5272908" y="2762226"/>
              <a:ext cx="25867"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Freeform 357"/>
            <p:cNvSpPr>
              <a:spLocks/>
            </p:cNvSpPr>
            <p:nvPr/>
          </p:nvSpPr>
          <p:spPr bwMode="auto">
            <a:xfrm>
              <a:off x="5233112" y="2655771"/>
              <a:ext cx="24873" cy="32832"/>
            </a:xfrm>
            <a:custGeom>
              <a:avLst/>
              <a:gdLst>
                <a:gd name="T0" fmla="*/ 8 w 12"/>
                <a:gd name="T1" fmla="*/ 6 h 16"/>
                <a:gd name="T2" fmla="*/ 10 w 12"/>
                <a:gd name="T3" fmla="*/ 12 h 16"/>
                <a:gd name="T4" fmla="*/ 1 w 12"/>
                <a:gd name="T5" fmla="*/ 6 h 16"/>
                <a:gd name="T6" fmla="*/ 8 w 12"/>
                <a:gd name="T7" fmla="*/ 6 h 16"/>
              </a:gdLst>
              <a:ahLst/>
              <a:cxnLst>
                <a:cxn ang="0">
                  <a:pos x="T0" y="T1"/>
                </a:cxn>
                <a:cxn ang="0">
                  <a:pos x="T2" y="T3"/>
                </a:cxn>
                <a:cxn ang="0">
                  <a:pos x="T4" y="T5"/>
                </a:cxn>
                <a:cxn ang="0">
                  <a:pos x="T6" y="T7"/>
                </a:cxn>
              </a:cxnLst>
              <a:rect l="0" t="0" r="r" b="b"/>
              <a:pathLst>
                <a:path w="12" h="16">
                  <a:moveTo>
                    <a:pt x="8" y="6"/>
                  </a:moveTo>
                  <a:cubicBezTo>
                    <a:pt x="9" y="8"/>
                    <a:pt x="12" y="8"/>
                    <a:pt x="10" y="12"/>
                  </a:cubicBezTo>
                  <a:cubicBezTo>
                    <a:pt x="8" y="16"/>
                    <a:pt x="1" y="10"/>
                    <a:pt x="1" y="6"/>
                  </a:cubicBezTo>
                  <a:cubicBezTo>
                    <a:pt x="0" y="0"/>
                    <a:pt x="6"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358"/>
            <p:cNvSpPr>
              <a:spLocks/>
            </p:cNvSpPr>
            <p:nvPr/>
          </p:nvSpPr>
          <p:spPr bwMode="auto">
            <a:xfrm>
              <a:off x="5225153" y="2876639"/>
              <a:ext cx="24873" cy="16914"/>
            </a:xfrm>
            <a:custGeom>
              <a:avLst/>
              <a:gdLst>
                <a:gd name="T0" fmla="*/ 9 w 12"/>
                <a:gd name="T1" fmla="*/ 3 h 8"/>
                <a:gd name="T2" fmla="*/ 12 w 12"/>
                <a:gd name="T3" fmla="*/ 6 h 8"/>
                <a:gd name="T4" fmla="*/ 2 w 12"/>
                <a:gd name="T5" fmla="*/ 4 h 8"/>
                <a:gd name="T6" fmla="*/ 9 w 12"/>
                <a:gd name="T7" fmla="*/ 3 h 8"/>
              </a:gdLst>
              <a:ahLst/>
              <a:cxnLst>
                <a:cxn ang="0">
                  <a:pos x="T0" y="T1"/>
                </a:cxn>
                <a:cxn ang="0">
                  <a:pos x="T2" y="T3"/>
                </a:cxn>
                <a:cxn ang="0">
                  <a:pos x="T4" y="T5"/>
                </a:cxn>
                <a:cxn ang="0">
                  <a:pos x="T6" y="T7"/>
                </a:cxn>
              </a:cxnLst>
              <a:rect l="0" t="0" r="r" b="b"/>
              <a:pathLst>
                <a:path w="12" h="8">
                  <a:moveTo>
                    <a:pt x="9" y="3"/>
                  </a:moveTo>
                  <a:cubicBezTo>
                    <a:pt x="10" y="3"/>
                    <a:pt x="12" y="3"/>
                    <a:pt x="12" y="6"/>
                  </a:cubicBezTo>
                  <a:cubicBezTo>
                    <a:pt x="11" y="8"/>
                    <a:pt x="3" y="6"/>
                    <a:pt x="2" y="4"/>
                  </a:cubicBezTo>
                  <a:cubicBezTo>
                    <a:pt x="0" y="0"/>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359"/>
            <p:cNvSpPr>
              <a:spLocks/>
            </p:cNvSpPr>
            <p:nvPr/>
          </p:nvSpPr>
          <p:spPr bwMode="auto">
            <a:xfrm>
              <a:off x="5161479" y="2803017"/>
              <a:ext cx="20893" cy="32832"/>
            </a:xfrm>
            <a:custGeom>
              <a:avLst/>
              <a:gdLst>
                <a:gd name="T0" fmla="*/ 1 w 10"/>
                <a:gd name="T1" fmla="*/ 4 h 16"/>
                <a:gd name="T2" fmla="*/ 6 w 10"/>
                <a:gd name="T3" fmla="*/ 1 h 16"/>
                <a:gd name="T4" fmla="*/ 8 w 10"/>
                <a:gd name="T5" fmla="*/ 10 h 16"/>
                <a:gd name="T6" fmla="*/ 1 w 10"/>
                <a:gd name="T7" fmla="*/ 4 h 16"/>
              </a:gdLst>
              <a:ahLst/>
              <a:cxnLst>
                <a:cxn ang="0">
                  <a:pos x="T0" y="T1"/>
                </a:cxn>
                <a:cxn ang="0">
                  <a:pos x="T2" y="T3"/>
                </a:cxn>
                <a:cxn ang="0">
                  <a:pos x="T4" y="T5"/>
                </a:cxn>
                <a:cxn ang="0">
                  <a:pos x="T6" y="T7"/>
                </a:cxn>
              </a:cxnLst>
              <a:rect l="0" t="0" r="r" b="b"/>
              <a:pathLst>
                <a:path w="10" h="16">
                  <a:moveTo>
                    <a:pt x="1" y="4"/>
                  </a:moveTo>
                  <a:cubicBezTo>
                    <a:pt x="2" y="2"/>
                    <a:pt x="2" y="0"/>
                    <a:pt x="6" y="1"/>
                  </a:cubicBezTo>
                  <a:cubicBezTo>
                    <a:pt x="10" y="1"/>
                    <a:pt x="10" y="7"/>
                    <a:pt x="8" y="10"/>
                  </a:cubicBezTo>
                  <a:cubicBezTo>
                    <a:pt x="4" y="16"/>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360"/>
            <p:cNvSpPr>
              <a:spLocks/>
            </p:cNvSpPr>
            <p:nvPr/>
          </p:nvSpPr>
          <p:spPr bwMode="auto">
            <a:xfrm>
              <a:off x="5190331" y="2860721"/>
              <a:ext cx="30842" cy="19898"/>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1" y="3"/>
                    <a:pt x="13" y="5"/>
                  </a:cubicBezTo>
                  <a:cubicBezTo>
                    <a:pt x="15" y="9"/>
                    <a:pt x="11" y="10"/>
                    <a:pt x="7"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361"/>
            <p:cNvSpPr>
              <a:spLocks/>
            </p:cNvSpPr>
            <p:nvPr/>
          </p:nvSpPr>
          <p:spPr bwMode="auto">
            <a:xfrm>
              <a:off x="5186351" y="3251718"/>
              <a:ext cx="22883" cy="26863"/>
            </a:xfrm>
            <a:custGeom>
              <a:avLst/>
              <a:gdLst>
                <a:gd name="T0" fmla="*/ 1 w 11"/>
                <a:gd name="T1" fmla="*/ 4 h 13"/>
                <a:gd name="T2" fmla="*/ 7 w 11"/>
                <a:gd name="T3" fmla="*/ 1 h 13"/>
                <a:gd name="T4" fmla="*/ 8 w 11"/>
                <a:gd name="T5" fmla="*/ 7 h 13"/>
                <a:gd name="T6" fmla="*/ 1 w 11"/>
                <a:gd name="T7" fmla="*/ 4 h 13"/>
              </a:gdLst>
              <a:ahLst/>
              <a:cxnLst>
                <a:cxn ang="0">
                  <a:pos x="T0" y="T1"/>
                </a:cxn>
                <a:cxn ang="0">
                  <a:pos x="T2" y="T3"/>
                </a:cxn>
                <a:cxn ang="0">
                  <a:pos x="T4" y="T5"/>
                </a:cxn>
                <a:cxn ang="0">
                  <a:pos x="T6" y="T7"/>
                </a:cxn>
              </a:cxnLst>
              <a:rect l="0" t="0" r="r" b="b"/>
              <a:pathLst>
                <a:path w="11" h="13">
                  <a:moveTo>
                    <a:pt x="1" y="4"/>
                  </a:moveTo>
                  <a:cubicBezTo>
                    <a:pt x="2" y="2"/>
                    <a:pt x="5" y="0"/>
                    <a:pt x="7" y="1"/>
                  </a:cubicBezTo>
                  <a:cubicBezTo>
                    <a:pt x="11" y="1"/>
                    <a:pt x="11"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362"/>
            <p:cNvSpPr>
              <a:spLocks/>
            </p:cNvSpPr>
            <p:nvPr/>
          </p:nvSpPr>
          <p:spPr bwMode="auto">
            <a:xfrm>
              <a:off x="5272908" y="2852762"/>
              <a:ext cx="21888" cy="21888"/>
            </a:xfrm>
            <a:custGeom>
              <a:avLst/>
              <a:gdLst>
                <a:gd name="T0" fmla="*/ 3 w 11"/>
                <a:gd name="T1" fmla="*/ 8 h 11"/>
                <a:gd name="T2" fmla="*/ 8 w 11"/>
                <a:gd name="T3" fmla="*/ 11 h 11"/>
                <a:gd name="T4" fmla="*/ 9 w 11"/>
                <a:gd name="T5" fmla="*/ 7 h 11"/>
                <a:gd name="T6" fmla="*/ 7 w 11"/>
                <a:gd name="T7" fmla="*/ 3 h 11"/>
                <a:gd name="T8" fmla="*/ 3 w 11"/>
                <a:gd name="T9" fmla="*/ 8 h 11"/>
              </a:gdLst>
              <a:ahLst/>
              <a:cxnLst>
                <a:cxn ang="0">
                  <a:pos x="T0" y="T1"/>
                </a:cxn>
                <a:cxn ang="0">
                  <a:pos x="T2" y="T3"/>
                </a:cxn>
                <a:cxn ang="0">
                  <a:pos x="T4" y="T5"/>
                </a:cxn>
                <a:cxn ang="0">
                  <a:pos x="T6" y="T7"/>
                </a:cxn>
                <a:cxn ang="0">
                  <a:pos x="T8" y="T9"/>
                </a:cxn>
              </a:cxnLst>
              <a:rect l="0" t="0" r="r" b="b"/>
              <a:pathLst>
                <a:path w="11" h="11">
                  <a:moveTo>
                    <a:pt x="3" y="8"/>
                  </a:moveTo>
                  <a:cubicBezTo>
                    <a:pt x="5" y="10"/>
                    <a:pt x="7" y="10"/>
                    <a:pt x="8" y="11"/>
                  </a:cubicBezTo>
                  <a:cubicBezTo>
                    <a:pt x="11" y="11"/>
                    <a:pt x="10" y="9"/>
                    <a:pt x="9" y="7"/>
                  </a:cubicBezTo>
                  <a:cubicBezTo>
                    <a:pt x="9" y="6"/>
                    <a:pt x="9" y="4"/>
                    <a:pt x="7" y="3"/>
                  </a:cubicBezTo>
                  <a:cubicBezTo>
                    <a:pt x="1" y="0"/>
                    <a:pt x="0" y="4"/>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363"/>
            <p:cNvSpPr>
              <a:spLocks/>
            </p:cNvSpPr>
            <p:nvPr/>
          </p:nvSpPr>
          <p:spPr bwMode="auto">
            <a:xfrm>
              <a:off x="5209234" y="2803017"/>
              <a:ext cx="15918" cy="26863"/>
            </a:xfrm>
            <a:custGeom>
              <a:avLst/>
              <a:gdLst>
                <a:gd name="T0" fmla="*/ 1 w 8"/>
                <a:gd name="T1" fmla="*/ 8 h 13"/>
                <a:gd name="T2" fmla="*/ 1 w 8"/>
                <a:gd name="T3" fmla="*/ 3 h 13"/>
                <a:gd name="T4" fmla="*/ 5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3"/>
                  </a:cubicBezTo>
                  <a:cubicBezTo>
                    <a:pt x="2" y="0"/>
                    <a:pt x="3" y="2"/>
                    <a:pt x="5" y="3"/>
                  </a:cubicBezTo>
                  <a:cubicBezTo>
                    <a:pt x="6" y="4"/>
                    <a:pt x="7" y="5"/>
                    <a:pt x="7" y="6"/>
                  </a:cubicBezTo>
                  <a:cubicBezTo>
                    <a:pt x="8" y="13"/>
                    <a:pt x="4"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364"/>
            <p:cNvSpPr>
              <a:spLocks/>
            </p:cNvSpPr>
            <p:nvPr/>
          </p:nvSpPr>
          <p:spPr bwMode="auto">
            <a:xfrm>
              <a:off x="5186351" y="2454801"/>
              <a:ext cx="30842" cy="28852"/>
            </a:xfrm>
            <a:custGeom>
              <a:avLst/>
              <a:gdLst>
                <a:gd name="T0" fmla="*/ 10 w 15"/>
                <a:gd name="T1" fmla="*/ 9 h 14"/>
                <a:gd name="T2" fmla="*/ 4 w 15"/>
                <a:gd name="T3" fmla="*/ 12 h 14"/>
                <a:gd name="T4" fmla="*/ 11 w 15"/>
                <a:gd name="T5" fmla="*/ 1 h 14"/>
                <a:gd name="T6" fmla="*/ 10 w 15"/>
                <a:gd name="T7" fmla="*/ 9 h 14"/>
              </a:gdLst>
              <a:ahLst/>
              <a:cxnLst>
                <a:cxn ang="0">
                  <a:pos x="T0" y="T1"/>
                </a:cxn>
                <a:cxn ang="0">
                  <a:pos x="T2" y="T3"/>
                </a:cxn>
                <a:cxn ang="0">
                  <a:pos x="T4" y="T5"/>
                </a:cxn>
                <a:cxn ang="0">
                  <a:pos x="T6" y="T7"/>
                </a:cxn>
              </a:cxnLst>
              <a:rect l="0" t="0" r="r" b="b"/>
              <a:pathLst>
                <a:path w="15" h="14">
                  <a:moveTo>
                    <a:pt x="10" y="9"/>
                  </a:moveTo>
                  <a:cubicBezTo>
                    <a:pt x="8" y="10"/>
                    <a:pt x="7" y="14"/>
                    <a:pt x="4" y="12"/>
                  </a:cubicBezTo>
                  <a:cubicBezTo>
                    <a:pt x="0" y="9"/>
                    <a:pt x="7" y="0"/>
                    <a:pt x="11" y="1"/>
                  </a:cubicBezTo>
                  <a:cubicBezTo>
                    <a:pt x="15" y="2"/>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365"/>
            <p:cNvSpPr>
              <a:spLocks/>
            </p:cNvSpPr>
            <p:nvPr/>
          </p:nvSpPr>
          <p:spPr bwMode="auto">
            <a:xfrm>
              <a:off x="5186351" y="2675669"/>
              <a:ext cx="26863" cy="28852"/>
            </a:xfrm>
            <a:custGeom>
              <a:avLst/>
              <a:gdLst>
                <a:gd name="T0" fmla="*/ 3 w 13"/>
                <a:gd name="T1" fmla="*/ 3 h 14"/>
                <a:gd name="T2" fmla="*/ 0 w 13"/>
                <a:gd name="T3" fmla="*/ 9 h 14"/>
                <a:gd name="T4" fmla="*/ 10 w 13"/>
                <a:gd name="T5" fmla="*/ 6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1" y="14"/>
                    <a:pt x="9" y="10"/>
                    <a:pt x="10" y="6"/>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366"/>
            <p:cNvSpPr>
              <a:spLocks/>
            </p:cNvSpPr>
            <p:nvPr/>
          </p:nvSpPr>
          <p:spPr bwMode="auto">
            <a:xfrm>
              <a:off x="5182372" y="2563245"/>
              <a:ext cx="32832" cy="24873"/>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367"/>
            <p:cNvSpPr>
              <a:spLocks/>
            </p:cNvSpPr>
            <p:nvPr/>
          </p:nvSpPr>
          <p:spPr bwMode="auto">
            <a:xfrm>
              <a:off x="5244056" y="2772175"/>
              <a:ext cx="13929" cy="26863"/>
            </a:xfrm>
            <a:custGeom>
              <a:avLst/>
              <a:gdLst>
                <a:gd name="T0" fmla="*/ 6 w 7"/>
                <a:gd name="T1" fmla="*/ 10 h 13"/>
                <a:gd name="T2" fmla="*/ 3 w 7"/>
                <a:gd name="T3" fmla="*/ 13 h 13"/>
                <a:gd name="T4" fmla="*/ 3 w 7"/>
                <a:gd name="T5" fmla="*/ 3 h 13"/>
                <a:gd name="T6" fmla="*/ 6 w 7"/>
                <a:gd name="T7" fmla="*/ 10 h 13"/>
              </a:gdLst>
              <a:ahLst/>
              <a:cxnLst>
                <a:cxn ang="0">
                  <a:pos x="T0" y="T1"/>
                </a:cxn>
                <a:cxn ang="0">
                  <a:pos x="T2" y="T3"/>
                </a:cxn>
                <a:cxn ang="0">
                  <a:pos x="T4" y="T5"/>
                </a:cxn>
                <a:cxn ang="0">
                  <a:pos x="T6" y="T7"/>
                </a:cxn>
              </a:cxnLst>
              <a:rect l="0" t="0" r="r" b="b"/>
              <a:pathLst>
                <a:path w="7" h="13">
                  <a:moveTo>
                    <a:pt x="6" y="10"/>
                  </a:moveTo>
                  <a:cubicBezTo>
                    <a:pt x="5" y="11"/>
                    <a:pt x="5" y="13"/>
                    <a:pt x="3" y="13"/>
                  </a:cubicBezTo>
                  <a:cubicBezTo>
                    <a:pt x="0" y="12"/>
                    <a:pt x="2" y="4"/>
                    <a:pt x="3" y="3"/>
                  </a:cubicBezTo>
                  <a:cubicBezTo>
                    <a:pt x="7" y="0"/>
                    <a:pt x="7" y="6"/>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368"/>
            <p:cNvSpPr>
              <a:spLocks/>
            </p:cNvSpPr>
            <p:nvPr/>
          </p:nvSpPr>
          <p:spPr bwMode="auto">
            <a:xfrm>
              <a:off x="5188341" y="2542352"/>
              <a:ext cx="30842" cy="20893"/>
            </a:xfrm>
            <a:custGeom>
              <a:avLst/>
              <a:gdLst>
                <a:gd name="T0" fmla="*/ 12 w 15"/>
                <a:gd name="T1" fmla="*/ 1 h 10"/>
                <a:gd name="T2" fmla="*/ 15 w 15"/>
                <a:gd name="T3" fmla="*/ 5 h 10"/>
                <a:gd name="T4" fmla="*/ 6 w 15"/>
                <a:gd name="T5" fmla="*/ 8 h 10"/>
                <a:gd name="T6" fmla="*/ 12 w 15"/>
                <a:gd name="T7" fmla="*/ 1 h 10"/>
              </a:gdLst>
              <a:ahLst/>
              <a:cxnLst>
                <a:cxn ang="0">
                  <a:pos x="T0" y="T1"/>
                </a:cxn>
                <a:cxn ang="0">
                  <a:pos x="T2" y="T3"/>
                </a:cxn>
                <a:cxn ang="0">
                  <a:pos x="T4" y="T5"/>
                </a:cxn>
                <a:cxn ang="0">
                  <a:pos x="T6" y="T7"/>
                </a:cxn>
              </a:cxnLst>
              <a:rect l="0" t="0" r="r" b="b"/>
              <a:pathLst>
                <a:path w="15" h="10">
                  <a:moveTo>
                    <a:pt x="12" y="1"/>
                  </a:moveTo>
                  <a:cubicBezTo>
                    <a:pt x="14" y="1"/>
                    <a:pt x="15" y="0"/>
                    <a:pt x="15" y="5"/>
                  </a:cubicBezTo>
                  <a:cubicBezTo>
                    <a:pt x="15" y="9"/>
                    <a:pt x="9" y="10"/>
                    <a:pt x="6" y="8"/>
                  </a:cubicBezTo>
                  <a:cubicBezTo>
                    <a:pt x="0" y="5"/>
                    <a:pt x="6" y="0"/>
                    <a:pt x="12"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369"/>
            <p:cNvSpPr>
              <a:spLocks/>
            </p:cNvSpPr>
            <p:nvPr/>
          </p:nvSpPr>
          <p:spPr bwMode="auto">
            <a:xfrm>
              <a:off x="5223163" y="2702532"/>
              <a:ext cx="20893" cy="28852"/>
            </a:xfrm>
            <a:custGeom>
              <a:avLst/>
              <a:gdLst>
                <a:gd name="T0" fmla="*/ 9 w 10"/>
                <a:gd name="T1" fmla="*/ 8 h 14"/>
                <a:gd name="T2" fmla="*/ 5 w 10"/>
                <a:gd name="T3" fmla="*/ 12 h 14"/>
                <a:gd name="T4" fmla="*/ 0 w 10"/>
                <a:gd name="T5" fmla="*/ 6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370"/>
            <p:cNvSpPr>
              <a:spLocks/>
            </p:cNvSpPr>
            <p:nvPr/>
          </p:nvSpPr>
          <p:spPr bwMode="auto">
            <a:xfrm>
              <a:off x="5225153" y="2772175"/>
              <a:ext cx="14924" cy="12934"/>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6"/>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371"/>
            <p:cNvSpPr>
              <a:spLocks/>
            </p:cNvSpPr>
            <p:nvPr/>
          </p:nvSpPr>
          <p:spPr bwMode="auto">
            <a:xfrm>
              <a:off x="5176402" y="2766206"/>
              <a:ext cx="26863" cy="18903"/>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3" y="3"/>
                    <a:pt x="13" y="5"/>
                  </a:cubicBezTo>
                  <a:cubicBezTo>
                    <a:pt x="13" y="9"/>
                    <a:pt x="10"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372"/>
            <p:cNvSpPr>
              <a:spLocks/>
            </p:cNvSpPr>
            <p:nvPr/>
          </p:nvSpPr>
          <p:spPr bwMode="auto">
            <a:xfrm>
              <a:off x="5240076" y="2829879"/>
              <a:ext cx="19898" cy="22883"/>
            </a:xfrm>
            <a:custGeom>
              <a:avLst/>
              <a:gdLst>
                <a:gd name="T0" fmla="*/ 2 w 10"/>
                <a:gd name="T1" fmla="*/ 4 h 11"/>
                <a:gd name="T2" fmla="*/ 0 w 10"/>
                <a:gd name="T3" fmla="*/ 9 h 11"/>
                <a:gd name="T4" fmla="*/ 4 w 10"/>
                <a:gd name="T5" fmla="*/ 9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4" y="9"/>
                  </a:cubicBezTo>
                  <a:cubicBezTo>
                    <a:pt x="5" y="9"/>
                    <a:pt x="7"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373"/>
            <p:cNvSpPr>
              <a:spLocks/>
            </p:cNvSpPr>
            <p:nvPr/>
          </p:nvSpPr>
          <p:spPr bwMode="auto">
            <a:xfrm>
              <a:off x="5254005" y="3038809"/>
              <a:ext cx="32832" cy="22883"/>
            </a:xfrm>
            <a:custGeom>
              <a:avLst/>
              <a:gdLst>
                <a:gd name="T0" fmla="*/ 8 w 16"/>
                <a:gd name="T1" fmla="*/ 3 h 11"/>
                <a:gd name="T2" fmla="*/ 14 w 16"/>
                <a:gd name="T3" fmla="*/ 4 h 11"/>
                <a:gd name="T4" fmla="*/ 3 w 16"/>
                <a:gd name="T5" fmla="*/ 9 h 11"/>
                <a:gd name="T6" fmla="*/ 8 w 16"/>
                <a:gd name="T7" fmla="*/ 3 h 11"/>
              </a:gdLst>
              <a:ahLst/>
              <a:cxnLst>
                <a:cxn ang="0">
                  <a:pos x="T0" y="T1"/>
                </a:cxn>
                <a:cxn ang="0">
                  <a:pos x="T2" y="T3"/>
                </a:cxn>
                <a:cxn ang="0">
                  <a:pos x="T4" y="T5"/>
                </a:cxn>
                <a:cxn ang="0">
                  <a:pos x="T6" y="T7"/>
                </a:cxn>
              </a:cxnLst>
              <a:rect l="0" t="0" r="r" b="b"/>
              <a:pathLst>
                <a:path w="16" h="11">
                  <a:moveTo>
                    <a:pt x="8" y="3"/>
                  </a:moveTo>
                  <a:cubicBezTo>
                    <a:pt x="10" y="3"/>
                    <a:pt x="12" y="0"/>
                    <a:pt x="14" y="4"/>
                  </a:cubicBezTo>
                  <a:cubicBezTo>
                    <a:pt x="16" y="8"/>
                    <a:pt x="5" y="11"/>
                    <a:pt x="3" y="9"/>
                  </a:cubicBezTo>
                  <a:cubicBezTo>
                    <a:pt x="0" y="6"/>
                    <a:pt x="2" y="3"/>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374"/>
            <p:cNvSpPr>
              <a:spLocks/>
            </p:cNvSpPr>
            <p:nvPr/>
          </p:nvSpPr>
          <p:spPr bwMode="auto">
            <a:xfrm>
              <a:off x="5213214" y="2608016"/>
              <a:ext cx="26863" cy="28852"/>
            </a:xfrm>
            <a:custGeom>
              <a:avLst/>
              <a:gdLst>
                <a:gd name="T0" fmla="*/ 9 w 13"/>
                <a:gd name="T1" fmla="*/ 11 h 14"/>
                <a:gd name="T2" fmla="*/ 12 w 13"/>
                <a:gd name="T3" fmla="*/ 5 h 14"/>
                <a:gd name="T4" fmla="*/ 2 w 13"/>
                <a:gd name="T5" fmla="*/ 8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8"/>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375"/>
            <p:cNvSpPr>
              <a:spLocks/>
            </p:cNvSpPr>
            <p:nvPr/>
          </p:nvSpPr>
          <p:spPr bwMode="auto">
            <a:xfrm>
              <a:off x="5141581" y="3280570"/>
              <a:ext cx="26863" cy="11939"/>
            </a:xfrm>
            <a:custGeom>
              <a:avLst/>
              <a:gdLst>
                <a:gd name="T0" fmla="*/ 9 w 13"/>
                <a:gd name="T1" fmla="*/ 5 h 6"/>
                <a:gd name="T2" fmla="*/ 13 w 13"/>
                <a:gd name="T3" fmla="*/ 3 h 6"/>
                <a:gd name="T4" fmla="*/ 3 w 13"/>
                <a:gd name="T5" fmla="*/ 2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6"/>
                    <a:pt x="13" y="3"/>
                  </a:cubicBezTo>
                  <a:cubicBezTo>
                    <a:pt x="13" y="1"/>
                    <a:pt x="5" y="0"/>
                    <a:pt x="3" y="2"/>
                  </a:cubicBezTo>
                  <a:cubicBezTo>
                    <a:pt x="0" y="5"/>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376"/>
            <p:cNvSpPr>
              <a:spLocks/>
            </p:cNvSpPr>
            <p:nvPr/>
          </p:nvSpPr>
          <p:spPr bwMode="auto">
            <a:xfrm>
              <a:off x="5108749" y="2979115"/>
              <a:ext cx="28852" cy="24873"/>
            </a:xfrm>
            <a:custGeom>
              <a:avLst/>
              <a:gdLst>
                <a:gd name="T0" fmla="*/ 6 w 14"/>
                <a:gd name="T1" fmla="*/ 10 h 12"/>
                <a:gd name="T2" fmla="*/ 11 w 14"/>
                <a:gd name="T3" fmla="*/ 7 h 12"/>
                <a:gd name="T4" fmla="*/ 7 w 14"/>
                <a:gd name="T5" fmla="*/ 1 h 12"/>
                <a:gd name="T6" fmla="*/ 6 w 14"/>
                <a:gd name="T7" fmla="*/ 10 h 12"/>
              </a:gdLst>
              <a:ahLst/>
              <a:cxnLst>
                <a:cxn ang="0">
                  <a:pos x="T0" y="T1"/>
                </a:cxn>
                <a:cxn ang="0">
                  <a:pos x="T2" y="T3"/>
                </a:cxn>
                <a:cxn ang="0">
                  <a:pos x="T4" y="T5"/>
                </a:cxn>
                <a:cxn ang="0">
                  <a:pos x="T6" y="T7"/>
                </a:cxn>
              </a:cxnLst>
              <a:rect l="0" t="0" r="r" b="b"/>
              <a:pathLst>
                <a:path w="14" h="12">
                  <a:moveTo>
                    <a:pt x="6" y="10"/>
                  </a:moveTo>
                  <a:cubicBezTo>
                    <a:pt x="9" y="12"/>
                    <a:pt x="9" y="9"/>
                    <a:pt x="11" y="7"/>
                  </a:cubicBezTo>
                  <a:cubicBezTo>
                    <a:pt x="14" y="5"/>
                    <a:pt x="11" y="2"/>
                    <a:pt x="7" y="1"/>
                  </a:cubicBezTo>
                  <a:cubicBezTo>
                    <a:pt x="0" y="0"/>
                    <a:pt x="1" y="7"/>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377"/>
            <p:cNvSpPr>
              <a:spLocks/>
            </p:cNvSpPr>
            <p:nvPr/>
          </p:nvSpPr>
          <p:spPr bwMode="auto">
            <a:xfrm>
              <a:off x="5261964" y="2733373"/>
              <a:ext cx="20893" cy="24873"/>
            </a:xfrm>
            <a:custGeom>
              <a:avLst/>
              <a:gdLst>
                <a:gd name="T0" fmla="*/ 2 w 10"/>
                <a:gd name="T1" fmla="*/ 4 h 12"/>
                <a:gd name="T2" fmla="*/ 0 w 10"/>
                <a:gd name="T3" fmla="*/ 9 h 12"/>
                <a:gd name="T4" fmla="*/ 3 w 10"/>
                <a:gd name="T5" fmla="*/ 10 h 12"/>
                <a:gd name="T6" fmla="*/ 7 w 10"/>
                <a:gd name="T7" fmla="*/ 8 h 12"/>
                <a:gd name="T8" fmla="*/ 2 w 10"/>
                <a:gd name="T9" fmla="*/ 4 h 12"/>
              </a:gdLst>
              <a:ahLst/>
              <a:cxnLst>
                <a:cxn ang="0">
                  <a:pos x="T0" y="T1"/>
                </a:cxn>
                <a:cxn ang="0">
                  <a:pos x="T2" y="T3"/>
                </a:cxn>
                <a:cxn ang="0">
                  <a:pos x="T4" y="T5"/>
                </a:cxn>
                <a:cxn ang="0">
                  <a:pos x="T6" y="T7"/>
                </a:cxn>
                <a:cxn ang="0">
                  <a:pos x="T8" y="T9"/>
                </a:cxn>
              </a:cxnLst>
              <a:rect l="0" t="0" r="r" b="b"/>
              <a:pathLst>
                <a:path w="10" h="12">
                  <a:moveTo>
                    <a:pt x="2" y="4"/>
                  </a:moveTo>
                  <a:cubicBezTo>
                    <a:pt x="0" y="5"/>
                    <a:pt x="0" y="8"/>
                    <a:pt x="0" y="9"/>
                  </a:cubicBezTo>
                  <a:cubicBezTo>
                    <a:pt x="0" y="12"/>
                    <a:pt x="1" y="11"/>
                    <a:pt x="3" y="10"/>
                  </a:cubicBezTo>
                  <a:cubicBezTo>
                    <a:pt x="5" y="9"/>
                    <a:pt x="6" y="9"/>
                    <a:pt x="7" y="8"/>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378"/>
            <p:cNvSpPr>
              <a:spLocks/>
            </p:cNvSpPr>
            <p:nvPr/>
          </p:nvSpPr>
          <p:spPr bwMode="auto">
            <a:xfrm>
              <a:off x="5133622" y="2897533"/>
              <a:ext cx="32832" cy="24873"/>
            </a:xfrm>
            <a:custGeom>
              <a:avLst/>
              <a:gdLst>
                <a:gd name="T0" fmla="*/ 11 w 16"/>
                <a:gd name="T1" fmla="*/ 9 h 12"/>
                <a:gd name="T2" fmla="*/ 4 w 16"/>
                <a:gd name="T3" fmla="*/ 11 h 12"/>
                <a:gd name="T4" fmla="*/ 9 w 16"/>
                <a:gd name="T5" fmla="*/ 2 h 12"/>
                <a:gd name="T6" fmla="*/ 11 w 16"/>
                <a:gd name="T7" fmla="*/ 9 h 12"/>
              </a:gdLst>
              <a:ahLst/>
              <a:cxnLst>
                <a:cxn ang="0">
                  <a:pos x="T0" y="T1"/>
                </a:cxn>
                <a:cxn ang="0">
                  <a:pos x="T2" y="T3"/>
                </a:cxn>
                <a:cxn ang="0">
                  <a:pos x="T4" y="T5"/>
                </a:cxn>
                <a:cxn ang="0">
                  <a:pos x="T6" y="T7"/>
                </a:cxn>
              </a:cxnLst>
              <a:rect l="0" t="0" r="r" b="b"/>
              <a:pathLst>
                <a:path w="16" h="12">
                  <a:moveTo>
                    <a:pt x="11" y="9"/>
                  </a:moveTo>
                  <a:cubicBezTo>
                    <a:pt x="9" y="10"/>
                    <a:pt x="9" y="12"/>
                    <a:pt x="4" y="11"/>
                  </a:cubicBezTo>
                  <a:cubicBezTo>
                    <a:pt x="0" y="9"/>
                    <a:pt x="5" y="2"/>
                    <a:pt x="9" y="2"/>
                  </a:cubicBezTo>
                  <a:cubicBezTo>
                    <a:pt x="16" y="0"/>
                    <a:pt x="15" y="6"/>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379"/>
            <p:cNvSpPr>
              <a:spLocks/>
            </p:cNvSpPr>
            <p:nvPr/>
          </p:nvSpPr>
          <p:spPr bwMode="auto">
            <a:xfrm>
              <a:off x="4305863" y="3522331"/>
              <a:ext cx="21888" cy="30842"/>
            </a:xfrm>
            <a:custGeom>
              <a:avLst/>
              <a:gdLst>
                <a:gd name="T0" fmla="*/ 3 w 11"/>
                <a:gd name="T1" fmla="*/ 8 h 15"/>
                <a:gd name="T2" fmla="*/ 5 w 11"/>
                <a:gd name="T3" fmla="*/ 1 h 15"/>
                <a:gd name="T4" fmla="*/ 8 w 11"/>
                <a:gd name="T5" fmla="*/ 13 h 15"/>
                <a:gd name="T6" fmla="*/ 3 w 11"/>
                <a:gd name="T7" fmla="*/ 8 h 15"/>
              </a:gdLst>
              <a:ahLst/>
              <a:cxnLst>
                <a:cxn ang="0">
                  <a:pos x="T0" y="T1"/>
                </a:cxn>
                <a:cxn ang="0">
                  <a:pos x="T2" y="T3"/>
                </a:cxn>
                <a:cxn ang="0">
                  <a:pos x="T4" y="T5"/>
                </a:cxn>
                <a:cxn ang="0">
                  <a:pos x="T6" y="T7"/>
                </a:cxn>
              </a:cxnLst>
              <a:rect l="0" t="0" r="r" b="b"/>
              <a:pathLst>
                <a:path w="11" h="15">
                  <a:moveTo>
                    <a:pt x="3" y="8"/>
                  </a:moveTo>
                  <a:cubicBezTo>
                    <a:pt x="3" y="5"/>
                    <a:pt x="0" y="2"/>
                    <a:pt x="5" y="1"/>
                  </a:cubicBezTo>
                  <a:cubicBezTo>
                    <a:pt x="9" y="0"/>
                    <a:pt x="11" y="11"/>
                    <a:pt x="8" y="13"/>
                  </a:cubicBezTo>
                  <a:cubicBezTo>
                    <a:pt x="5" y="15"/>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380"/>
            <p:cNvSpPr>
              <a:spLocks/>
            </p:cNvSpPr>
            <p:nvPr/>
          </p:nvSpPr>
          <p:spPr bwMode="auto">
            <a:xfrm>
              <a:off x="5238086" y="2542352"/>
              <a:ext cx="21888" cy="34822"/>
            </a:xfrm>
            <a:custGeom>
              <a:avLst/>
              <a:gdLst>
                <a:gd name="T0" fmla="*/ 3 w 11"/>
                <a:gd name="T1" fmla="*/ 11 h 17"/>
                <a:gd name="T2" fmla="*/ 2 w 11"/>
                <a:gd name="T3" fmla="*/ 4 h 17"/>
                <a:gd name="T4" fmla="*/ 10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4"/>
                  </a:cubicBezTo>
                  <a:cubicBezTo>
                    <a:pt x="4" y="0"/>
                    <a:pt x="10" y="6"/>
                    <a:pt x="10"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381"/>
            <p:cNvSpPr>
              <a:spLocks/>
            </p:cNvSpPr>
            <p:nvPr/>
          </p:nvSpPr>
          <p:spPr bwMode="auto">
            <a:xfrm>
              <a:off x="5274898" y="2647812"/>
              <a:ext cx="25867" cy="27857"/>
            </a:xfrm>
            <a:custGeom>
              <a:avLst/>
              <a:gdLst>
                <a:gd name="T0" fmla="*/ 10 w 13"/>
                <a:gd name="T1" fmla="*/ 4 h 14"/>
                <a:gd name="T2" fmla="*/ 4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8" y="3"/>
                    <a:pt x="9" y="0"/>
                    <a:pt x="4" y="0"/>
                  </a:cubicBezTo>
                  <a:cubicBezTo>
                    <a:pt x="0" y="0"/>
                    <a:pt x="2" y="9"/>
                    <a:pt x="6" y="11"/>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382"/>
            <p:cNvSpPr>
              <a:spLocks/>
            </p:cNvSpPr>
            <p:nvPr/>
          </p:nvSpPr>
          <p:spPr bwMode="auto">
            <a:xfrm>
              <a:off x="5211224" y="2503551"/>
              <a:ext cx="11939" cy="26863"/>
            </a:xfrm>
            <a:custGeom>
              <a:avLst/>
              <a:gdLst>
                <a:gd name="T0" fmla="*/ 5 w 6"/>
                <a:gd name="T1" fmla="*/ 4 h 13"/>
                <a:gd name="T2" fmla="*/ 4 w 6"/>
                <a:gd name="T3" fmla="*/ 0 h 13"/>
                <a:gd name="T4" fmla="*/ 1 w 6"/>
                <a:gd name="T5" fmla="*/ 10 h 13"/>
                <a:gd name="T6" fmla="*/ 5 w 6"/>
                <a:gd name="T7" fmla="*/ 4 h 13"/>
              </a:gdLst>
              <a:ahLst/>
              <a:cxnLst>
                <a:cxn ang="0">
                  <a:pos x="T0" y="T1"/>
                </a:cxn>
                <a:cxn ang="0">
                  <a:pos x="T2" y="T3"/>
                </a:cxn>
                <a:cxn ang="0">
                  <a:pos x="T4" y="T5"/>
                </a:cxn>
                <a:cxn ang="0">
                  <a:pos x="T6" y="T7"/>
                </a:cxn>
              </a:cxnLst>
              <a:rect l="0" t="0" r="r" b="b"/>
              <a:pathLst>
                <a:path w="6" h="13">
                  <a:moveTo>
                    <a:pt x="5" y="4"/>
                  </a:moveTo>
                  <a:cubicBezTo>
                    <a:pt x="5" y="2"/>
                    <a:pt x="6" y="0"/>
                    <a:pt x="4" y="0"/>
                  </a:cubicBezTo>
                  <a:cubicBezTo>
                    <a:pt x="1" y="0"/>
                    <a:pt x="0" y="8"/>
                    <a:pt x="1" y="10"/>
                  </a:cubicBezTo>
                  <a:cubicBezTo>
                    <a:pt x="3" y="13"/>
                    <a:pt x="6" y="8"/>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383"/>
            <p:cNvSpPr>
              <a:spLocks/>
            </p:cNvSpPr>
            <p:nvPr/>
          </p:nvSpPr>
          <p:spPr bwMode="auto">
            <a:xfrm>
              <a:off x="5203265" y="2586128"/>
              <a:ext cx="32832" cy="21888"/>
            </a:xfrm>
            <a:custGeom>
              <a:avLst/>
              <a:gdLst>
                <a:gd name="T0" fmla="*/ 9 w 16"/>
                <a:gd name="T1" fmla="*/ 9 h 11"/>
                <a:gd name="T2" fmla="*/ 14 w 16"/>
                <a:gd name="T3" fmla="*/ 6 h 11"/>
                <a:gd name="T4" fmla="*/ 6 w 16"/>
                <a:gd name="T5" fmla="*/ 1 h 11"/>
                <a:gd name="T6" fmla="*/ 9 w 16"/>
                <a:gd name="T7" fmla="*/ 9 h 11"/>
              </a:gdLst>
              <a:ahLst/>
              <a:cxnLst>
                <a:cxn ang="0">
                  <a:pos x="T0" y="T1"/>
                </a:cxn>
                <a:cxn ang="0">
                  <a:pos x="T2" y="T3"/>
                </a:cxn>
                <a:cxn ang="0">
                  <a:pos x="T4" y="T5"/>
                </a:cxn>
                <a:cxn ang="0">
                  <a:pos x="T6" y="T7"/>
                </a:cxn>
              </a:cxnLst>
              <a:rect l="0" t="0" r="r" b="b"/>
              <a:pathLst>
                <a:path w="16" h="11">
                  <a:moveTo>
                    <a:pt x="9" y="9"/>
                  </a:moveTo>
                  <a:cubicBezTo>
                    <a:pt x="11" y="10"/>
                    <a:pt x="13" y="11"/>
                    <a:pt x="14" y="6"/>
                  </a:cubicBezTo>
                  <a:cubicBezTo>
                    <a:pt x="16" y="3"/>
                    <a:pt x="10" y="0"/>
                    <a:pt x="6" y="1"/>
                  </a:cubicBezTo>
                  <a:cubicBezTo>
                    <a:pt x="0" y="2"/>
                    <a:pt x="4" y="8"/>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384"/>
            <p:cNvSpPr>
              <a:spLocks/>
            </p:cNvSpPr>
            <p:nvPr/>
          </p:nvSpPr>
          <p:spPr bwMode="auto">
            <a:xfrm>
              <a:off x="5263954" y="2608016"/>
              <a:ext cx="26863"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6"/>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385"/>
            <p:cNvSpPr>
              <a:spLocks/>
            </p:cNvSpPr>
            <p:nvPr/>
          </p:nvSpPr>
          <p:spPr bwMode="auto">
            <a:xfrm>
              <a:off x="5278877" y="2719445"/>
              <a:ext cx="9949" cy="13929"/>
            </a:xfrm>
            <a:custGeom>
              <a:avLst/>
              <a:gdLst>
                <a:gd name="T0" fmla="*/ 5 w 5"/>
                <a:gd name="T1" fmla="*/ 3 h 7"/>
                <a:gd name="T2" fmla="*/ 2 w 5"/>
                <a:gd name="T3" fmla="*/ 1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1"/>
                  </a:cubicBezTo>
                  <a:cubicBezTo>
                    <a:pt x="0" y="0"/>
                    <a:pt x="0" y="5"/>
                    <a:pt x="2" y="6"/>
                  </a:cubicBezTo>
                  <a:cubicBezTo>
                    <a:pt x="4" y="7"/>
                    <a:pt x="5" y="6"/>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386"/>
            <p:cNvSpPr>
              <a:spLocks/>
            </p:cNvSpPr>
            <p:nvPr/>
          </p:nvSpPr>
          <p:spPr bwMode="auto">
            <a:xfrm>
              <a:off x="5178392" y="2829879"/>
              <a:ext cx="22883" cy="34822"/>
            </a:xfrm>
            <a:custGeom>
              <a:avLst/>
              <a:gdLst>
                <a:gd name="T0" fmla="*/ 8 w 11"/>
                <a:gd name="T1" fmla="*/ 6 h 17"/>
                <a:gd name="T2" fmla="*/ 9 w 11"/>
                <a:gd name="T3" fmla="*/ 13 h 17"/>
                <a:gd name="T4" fmla="*/ 1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1" y="7"/>
                  </a:cubicBezTo>
                  <a:cubicBezTo>
                    <a:pt x="0" y="0"/>
                    <a:pt x="6"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7" name="Freeform 387"/>
            <p:cNvSpPr>
              <a:spLocks/>
            </p:cNvSpPr>
            <p:nvPr/>
          </p:nvSpPr>
          <p:spPr bwMode="auto">
            <a:xfrm>
              <a:off x="5288826" y="2729394"/>
              <a:ext cx="30842" cy="20893"/>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2" y="3"/>
                    <a:pt x="13" y="5"/>
                  </a:cubicBezTo>
                  <a:cubicBezTo>
                    <a:pt x="15" y="9"/>
                    <a:pt x="11" y="10"/>
                    <a:pt x="7" y="10"/>
                  </a:cubicBezTo>
                  <a:cubicBezTo>
                    <a:pt x="0" y="9"/>
                    <a:pt x="4"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388"/>
            <p:cNvSpPr>
              <a:spLocks/>
            </p:cNvSpPr>
            <p:nvPr/>
          </p:nvSpPr>
          <p:spPr bwMode="auto">
            <a:xfrm>
              <a:off x="5229132" y="3075620"/>
              <a:ext cx="22883" cy="24873"/>
            </a:xfrm>
            <a:custGeom>
              <a:avLst/>
              <a:gdLst>
                <a:gd name="T0" fmla="*/ 1 w 11"/>
                <a:gd name="T1" fmla="*/ 4 h 12"/>
                <a:gd name="T2" fmla="*/ 7 w 11"/>
                <a:gd name="T3" fmla="*/ 0 h 12"/>
                <a:gd name="T4" fmla="*/ 8 w 11"/>
                <a:gd name="T5" fmla="*/ 6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1"/>
                    <a:pt x="5" y="0"/>
                    <a:pt x="7" y="0"/>
                  </a:cubicBezTo>
                  <a:cubicBezTo>
                    <a:pt x="11" y="0"/>
                    <a:pt x="11" y="3"/>
                    <a:pt x="8" y="6"/>
                  </a:cubicBezTo>
                  <a:cubicBezTo>
                    <a:pt x="4" y="12"/>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389"/>
            <p:cNvSpPr>
              <a:spLocks/>
            </p:cNvSpPr>
            <p:nvPr/>
          </p:nvSpPr>
          <p:spPr bwMode="auto">
            <a:xfrm>
              <a:off x="5172423" y="2952252"/>
              <a:ext cx="30842" cy="14924"/>
            </a:xfrm>
            <a:custGeom>
              <a:avLst/>
              <a:gdLst>
                <a:gd name="T0" fmla="*/ 7 w 15"/>
                <a:gd name="T1" fmla="*/ 7 h 7"/>
                <a:gd name="T2" fmla="*/ 13 w 15"/>
                <a:gd name="T3" fmla="*/ 6 h 7"/>
                <a:gd name="T4" fmla="*/ 11 w 15"/>
                <a:gd name="T5" fmla="*/ 2 h 7"/>
                <a:gd name="T6" fmla="*/ 7 w 15"/>
                <a:gd name="T7" fmla="*/ 1 h 7"/>
                <a:gd name="T8" fmla="*/ 7 w 15"/>
                <a:gd name="T9" fmla="*/ 7 h 7"/>
              </a:gdLst>
              <a:ahLst/>
              <a:cxnLst>
                <a:cxn ang="0">
                  <a:pos x="T0" y="T1"/>
                </a:cxn>
                <a:cxn ang="0">
                  <a:pos x="T2" y="T3"/>
                </a:cxn>
                <a:cxn ang="0">
                  <a:pos x="T4" y="T5"/>
                </a:cxn>
                <a:cxn ang="0">
                  <a:pos x="T6" y="T7"/>
                </a:cxn>
                <a:cxn ang="0">
                  <a:pos x="T8" y="T9"/>
                </a:cxn>
              </a:cxnLst>
              <a:rect l="0" t="0" r="r" b="b"/>
              <a:pathLst>
                <a:path w="15" h="7">
                  <a:moveTo>
                    <a:pt x="7" y="7"/>
                  </a:moveTo>
                  <a:cubicBezTo>
                    <a:pt x="9" y="7"/>
                    <a:pt x="12" y="6"/>
                    <a:pt x="13" y="6"/>
                  </a:cubicBezTo>
                  <a:cubicBezTo>
                    <a:pt x="15" y="4"/>
                    <a:pt x="13" y="4"/>
                    <a:pt x="11" y="2"/>
                  </a:cubicBezTo>
                  <a:cubicBezTo>
                    <a:pt x="10" y="2"/>
                    <a:pt x="9" y="0"/>
                    <a:pt x="7" y="1"/>
                  </a:cubicBezTo>
                  <a:cubicBezTo>
                    <a:pt x="0" y="2"/>
                    <a:pt x="2" y="6"/>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0" name="Freeform 390"/>
            <p:cNvSpPr>
              <a:spLocks/>
            </p:cNvSpPr>
            <p:nvPr/>
          </p:nvSpPr>
          <p:spPr bwMode="auto">
            <a:xfrm>
              <a:off x="5221173" y="2514495"/>
              <a:ext cx="30842" cy="25867"/>
            </a:xfrm>
            <a:custGeom>
              <a:avLst/>
              <a:gdLst>
                <a:gd name="T0" fmla="*/ 10 w 15"/>
                <a:gd name="T1" fmla="*/ 8 h 13"/>
                <a:gd name="T2" fmla="*/ 4 w 15"/>
                <a:gd name="T3" fmla="*/ 11 h 13"/>
                <a:gd name="T4" fmla="*/ 11 w 15"/>
                <a:gd name="T5" fmla="*/ 1 h 13"/>
                <a:gd name="T6" fmla="*/ 10 w 15"/>
                <a:gd name="T7" fmla="*/ 8 h 13"/>
              </a:gdLst>
              <a:ahLst/>
              <a:cxnLst>
                <a:cxn ang="0">
                  <a:pos x="T0" y="T1"/>
                </a:cxn>
                <a:cxn ang="0">
                  <a:pos x="T2" y="T3"/>
                </a:cxn>
                <a:cxn ang="0">
                  <a:pos x="T4" y="T5"/>
                </a:cxn>
                <a:cxn ang="0">
                  <a:pos x="T6" y="T7"/>
                </a:cxn>
              </a:cxnLst>
              <a:rect l="0" t="0" r="r" b="b"/>
              <a:pathLst>
                <a:path w="15" h="13">
                  <a:moveTo>
                    <a:pt x="10" y="8"/>
                  </a:moveTo>
                  <a:cubicBezTo>
                    <a:pt x="8" y="9"/>
                    <a:pt x="8" y="13"/>
                    <a:pt x="4" y="11"/>
                  </a:cubicBezTo>
                  <a:cubicBezTo>
                    <a:pt x="0" y="8"/>
                    <a:pt x="7" y="0"/>
                    <a:pt x="11" y="1"/>
                  </a:cubicBezTo>
                  <a:cubicBezTo>
                    <a:pt x="15" y="1"/>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391"/>
            <p:cNvSpPr>
              <a:spLocks/>
            </p:cNvSpPr>
            <p:nvPr/>
          </p:nvSpPr>
          <p:spPr bwMode="auto">
            <a:xfrm>
              <a:off x="4282980" y="3595954"/>
              <a:ext cx="26863" cy="28852"/>
            </a:xfrm>
            <a:custGeom>
              <a:avLst/>
              <a:gdLst>
                <a:gd name="T0" fmla="*/ 3 w 13"/>
                <a:gd name="T1" fmla="*/ 3 h 14"/>
                <a:gd name="T2" fmla="*/ 0 w 13"/>
                <a:gd name="T3" fmla="*/ 9 h 14"/>
                <a:gd name="T4" fmla="*/ 10 w 13"/>
                <a:gd name="T5" fmla="*/ 7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0" y="14"/>
                    <a:pt x="8" y="10"/>
                    <a:pt x="10" y="7"/>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392"/>
            <p:cNvSpPr>
              <a:spLocks/>
            </p:cNvSpPr>
            <p:nvPr/>
          </p:nvSpPr>
          <p:spPr bwMode="auto">
            <a:xfrm>
              <a:off x="4104893" y="3475570"/>
              <a:ext cx="13929" cy="26863"/>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3" name="Freeform 393"/>
            <p:cNvSpPr>
              <a:spLocks/>
            </p:cNvSpPr>
            <p:nvPr/>
          </p:nvSpPr>
          <p:spPr bwMode="auto">
            <a:xfrm>
              <a:off x="4014357" y="3462637"/>
              <a:ext cx="30842" cy="18903"/>
            </a:xfrm>
            <a:custGeom>
              <a:avLst/>
              <a:gdLst>
                <a:gd name="T0" fmla="*/ 12 w 15"/>
                <a:gd name="T1" fmla="*/ 0 h 9"/>
                <a:gd name="T2" fmla="*/ 15 w 15"/>
                <a:gd name="T3" fmla="*/ 4 h 9"/>
                <a:gd name="T4" fmla="*/ 6 w 15"/>
                <a:gd name="T5" fmla="*/ 7 h 9"/>
                <a:gd name="T6" fmla="*/ 12 w 15"/>
                <a:gd name="T7" fmla="*/ 0 h 9"/>
              </a:gdLst>
              <a:ahLst/>
              <a:cxnLst>
                <a:cxn ang="0">
                  <a:pos x="T0" y="T1"/>
                </a:cxn>
                <a:cxn ang="0">
                  <a:pos x="T2" y="T3"/>
                </a:cxn>
                <a:cxn ang="0">
                  <a:pos x="T4" y="T5"/>
                </a:cxn>
                <a:cxn ang="0">
                  <a:pos x="T6" y="T7"/>
                </a:cxn>
              </a:cxnLst>
              <a:rect l="0" t="0" r="r" b="b"/>
              <a:pathLst>
                <a:path w="15" h="9">
                  <a:moveTo>
                    <a:pt x="12" y="0"/>
                  </a:moveTo>
                  <a:cubicBezTo>
                    <a:pt x="14" y="0"/>
                    <a:pt x="15" y="0"/>
                    <a:pt x="15" y="4"/>
                  </a:cubicBezTo>
                  <a:cubicBezTo>
                    <a:pt x="15" y="8"/>
                    <a:pt x="9" y="9"/>
                    <a:pt x="6" y="7"/>
                  </a:cubicBezTo>
                  <a:cubicBezTo>
                    <a:pt x="0" y="4"/>
                    <a:pt x="6" y="0"/>
                    <a:pt x="12"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394"/>
            <p:cNvSpPr>
              <a:spLocks/>
            </p:cNvSpPr>
            <p:nvPr/>
          </p:nvSpPr>
          <p:spPr bwMode="auto">
            <a:xfrm>
              <a:off x="4062112" y="3493479"/>
              <a:ext cx="21888" cy="28852"/>
            </a:xfrm>
            <a:custGeom>
              <a:avLst/>
              <a:gdLst>
                <a:gd name="T0" fmla="*/ 9 w 11"/>
                <a:gd name="T1" fmla="*/ 8 h 14"/>
                <a:gd name="T2" fmla="*/ 6 w 11"/>
                <a:gd name="T3" fmla="*/ 12 h 14"/>
                <a:gd name="T4" fmla="*/ 0 w 11"/>
                <a:gd name="T5" fmla="*/ 6 h 14"/>
                <a:gd name="T6" fmla="*/ 9 w 11"/>
                <a:gd name="T7" fmla="*/ 8 h 14"/>
              </a:gdLst>
              <a:ahLst/>
              <a:cxnLst>
                <a:cxn ang="0">
                  <a:pos x="T0" y="T1"/>
                </a:cxn>
                <a:cxn ang="0">
                  <a:pos x="T2" y="T3"/>
                </a:cxn>
                <a:cxn ang="0">
                  <a:pos x="T4" y="T5"/>
                </a:cxn>
                <a:cxn ang="0">
                  <a:pos x="T6" y="T7"/>
                </a:cxn>
              </a:cxnLst>
              <a:rect l="0" t="0" r="r" b="b"/>
              <a:pathLst>
                <a:path w="11" h="14">
                  <a:moveTo>
                    <a:pt x="9" y="8"/>
                  </a:moveTo>
                  <a:cubicBezTo>
                    <a:pt x="11" y="11"/>
                    <a:pt x="7" y="10"/>
                    <a:pt x="6"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395"/>
            <p:cNvSpPr>
              <a:spLocks/>
            </p:cNvSpPr>
            <p:nvPr/>
          </p:nvSpPr>
          <p:spPr bwMode="auto">
            <a:xfrm>
              <a:off x="4074051" y="3465621"/>
              <a:ext cx="11939"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2"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6" name="Freeform 396"/>
            <p:cNvSpPr>
              <a:spLocks/>
            </p:cNvSpPr>
            <p:nvPr/>
          </p:nvSpPr>
          <p:spPr bwMode="auto">
            <a:xfrm>
              <a:off x="4078031" y="3516362"/>
              <a:ext cx="20893" cy="22883"/>
            </a:xfrm>
            <a:custGeom>
              <a:avLst/>
              <a:gdLst>
                <a:gd name="T0" fmla="*/ 2 w 10"/>
                <a:gd name="T1" fmla="*/ 4 h 11"/>
                <a:gd name="T2" fmla="*/ 0 w 10"/>
                <a:gd name="T3" fmla="*/ 9 h 11"/>
                <a:gd name="T4" fmla="*/ 3 w 10"/>
                <a:gd name="T5" fmla="*/ 10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3" y="10"/>
                  </a:cubicBezTo>
                  <a:cubicBezTo>
                    <a:pt x="5" y="9"/>
                    <a:pt x="6"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7" name="Freeform 397"/>
            <p:cNvSpPr>
              <a:spLocks/>
            </p:cNvSpPr>
            <p:nvPr/>
          </p:nvSpPr>
          <p:spPr bwMode="auto">
            <a:xfrm>
              <a:off x="4153643" y="3493479"/>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8" name="Freeform 398"/>
            <p:cNvSpPr>
              <a:spLocks/>
            </p:cNvSpPr>
            <p:nvPr/>
          </p:nvSpPr>
          <p:spPr bwMode="auto">
            <a:xfrm>
              <a:off x="4338695" y="3582025"/>
              <a:ext cx="25867" cy="28852"/>
            </a:xfrm>
            <a:custGeom>
              <a:avLst/>
              <a:gdLst>
                <a:gd name="T0" fmla="*/ 10 w 13"/>
                <a:gd name="T1" fmla="*/ 10 h 14"/>
                <a:gd name="T2" fmla="*/ 13 w 13"/>
                <a:gd name="T3" fmla="*/ 5 h 14"/>
                <a:gd name="T4" fmla="*/ 3 w 13"/>
                <a:gd name="T5" fmla="*/ 7 h 14"/>
                <a:gd name="T6" fmla="*/ 10 w 13"/>
                <a:gd name="T7" fmla="*/ 10 h 14"/>
              </a:gdLst>
              <a:ahLst/>
              <a:cxnLst>
                <a:cxn ang="0">
                  <a:pos x="T0" y="T1"/>
                </a:cxn>
                <a:cxn ang="0">
                  <a:pos x="T2" y="T3"/>
                </a:cxn>
                <a:cxn ang="0">
                  <a:pos x="T4" y="T5"/>
                </a:cxn>
                <a:cxn ang="0">
                  <a:pos x="T6" y="T7"/>
                </a:cxn>
              </a:cxnLst>
              <a:rect l="0" t="0" r="r" b="b"/>
              <a:pathLst>
                <a:path w="13" h="14">
                  <a:moveTo>
                    <a:pt x="10" y="10"/>
                  </a:moveTo>
                  <a:cubicBezTo>
                    <a:pt x="11" y="9"/>
                    <a:pt x="13" y="9"/>
                    <a:pt x="13" y="5"/>
                  </a:cubicBezTo>
                  <a:cubicBezTo>
                    <a:pt x="12" y="0"/>
                    <a:pt x="4" y="4"/>
                    <a:pt x="3" y="7"/>
                  </a:cubicBezTo>
                  <a:cubicBezTo>
                    <a:pt x="0" y="14"/>
                    <a:pt x="6" y="14"/>
                    <a:pt x="10"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9" name="Freeform 399"/>
            <p:cNvSpPr>
              <a:spLocks/>
            </p:cNvSpPr>
            <p:nvPr/>
          </p:nvSpPr>
          <p:spPr bwMode="auto">
            <a:xfrm>
              <a:off x="4131755" y="3553173"/>
              <a:ext cx="25867"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0" name="Freeform 400"/>
            <p:cNvSpPr>
              <a:spLocks/>
            </p:cNvSpPr>
            <p:nvPr/>
          </p:nvSpPr>
          <p:spPr bwMode="auto">
            <a:xfrm>
              <a:off x="4131755" y="3475570"/>
              <a:ext cx="21888" cy="30842"/>
            </a:xfrm>
            <a:custGeom>
              <a:avLst/>
              <a:gdLst>
                <a:gd name="T0" fmla="*/ 1 w 11"/>
                <a:gd name="T1" fmla="*/ 10 h 15"/>
                <a:gd name="T2" fmla="*/ 5 w 11"/>
                <a:gd name="T3" fmla="*/ 15 h 15"/>
                <a:gd name="T4" fmla="*/ 10 w 11"/>
                <a:gd name="T5" fmla="*/ 6 h 15"/>
                <a:gd name="T6" fmla="*/ 1 w 11"/>
                <a:gd name="T7" fmla="*/ 10 h 15"/>
              </a:gdLst>
              <a:ahLst/>
              <a:cxnLst>
                <a:cxn ang="0">
                  <a:pos x="T0" y="T1"/>
                </a:cxn>
                <a:cxn ang="0">
                  <a:pos x="T2" y="T3"/>
                </a:cxn>
                <a:cxn ang="0">
                  <a:pos x="T4" y="T5"/>
                </a:cxn>
                <a:cxn ang="0">
                  <a:pos x="T6" y="T7"/>
                </a:cxn>
              </a:cxnLst>
              <a:rect l="0" t="0" r="r" b="b"/>
              <a:pathLst>
                <a:path w="11" h="15">
                  <a:moveTo>
                    <a:pt x="1" y="10"/>
                  </a:moveTo>
                  <a:cubicBezTo>
                    <a:pt x="1" y="12"/>
                    <a:pt x="0" y="14"/>
                    <a:pt x="5" y="15"/>
                  </a:cubicBezTo>
                  <a:cubicBezTo>
                    <a:pt x="9" y="15"/>
                    <a:pt x="11" y="10"/>
                    <a:pt x="10" y="6"/>
                  </a:cubicBezTo>
                  <a:cubicBezTo>
                    <a:pt x="8"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1" name="Freeform 401"/>
            <p:cNvSpPr>
              <a:spLocks/>
            </p:cNvSpPr>
            <p:nvPr/>
          </p:nvSpPr>
          <p:spPr bwMode="auto">
            <a:xfrm>
              <a:off x="4184485" y="3512382"/>
              <a:ext cx="18903" cy="28852"/>
            </a:xfrm>
            <a:custGeom>
              <a:avLst/>
              <a:gdLst>
                <a:gd name="T0" fmla="*/ 1 w 9"/>
                <a:gd name="T1" fmla="*/ 7 h 14"/>
                <a:gd name="T2" fmla="*/ 4 w 9"/>
                <a:gd name="T3" fmla="*/ 13 h 14"/>
                <a:gd name="T4" fmla="*/ 8 w 9"/>
                <a:gd name="T5" fmla="*/ 7 h 14"/>
                <a:gd name="T6" fmla="*/ 1 w 9"/>
                <a:gd name="T7" fmla="*/ 7 h 14"/>
              </a:gdLst>
              <a:ahLst/>
              <a:cxnLst>
                <a:cxn ang="0">
                  <a:pos x="T0" y="T1"/>
                </a:cxn>
                <a:cxn ang="0">
                  <a:pos x="T2" y="T3"/>
                </a:cxn>
                <a:cxn ang="0">
                  <a:pos x="T4" y="T5"/>
                </a:cxn>
                <a:cxn ang="0">
                  <a:pos x="T6" y="T7"/>
                </a:cxn>
              </a:cxnLst>
              <a:rect l="0" t="0" r="r" b="b"/>
              <a:pathLst>
                <a:path w="9" h="14">
                  <a:moveTo>
                    <a:pt x="1" y="7"/>
                  </a:moveTo>
                  <a:cubicBezTo>
                    <a:pt x="0" y="9"/>
                    <a:pt x="3" y="12"/>
                    <a:pt x="4" y="13"/>
                  </a:cubicBezTo>
                  <a:cubicBezTo>
                    <a:pt x="8" y="14"/>
                    <a:pt x="9" y="11"/>
                    <a:pt x="8" y="7"/>
                  </a:cubicBezTo>
                  <a:cubicBezTo>
                    <a:pt x="6" y="0"/>
                    <a:pt x="1"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2" name="Freeform 402"/>
            <p:cNvSpPr>
              <a:spLocks/>
            </p:cNvSpPr>
            <p:nvPr/>
          </p:nvSpPr>
          <p:spPr bwMode="auto">
            <a:xfrm>
              <a:off x="4180506" y="3568097"/>
              <a:ext cx="26863" cy="17908"/>
            </a:xfrm>
            <a:custGeom>
              <a:avLst/>
              <a:gdLst>
                <a:gd name="T0" fmla="*/ 5 w 13"/>
                <a:gd name="T1" fmla="*/ 1 h 9"/>
                <a:gd name="T2" fmla="*/ 10 w 13"/>
                <a:gd name="T3" fmla="*/ 0 h 9"/>
                <a:gd name="T4" fmla="*/ 10 w 13"/>
                <a:gd name="T5" fmla="*/ 4 h 9"/>
                <a:gd name="T6" fmla="*/ 7 w 13"/>
                <a:gd name="T7" fmla="*/ 7 h 9"/>
                <a:gd name="T8" fmla="*/ 5 w 13"/>
                <a:gd name="T9" fmla="*/ 1 h 9"/>
              </a:gdLst>
              <a:ahLst/>
              <a:cxnLst>
                <a:cxn ang="0">
                  <a:pos x="T0" y="T1"/>
                </a:cxn>
                <a:cxn ang="0">
                  <a:pos x="T2" y="T3"/>
                </a:cxn>
                <a:cxn ang="0">
                  <a:pos x="T4" y="T5"/>
                </a:cxn>
                <a:cxn ang="0">
                  <a:pos x="T6" y="T7"/>
                </a:cxn>
                <a:cxn ang="0">
                  <a:pos x="T8" y="T9"/>
                </a:cxn>
              </a:cxnLst>
              <a:rect l="0" t="0" r="r" b="b"/>
              <a:pathLst>
                <a:path w="13" h="9">
                  <a:moveTo>
                    <a:pt x="5" y="1"/>
                  </a:moveTo>
                  <a:cubicBezTo>
                    <a:pt x="6" y="0"/>
                    <a:pt x="9" y="0"/>
                    <a:pt x="10" y="0"/>
                  </a:cubicBezTo>
                  <a:cubicBezTo>
                    <a:pt x="13"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3" name="Freeform 403"/>
            <p:cNvSpPr>
              <a:spLocks/>
            </p:cNvSpPr>
            <p:nvPr/>
          </p:nvSpPr>
          <p:spPr bwMode="auto">
            <a:xfrm>
              <a:off x="4108873" y="3514372"/>
              <a:ext cx="20893" cy="22883"/>
            </a:xfrm>
            <a:custGeom>
              <a:avLst/>
              <a:gdLst>
                <a:gd name="T0" fmla="*/ 2 w 10"/>
                <a:gd name="T1" fmla="*/ 3 h 11"/>
                <a:gd name="T2" fmla="*/ 0 w 10"/>
                <a:gd name="T3" fmla="*/ 8 h 11"/>
                <a:gd name="T4" fmla="*/ 4 w 10"/>
                <a:gd name="T5" fmla="*/ 9 h 11"/>
                <a:gd name="T6" fmla="*/ 8 w 10"/>
                <a:gd name="T7" fmla="*/ 7 h 11"/>
                <a:gd name="T8" fmla="*/ 2 w 10"/>
                <a:gd name="T9" fmla="*/ 3 h 11"/>
              </a:gdLst>
              <a:ahLst/>
              <a:cxnLst>
                <a:cxn ang="0">
                  <a:pos x="T0" y="T1"/>
                </a:cxn>
                <a:cxn ang="0">
                  <a:pos x="T2" y="T3"/>
                </a:cxn>
                <a:cxn ang="0">
                  <a:pos x="T4" y="T5"/>
                </a:cxn>
                <a:cxn ang="0">
                  <a:pos x="T6" y="T7"/>
                </a:cxn>
                <a:cxn ang="0">
                  <a:pos x="T8" y="T9"/>
                </a:cxn>
              </a:cxnLst>
              <a:rect l="0" t="0" r="r" b="b"/>
              <a:pathLst>
                <a:path w="10" h="11">
                  <a:moveTo>
                    <a:pt x="2" y="3"/>
                  </a:moveTo>
                  <a:cubicBezTo>
                    <a:pt x="1" y="5"/>
                    <a:pt x="0" y="7"/>
                    <a:pt x="0" y="8"/>
                  </a:cubicBezTo>
                  <a:cubicBezTo>
                    <a:pt x="0" y="11"/>
                    <a:pt x="2" y="10"/>
                    <a:pt x="4" y="9"/>
                  </a:cubicBezTo>
                  <a:cubicBezTo>
                    <a:pt x="5" y="8"/>
                    <a:pt x="7" y="8"/>
                    <a:pt x="8" y="7"/>
                  </a:cubicBezTo>
                  <a:cubicBezTo>
                    <a:pt x="10" y="0"/>
                    <a:pt x="6" y="0"/>
                    <a:pt x="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4" name="Freeform 404"/>
            <p:cNvSpPr>
              <a:spLocks/>
            </p:cNvSpPr>
            <p:nvPr/>
          </p:nvSpPr>
          <p:spPr bwMode="auto">
            <a:xfrm>
              <a:off x="4362573" y="3551183"/>
              <a:ext cx="24873" cy="20893"/>
            </a:xfrm>
            <a:custGeom>
              <a:avLst/>
              <a:gdLst>
                <a:gd name="T0" fmla="*/ 5 w 12"/>
                <a:gd name="T1" fmla="*/ 3 h 10"/>
                <a:gd name="T2" fmla="*/ 1 w 12"/>
                <a:gd name="T3" fmla="*/ 3 h 10"/>
                <a:gd name="T4" fmla="*/ 8 w 12"/>
                <a:gd name="T5" fmla="*/ 9 h 10"/>
                <a:gd name="T6" fmla="*/ 5 w 12"/>
                <a:gd name="T7" fmla="*/ 3 h 10"/>
              </a:gdLst>
              <a:ahLst/>
              <a:cxnLst>
                <a:cxn ang="0">
                  <a:pos x="T0" y="T1"/>
                </a:cxn>
                <a:cxn ang="0">
                  <a:pos x="T2" y="T3"/>
                </a:cxn>
                <a:cxn ang="0">
                  <a:pos x="T4" y="T5"/>
                </a:cxn>
                <a:cxn ang="0">
                  <a:pos x="T6" y="T7"/>
                </a:cxn>
              </a:cxnLst>
              <a:rect l="0" t="0" r="r" b="b"/>
              <a:pathLst>
                <a:path w="12" h="10">
                  <a:moveTo>
                    <a:pt x="5" y="3"/>
                  </a:moveTo>
                  <a:cubicBezTo>
                    <a:pt x="4" y="2"/>
                    <a:pt x="3" y="0"/>
                    <a:pt x="1" y="3"/>
                  </a:cubicBezTo>
                  <a:cubicBezTo>
                    <a:pt x="0" y="5"/>
                    <a:pt x="6" y="10"/>
                    <a:pt x="8" y="9"/>
                  </a:cubicBezTo>
                  <a:cubicBezTo>
                    <a:pt x="12" y="9"/>
                    <a:pt x="9" y="4"/>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5" name="Freeform 405"/>
            <p:cNvSpPr>
              <a:spLocks/>
            </p:cNvSpPr>
            <p:nvPr/>
          </p:nvSpPr>
          <p:spPr bwMode="auto">
            <a:xfrm>
              <a:off x="5263954" y="3077610"/>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6" name="Freeform 407"/>
            <p:cNvSpPr>
              <a:spLocks/>
            </p:cNvSpPr>
            <p:nvPr/>
          </p:nvSpPr>
          <p:spPr bwMode="auto">
            <a:xfrm>
              <a:off x="5217193" y="2479674"/>
              <a:ext cx="11939" cy="11939"/>
            </a:xfrm>
            <a:custGeom>
              <a:avLst/>
              <a:gdLst>
                <a:gd name="T0" fmla="*/ 5 w 6"/>
                <a:gd name="T1" fmla="*/ 4 h 6"/>
                <a:gd name="T2" fmla="*/ 2 w 6"/>
                <a:gd name="T3" fmla="*/ 6 h 6"/>
                <a:gd name="T4" fmla="*/ 4 w 6"/>
                <a:gd name="T5" fmla="*/ 1 h 6"/>
                <a:gd name="T6" fmla="*/ 5 w 6"/>
                <a:gd name="T7" fmla="*/ 4 h 6"/>
              </a:gdLst>
              <a:ahLst/>
              <a:cxnLst>
                <a:cxn ang="0">
                  <a:pos x="T0" y="T1"/>
                </a:cxn>
                <a:cxn ang="0">
                  <a:pos x="T2" y="T3"/>
                </a:cxn>
                <a:cxn ang="0">
                  <a:pos x="T4" y="T5"/>
                </a:cxn>
                <a:cxn ang="0">
                  <a:pos x="T6" y="T7"/>
                </a:cxn>
              </a:cxnLst>
              <a:rect l="0" t="0" r="r" b="b"/>
              <a:pathLst>
                <a:path w="6" h="6">
                  <a:moveTo>
                    <a:pt x="5" y="4"/>
                  </a:moveTo>
                  <a:cubicBezTo>
                    <a:pt x="5" y="5"/>
                    <a:pt x="5" y="6"/>
                    <a:pt x="2" y="6"/>
                  </a:cubicBezTo>
                  <a:cubicBezTo>
                    <a:pt x="0" y="5"/>
                    <a:pt x="1" y="1"/>
                    <a:pt x="4" y="1"/>
                  </a:cubicBezTo>
                  <a:cubicBezTo>
                    <a:pt x="6" y="0"/>
                    <a:pt x="6" y="2"/>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408"/>
            <p:cNvSpPr>
              <a:spLocks/>
            </p:cNvSpPr>
            <p:nvPr/>
          </p:nvSpPr>
          <p:spPr bwMode="auto">
            <a:xfrm>
              <a:off x="5238086" y="2729394"/>
              <a:ext cx="11939" cy="9949"/>
            </a:xfrm>
            <a:custGeom>
              <a:avLst/>
              <a:gdLst>
                <a:gd name="T0" fmla="*/ 5 w 6"/>
                <a:gd name="T1" fmla="*/ 4 h 5"/>
                <a:gd name="T2" fmla="*/ 2 w 6"/>
                <a:gd name="T3" fmla="*/ 5 h 5"/>
                <a:gd name="T4" fmla="*/ 4 w 6"/>
                <a:gd name="T5" fmla="*/ 0 h 5"/>
                <a:gd name="T6" fmla="*/ 5 w 6"/>
                <a:gd name="T7" fmla="*/ 4 h 5"/>
              </a:gdLst>
              <a:ahLst/>
              <a:cxnLst>
                <a:cxn ang="0">
                  <a:pos x="T0" y="T1"/>
                </a:cxn>
                <a:cxn ang="0">
                  <a:pos x="T2" y="T3"/>
                </a:cxn>
                <a:cxn ang="0">
                  <a:pos x="T4" y="T5"/>
                </a:cxn>
                <a:cxn ang="0">
                  <a:pos x="T6" y="T7"/>
                </a:cxn>
              </a:cxnLst>
              <a:rect l="0" t="0" r="r" b="b"/>
              <a:pathLst>
                <a:path w="6" h="5">
                  <a:moveTo>
                    <a:pt x="5" y="4"/>
                  </a:moveTo>
                  <a:cubicBezTo>
                    <a:pt x="5" y="5"/>
                    <a:pt x="5" y="5"/>
                    <a:pt x="2" y="5"/>
                  </a:cubicBezTo>
                  <a:cubicBezTo>
                    <a:pt x="0" y="5"/>
                    <a:pt x="2" y="1"/>
                    <a:pt x="4" y="0"/>
                  </a:cubicBezTo>
                  <a:cubicBezTo>
                    <a:pt x="6" y="0"/>
                    <a:pt x="6" y="1"/>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8" name="Freeform 409"/>
            <p:cNvSpPr>
              <a:spLocks/>
            </p:cNvSpPr>
            <p:nvPr/>
          </p:nvSpPr>
          <p:spPr bwMode="auto">
            <a:xfrm>
              <a:off x="4286960" y="3574066"/>
              <a:ext cx="28852" cy="15918"/>
            </a:xfrm>
            <a:custGeom>
              <a:avLst/>
              <a:gdLst>
                <a:gd name="T0" fmla="*/ 8 w 14"/>
                <a:gd name="T1" fmla="*/ 7 h 8"/>
                <a:gd name="T2" fmla="*/ 13 w 14"/>
                <a:gd name="T3" fmla="*/ 4 h 8"/>
                <a:gd name="T4" fmla="*/ 10 w 14"/>
                <a:gd name="T5" fmla="*/ 1 h 8"/>
                <a:gd name="T6" fmla="*/ 6 w 14"/>
                <a:gd name="T7" fmla="*/ 1 h 8"/>
                <a:gd name="T8" fmla="*/ 8 w 14"/>
                <a:gd name="T9" fmla="*/ 7 h 8"/>
              </a:gdLst>
              <a:ahLst/>
              <a:cxnLst>
                <a:cxn ang="0">
                  <a:pos x="T0" y="T1"/>
                </a:cxn>
                <a:cxn ang="0">
                  <a:pos x="T2" y="T3"/>
                </a:cxn>
                <a:cxn ang="0">
                  <a:pos x="T4" y="T5"/>
                </a:cxn>
                <a:cxn ang="0">
                  <a:pos x="T6" y="T7"/>
                </a:cxn>
                <a:cxn ang="0">
                  <a:pos x="T8" y="T9"/>
                </a:cxn>
              </a:cxnLst>
              <a:rect l="0" t="0" r="r" b="b"/>
              <a:pathLst>
                <a:path w="14" h="8">
                  <a:moveTo>
                    <a:pt x="8" y="7"/>
                  </a:moveTo>
                  <a:cubicBezTo>
                    <a:pt x="10" y="7"/>
                    <a:pt x="12" y="5"/>
                    <a:pt x="13" y="4"/>
                  </a:cubicBezTo>
                  <a:cubicBezTo>
                    <a:pt x="14" y="2"/>
                    <a:pt x="12" y="2"/>
                    <a:pt x="10" y="1"/>
                  </a:cubicBezTo>
                  <a:cubicBezTo>
                    <a:pt x="9" y="1"/>
                    <a:pt x="7" y="0"/>
                    <a:pt x="6" y="1"/>
                  </a:cubicBezTo>
                  <a:cubicBezTo>
                    <a:pt x="0" y="5"/>
                    <a:pt x="3" y="8"/>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9" name="Freeform 410"/>
            <p:cNvSpPr>
              <a:spLocks/>
            </p:cNvSpPr>
            <p:nvPr/>
          </p:nvSpPr>
          <p:spPr bwMode="auto">
            <a:xfrm>
              <a:off x="5270918" y="2819930"/>
              <a:ext cx="23878" cy="17908"/>
            </a:xfrm>
            <a:custGeom>
              <a:avLst/>
              <a:gdLst>
                <a:gd name="T0" fmla="*/ 8 w 12"/>
                <a:gd name="T1" fmla="*/ 0 h 9"/>
                <a:gd name="T2" fmla="*/ 12 w 12"/>
                <a:gd name="T3" fmla="*/ 5 h 9"/>
                <a:gd name="T4" fmla="*/ 5 w 12"/>
                <a:gd name="T5" fmla="*/ 7 h 9"/>
                <a:gd name="T6" fmla="*/ 8 w 12"/>
                <a:gd name="T7" fmla="*/ 0 h 9"/>
              </a:gdLst>
              <a:ahLst/>
              <a:cxnLst>
                <a:cxn ang="0">
                  <a:pos x="T0" y="T1"/>
                </a:cxn>
                <a:cxn ang="0">
                  <a:pos x="T2" y="T3"/>
                </a:cxn>
                <a:cxn ang="0">
                  <a:pos x="T4" y="T5"/>
                </a:cxn>
                <a:cxn ang="0">
                  <a:pos x="T6" y="T7"/>
                </a:cxn>
              </a:cxnLst>
              <a:rect l="0" t="0" r="r" b="b"/>
              <a:pathLst>
                <a:path w="12" h="9">
                  <a:moveTo>
                    <a:pt x="8" y="0"/>
                  </a:moveTo>
                  <a:cubicBezTo>
                    <a:pt x="10" y="0"/>
                    <a:pt x="12" y="3"/>
                    <a:pt x="12" y="5"/>
                  </a:cubicBezTo>
                  <a:cubicBezTo>
                    <a:pt x="12" y="9"/>
                    <a:pt x="9" y="9"/>
                    <a:pt x="5"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0" name="Freeform 411"/>
            <p:cNvSpPr>
              <a:spLocks/>
            </p:cNvSpPr>
            <p:nvPr/>
          </p:nvSpPr>
          <p:spPr bwMode="auto">
            <a:xfrm>
              <a:off x="5248035" y="2686613"/>
              <a:ext cx="30842" cy="28852"/>
            </a:xfrm>
            <a:custGeom>
              <a:avLst/>
              <a:gdLst>
                <a:gd name="T0" fmla="*/ 10 w 15"/>
                <a:gd name="T1" fmla="*/ 8 h 14"/>
                <a:gd name="T2" fmla="*/ 4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8" y="14"/>
                    <a:pt x="4" y="11"/>
                  </a:cubicBezTo>
                  <a:cubicBezTo>
                    <a:pt x="0" y="8"/>
                    <a:pt x="8" y="0"/>
                    <a:pt x="11" y="1"/>
                  </a:cubicBezTo>
                  <a:cubicBezTo>
                    <a:pt x="15"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1" name="Freeform 412"/>
            <p:cNvSpPr>
              <a:spLocks/>
            </p:cNvSpPr>
            <p:nvPr/>
          </p:nvSpPr>
          <p:spPr bwMode="auto">
            <a:xfrm>
              <a:off x="4905789" y="3454678"/>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413"/>
            <p:cNvSpPr>
              <a:spLocks/>
            </p:cNvSpPr>
            <p:nvPr/>
          </p:nvSpPr>
          <p:spPr bwMode="auto">
            <a:xfrm>
              <a:off x="5196300" y="3050748"/>
              <a:ext cx="26863" cy="14924"/>
            </a:xfrm>
            <a:custGeom>
              <a:avLst/>
              <a:gdLst>
                <a:gd name="T0" fmla="*/ 4 w 13"/>
                <a:gd name="T1" fmla="*/ 1 h 7"/>
                <a:gd name="T2" fmla="*/ 0 w 13"/>
                <a:gd name="T3" fmla="*/ 2 h 7"/>
                <a:gd name="T4" fmla="*/ 9 w 13"/>
                <a:gd name="T5" fmla="*/ 7 h 7"/>
                <a:gd name="T6" fmla="*/ 4 w 13"/>
                <a:gd name="T7" fmla="*/ 1 h 7"/>
              </a:gdLst>
              <a:ahLst/>
              <a:cxnLst>
                <a:cxn ang="0">
                  <a:pos x="T0" y="T1"/>
                </a:cxn>
                <a:cxn ang="0">
                  <a:pos x="T2" y="T3"/>
                </a:cxn>
                <a:cxn ang="0">
                  <a:pos x="T4" y="T5"/>
                </a:cxn>
                <a:cxn ang="0">
                  <a:pos x="T6" y="T7"/>
                </a:cxn>
              </a:cxnLst>
              <a:rect l="0" t="0" r="r" b="b"/>
              <a:pathLst>
                <a:path w="13" h="7">
                  <a:moveTo>
                    <a:pt x="4" y="1"/>
                  </a:moveTo>
                  <a:cubicBezTo>
                    <a:pt x="3" y="1"/>
                    <a:pt x="1" y="0"/>
                    <a:pt x="0" y="2"/>
                  </a:cubicBezTo>
                  <a:cubicBezTo>
                    <a:pt x="0" y="5"/>
                    <a:pt x="7" y="7"/>
                    <a:pt x="9" y="7"/>
                  </a:cubicBezTo>
                  <a:cubicBezTo>
                    <a:pt x="13" y="5"/>
                    <a:pt x="8" y="2"/>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3" name="Freeform 414"/>
            <p:cNvSpPr>
              <a:spLocks/>
            </p:cNvSpPr>
            <p:nvPr/>
          </p:nvSpPr>
          <p:spPr bwMode="auto">
            <a:xfrm>
              <a:off x="5161479" y="2417990"/>
              <a:ext cx="26863" cy="17908"/>
            </a:xfrm>
            <a:custGeom>
              <a:avLst/>
              <a:gdLst>
                <a:gd name="T0" fmla="*/ 6 w 13"/>
                <a:gd name="T1" fmla="*/ 2 h 9"/>
                <a:gd name="T2" fmla="*/ 2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2" y="2"/>
                  </a:cubicBezTo>
                  <a:cubicBezTo>
                    <a:pt x="0" y="4"/>
                    <a:pt x="6" y="9"/>
                    <a:pt x="9" y="9"/>
                  </a:cubicBezTo>
                  <a:cubicBezTo>
                    <a:pt x="13" y="8"/>
                    <a:pt x="10"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4" name="Freeform 415"/>
            <p:cNvSpPr>
              <a:spLocks/>
            </p:cNvSpPr>
            <p:nvPr/>
          </p:nvSpPr>
          <p:spPr bwMode="auto">
            <a:xfrm>
              <a:off x="5294796" y="2934344"/>
              <a:ext cx="24873" cy="17908"/>
            </a:xfrm>
            <a:custGeom>
              <a:avLst/>
              <a:gdLst>
                <a:gd name="T0" fmla="*/ 5 w 12"/>
                <a:gd name="T1" fmla="*/ 2 h 9"/>
                <a:gd name="T2" fmla="*/ 1 w 12"/>
                <a:gd name="T3" fmla="*/ 2 h 9"/>
                <a:gd name="T4" fmla="*/ 8 w 12"/>
                <a:gd name="T5" fmla="*/ 9 h 9"/>
                <a:gd name="T6" fmla="*/ 5 w 12"/>
                <a:gd name="T7" fmla="*/ 2 h 9"/>
              </a:gdLst>
              <a:ahLst/>
              <a:cxnLst>
                <a:cxn ang="0">
                  <a:pos x="T0" y="T1"/>
                </a:cxn>
                <a:cxn ang="0">
                  <a:pos x="T2" y="T3"/>
                </a:cxn>
                <a:cxn ang="0">
                  <a:pos x="T4" y="T5"/>
                </a:cxn>
                <a:cxn ang="0">
                  <a:pos x="T6" y="T7"/>
                </a:cxn>
              </a:cxnLst>
              <a:rect l="0" t="0" r="r" b="b"/>
              <a:pathLst>
                <a:path w="12" h="9">
                  <a:moveTo>
                    <a:pt x="5" y="2"/>
                  </a:moveTo>
                  <a:cubicBezTo>
                    <a:pt x="4" y="2"/>
                    <a:pt x="3" y="0"/>
                    <a:pt x="1" y="2"/>
                  </a:cubicBezTo>
                  <a:cubicBezTo>
                    <a:pt x="0" y="4"/>
                    <a:pt x="6" y="9"/>
                    <a:pt x="8" y="9"/>
                  </a:cubicBezTo>
                  <a:cubicBezTo>
                    <a:pt x="12" y="9"/>
                    <a:pt x="9" y="4"/>
                    <a:pt x="5"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5" name="Freeform 416"/>
            <p:cNvSpPr>
              <a:spLocks/>
            </p:cNvSpPr>
            <p:nvPr/>
          </p:nvSpPr>
          <p:spPr bwMode="auto">
            <a:xfrm>
              <a:off x="5286837" y="3001997"/>
              <a:ext cx="36812" cy="17908"/>
            </a:xfrm>
            <a:custGeom>
              <a:avLst/>
              <a:gdLst>
                <a:gd name="T0" fmla="*/ 10 w 18"/>
                <a:gd name="T1" fmla="*/ 8 h 9"/>
                <a:gd name="T2" fmla="*/ 16 w 18"/>
                <a:gd name="T3" fmla="*/ 5 h 9"/>
                <a:gd name="T4" fmla="*/ 6 w 18"/>
                <a:gd name="T5" fmla="*/ 2 h 9"/>
                <a:gd name="T6" fmla="*/ 10 w 18"/>
                <a:gd name="T7" fmla="*/ 8 h 9"/>
              </a:gdLst>
              <a:ahLst/>
              <a:cxnLst>
                <a:cxn ang="0">
                  <a:pos x="T0" y="T1"/>
                </a:cxn>
                <a:cxn ang="0">
                  <a:pos x="T2" y="T3"/>
                </a:cxn>
                <a:cxn ang="0">
                  <a:pos x="T4" y="T5"/>
                </a:cxn>
                <a:cxn ang="0">
                  <a:pos x="T6" y="T7"/>
                </a:cxn>
              </a:cxnLst>
              <a:rect l="0" t="0" r="r" b="b"/>
              <a:pathLst>
                <a:path w="18" h="9">
                  <a:moveTo>
                    <a:pt x="10" y="8"/>
                  </a:moveTo>
                  <a:cubicBezTo>
                    <a:pt x="12" y="8"/>
                    <a:pt x="13" y="9"/>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6" name="Freeform 417"/>
            <p:cNvSpPr>
              <a:spLocks/>
            </p:cNvSpPr>
            <p:nvPr/>
          </p:nvSpPr>
          <p:spPr bwMode="auto">
            <a:xfrm>
              <a:off x="3809407" y="2116534"/>
              <a:ext cx="1399827" cy="1374955"/>
            </a:xfrm>
            <a:custGeom>
              <a:avLst/>
              <a:gdLst>
                <a:gd name="T0" fmla="*/ 65 w 683"/>
                <a:gd name="T1" fmla="*/ 229 h 671"/>
                <a:gd name="T2" fmla="*/ 49 w 683"/>
                <a:gd name="T3" fmla="*/ 256 h 671"/>
                <a:gd name="T4" fmla="*/ 5 w 683"/>
                <a:gd name="T5" fmla="*/ 379 h 671"/>
                <a:gd name="T6" fmla="*/ 5 w 683"/>
                <a:gd name="T7" fmla="*/ 475 h 671"/>
                <a:gd name="T8" fmla="*/ 21 w 683"/>
                <a:gd name="T9" fmla="*/ 570 h 671"/>
                <a:gd name="T10" fmla="*/ 121 w 683"/>
                <a:gd name="T11" fmla="*/ 649 h 671"/>
                <a:gd name="T12" fmla="*/ 227 w 683"/>
                <a:gd name="T13" fmla="*/ 663 h 671"/>
                <a:gd name="T14" fmla="*/ 404 w 683"/>
                <a:gd name="T15" fmla="*/ 617 h 671"/>
                <a:gd name="T16" fmla="*/ 563 w 683"/>
                <a:gd name="T17" fmla="*/ 501 h 671"/>
                <a:gd name="T18" fmla="*/ 661 w 683"/>
                <a:gd name="T19" fmla="*/ 320 h 671"/>
                <a:gd name="T20" fmla="*/ 641 w 683"/>
                <a:gd name="T21" fmla="*/ 107 h 671"/>
                <a:gd name="T22" fmla="*/ 477 w 683"/>
                <a:gd name="T23" fmla="*/ 0 h 671"/>
                <a:gd name="T24" fmla="*/ 262 w 683"/>
                <a:gd name="T25" fmla="*/ 52 h 671"/>
                <a:gd name="T26" fmla="*/ 144 w 683"/>
                <a:gd name="T27" fmla="*/ 130 h 671"/>
                <a:gd name="T28" fmla="*/ 65 w 683"/>
                <a:gd name="T29" fmla="*/ 22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3" h="671">
                  <a:moveTo>
                    <a:pt x="65" y="229"/>
                  </a:moveTo>
                  <a:cubicBezTo>
                    <a:pt x="59" y="238"/>
                    <a:pt x="52" y="249"/>
                    <a:pt x="49" y="256"/>
                  </a:cubicBezTo>
                  <a:cubicBezTo>
                    <a:pt x="31" y="296"/>
                    <a:pt x="14" y="336"/>
                    <a:pt x="5" y="379"/>
                  </a:cubicBezTo>
                  <a:cubicBezTo>
                    <a:pt x="0" y="401"/>
                    <a:pt x="3" y="438"/>
                    <a:pt x="5" y="475"/>
                  </a:cubicBezTo>
                  <a:cubicBezTo>
                    <a:pt x="8" y="518"/>
                    <a:pt x="13" y="559"/>
                    <a:pt x="21" y="570"/>
                  </a:cubicBezTo>
                  <a:cubicBezTo>
                    <a:pt x="36" y="589"/>
                    <a:pt x="84" y="644"/>
                    <a:pt x="121" y="649"/>
                  </a:cubicBezTo>
                  <a:cubicBezTo>
                    <a:pt x="158" y="653"/>
                    <a:pt x="180" y="671"/>
                    <a:pt x="227" y="663"/>
                  </a:cubicBezTo>
                  <a:cubicBezTo>
                    <a:pt x="274" y="656"/>
                    <a:pt x="355" y="641"/>
                    <a:pt x="404" y="617"/>
                  </a:cubicBezTo>
                  <a:cubicBezTo>
                    <a:pt x="453" y="592"/>
                    <a:pt x="529" y="541"/>
                    <a:pt x="563" y="501"/>
                  </a:cubicBezTo>
                  <a:cubicBezTo>
                    <a:pt x="598" y="462"/>
                    <a:pt x="644" y="388"/>
                    <a:pt x="661" y="320"/>
                  </a:cubicBezTo>
                  <a:cubicBezTo>
                    <a:pt x="679" y="251"/>
                    <a:pt x="683" y="181"/>
                    <a:pt x="641" y="107"/>
                  </a:cubicBezTo>
                  <a:cubicBezTo>
                    <a:pt x="600" y="34"/>
                    <a:pt x="544" y="0"/>
                    <a:pt x="477" y="0"/>
                  </a:cubicBezTo>
                  <a:cubicBezTo>
                    <a:pt x="411" y="0"/>
                    <a:pt x="346" y="0"/>
                    <a:pt x="262" y="52"/>
                  </a:cubicBezTo>
                  <a:cubicBezTo>
                    <a:pt x="220" y="78"/>
                    <a:pt x="180" y="97"/>
                    <a:pt x="144" y="130"/>
                  </a:cubicBezTo>
                  <a:cubicBezTo>
                    <a:pt x="113" y="159"/>
                    <a:pt x="87" y="195"/>
                    <a:pt x="65" y="22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418"/>
            <p:cNvSpPr>
              <a:spLocks/>
            </p:cNvSpPr>
            <p:nvPr/>
          </p:nvSpPr>
          <p:spPr bwMode="auto">
            <a:xfrm>
              <a:off x="3889994" y="2198116"/>
              <a:ext cx="1205821" cy="1165031"/>
            </a:xfrm>
            <a:custGeom>
              <a:avLst/>
              <a:gdLst>
                <a:gd name="T0" fmla="*/ 46 w 589"/>
                <a:gd name="T1" fmla="*/ 508 h 568"/>
                <a:gd name="T2" fmla="*/ 82 w 589"/>
                <a:gd name="T3" fmla="*/ 532 h 568"/>
                <a:gd name="T4" fmla="*/ 129 w 589"/>
                <a:gd name="T5" fmla="*/ 561 h 568"/>
                <a:gd name="T6" fmla="*/ 216 w 589"/>
                <a:gd name="T7" fmla="*/ 561 h 568"/>
                <a:gd name="T8" fmla="*/ 242 w 589"/>
                <a:gd name="T9" fmla="*/ 561 h 568"/>
                <a:gd name="T10" fmla="*/ 314 w 589"/>
                <a:gd name="T11" fmla="*/ 542 h 568"/>
                <a:gd name="T12" fmla="*/ 332 w 589"/>
                <a:gd name="T13" fmla="*/ 533 h 568"/>
                <a:gd name="T14" fmla="*/ 410 w 589"/>
                <a:gd name="T15" fmla="*/ 489 h 568"/>
                <a:gd name="T16" fmla="*/ 461 w 589"/>
                <a:gd name="T17" fmla="*/ 418 h 568"/>
                <a:gd name="T18" fmla="*/ 512 w 589"/>
                <a:gd name="T19" fmla="*/ 373 h 568"/>
                <a:gd name="T20" fmla="*/ 564 w 589"/>
                <a:gd name="T21" fmla="*/ 272 h 568"/>
                <a:gd name="T22" fmla="*/ 585 w 589"/>
                <a:gd name="T23" fmla="*/ 172 h 568"/>
                <a:gd name="T24" fmla="*/ 570 w 589"/>
                <a:gd name="T25" fmla="*/ 116 h 568"/>
                <a:gd name="T26" fmla="*/ 547 w 589"/>
                <a:gd name="T27" fmla="*/ 76 h 568"/>
                <a:gd name="T28" fmla="*/ 512 w 589"/>
                <a:gd name="T29" fmla="*/ 50 h 568"/>
                <a:gd name="T30" fmla="*/ 449 w 589"/>
                <a:gd name="T31" fmla="*/ 11 h 568"/>
                <a:gd name="T32" fmla="*/ 418 w 589"/>
                <a:gd name="T33" fmla="*/ 20 h 568"/>
                <a:gd name="T34" fmla="*/ 349 w 589"/>
                <a:gd name="T35" fmla="*/ 2 h 568"/>
                <a:gd name="T36" fmla="*/ 319 w 589"/>
                <a:gd name="T37" fmla="*/ 31 h 568"/>
                <a:gd name="T38" fmla="*/ 239 w 589"/>
                <a:gd name="T39" fmla="*/ 35 h 568"/>
                <a:gd name="T40" fmla="*/ 210 w 589"/>
                <a:gd name="T41" fmla="*/ 48 h 568"/>
                <a:gd name="T42" fmla="*/ 154 w 589"/>
                <a:gd name="T43" fmla="*/ 101 h 568"/>
                <a:gd name="T44" fmla="*/ 126 w 589"/>
                <a:gd name="T45" fmla="*/ 122 h 568"/>
                <a:gd name="T46" fmla="*/ 85 w 589"/>
                <a:gd name="T47" fmla="*/ 176 h 568"/>
                <a:gd name="T48" fmla="*/ 75 w 589"/>
                <a:gd name="T49" fmla="*/ 185 h 568"/>
                <a:gd name="T50" fmla="*/ 44 w 589"/>
                <a:gd name="T51" fmla="*/ 238 h 568"/>
                <a:gd name="T52" fmla="*/ 45 w 589"/>
                <a:gd name="T53" fmla="*/ 257 h 568"/>
                <a:gd name="T54" fmla="*/ 22 w 589"/>
                <a:gd name="T55" fmla="*/ 293 h 568"/>
                <a:gd name="T56" fmla="*/ 16 w 589"/>
                <a:gd name="T57" fmla="*/ 307 h 568"/>
                <a:gd name="T58" fmla="*/ 10 w 589"/>
                <a:gd name="T59" fmla="*/ 347 h 568"/>
                <a:gd name="T60" fmla="*/ 27 w 589"/>
                <a:gd name="T61" fmla="*/ 357 h 568"/>
                <a:gd name="T62" fmla="*/ 6 w 589"/>
                <a:gd name="T63" fmla="*/ 394 h 568"/>
                <a:gd name="T64" fmla="*/ 14 w 589"/>
                <a:gd name="T65" fmla="*/ 444 h 568"/>
                <a:gd name="T66" fmla="*/ 45 w 589"/>
                <a:gd name="T67" fmla="*/ 441 h 568"/>
                <a:gd name="T68" fmla="*/ 19 w 589"/>
                <a:gd name="T69" fmla="*/ 45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9" h="568">
                  <a:moveTo>
                    <a:pt x="19" y="458"/>
                  </a:moveTo>
                  <a:cubicBezTo>
                    <a:pt x="17" y="473"/>
                    <a:pt x="40" y="506"/>
                    <a:pt x="46" y="508"/>
                  </a:cubicBezTo>
                  <a:cubicBezTo>
                    <a:pt x="52" y="510"/>
                    <a:pt x="58" y="520"/>
                    <a:pt x="70" y="530"/>
                  </a:cubicBezTo>
                  <a:cubicBezTo>
                    <a:pt x="72" y="532"/>
                    <a:pt x="80" y="530"/>
                    <a:pt x="82" y="532"/>
                  </a:cubicBezTo>
                  <a:cubicBezTo>
                    <a:pt x="84" y="533"/>
                    <a:pt x="80" y="537"/>
                    <a:pt x="82" y="538"/>
                  </a:cubicBezTo>
                  <a:cubicBezTo>
                    <a:pt x="98" y="549"/>
                    <a:pt x="120" y="563"/>
                    <a:pt x="129" y="561"/>
                  </a:cubicBezTo>
                  <a:cubicBezTo>
                    <a:pt x="140" y="559"/>
                    <a:pt x="160" y="566"/>
                    <a:pt x="178" y="567"/>
                  </a:cubicBezTo>
                  <a:cubicBezTo>
                    <a:pt x="186" y="568"/>
                    <a:pt x="200" y="562"/>
                    <a:pt x="216" y="561"/>
                  </a:cubicBezTo>
                  <a:cubicBezTo>
                    <a:pt x="222" y="561"/>
                    <a:pt x="228" y="553"/>
                    <a:pt x="234" y="553"/>
                  </a:cubicBezTo>
                  <a:cubicBezTo>
                    <a:pt x="237" y="553"/>
                    <a:pt x="239" y="560"/>
                    <a:pt x="242" y="561"/>
                  </a:cubicBezTo>
                  <a:cubicBezTo>
                    <a:pt x="252" y="561"/>
                    <a:pt x="262" y="561"/>
                    <a:pt x="269" y="560"/>
                  </a:cubicBezTo>
                  <a:cubicBezTo>
                    <a:pt x="288" y="557"/>
                    <a:pt x="299" y="548"/>
                    <a:pt x="314" y="542"/>
                  </a:cubicBezTo>
                  <a:cubicBezTo>
                    <a:pt x="323" y="538"/>
                    <a:pt x="316" y="513"/>
                    <a:pt x="319" y="511"/>
                  </a:cubicBezTo>
                  <a:cubicBezTo>
                    <a:pt x="322" y="510"/>
                    <a:pt x="329" y="535"/>
                    <a:pt x="332" y="533"/>
                  </a:cubicBezTo>
                  <a:cubicBezTo>
                    <a:pt x="362" y="518"/>
                    <a:pt x="372" y="509"/>
                    <a:pt x="379" y="490"/>
                  </a:cubicBezTo>
                  <a:cubicBezTo>
                    <a:pt x="385" y="472"/>
                    <a:pt x="398" y="493"/>
                    <a:pt x="410" y="489"/>
                  </a:cubicBezTo>
                  <a:cubicBezTo>
                    <a:pt x="423" y="485"/>
                    <a:pt x="452" y="453"/>
                    <a:pt x="463" y="443"/>
                  </a:cubicBezTo>
                  <a:cubicBezTo>
                    <a:pt x="472" y="437"/>
                    <a:pt x="451" y="424"/>
                    <a:pt x="461" y="418"/>
                  </a:cubicBezTo>
                  <a:cubicBezTo>
                    <a:pt x="464" y="417"/>
                    <a:pt x="479" y="425"/>
                    <a:pt x="482" y="420"/>
                  </a:cubicBezTo>
                  <a:cubicBezTo>
                    <a:pt x="491" y="407"/>
                    <a:pt x="501" y="398"/>
                    <a:pt x="512" y="373"/>
                  </a:cubicBezTo>
                  <a:cubicBezTo>
                    <a:pt x="523" y="347"/>
                    <a:pt x="523" y="352"/>
                    <a:pt x="536" y="329"/>
                  </a:cubicBezTo>
                  <a:cubicBezTo>
                    <a:pt x="550" y="305"/>
                    <a:pt x="563" y="294"/>
                    <a:pt x="564" y="272"/>
                  </a:cubicBezTo>
                  <a:cubicBezTo>
                    <a:pt x="565" y="250"/>
                    <a:pt x="581" y="243"/>
                    <a:pt x="585" y="219"/>
                  </a:cubicBezTo>
                  <a:cubicBezTo>
                    <a:pt x="589" y="196"/>
                    <a:pt x="589" y="193"/>
                    <a:pt x="585" y="172"/>
                  </a:cubicBezTo>
                  <a:cubicBezTo>
                    <a:pt x="584" y="168"/>
                    <a:pt x="577" y="166"/>
                    <a:pt x="576" y="162"/>
                  </a:cubicBezTo>
                  <a:cubicBezTo>
                    <a:pt x="573" y="145"/>
                    <a:pt x="575" y="128"/>
                    <a:pt x="570" y="116"/>
                  </a:cubicBezTo>
                  <a:cubicBezTo>
                    <a:pt x="566" y="104"/>
                    <a:pt x="558" y="101"/>
                    <a:pt x="551" y="92"/>
                  </a:cubicBezTo>
                  <a:cubicBezTo>
                    <a:pt x="548" y="89"/>
                    <a:pt x="551" y="79"/>
                    <a:pt x="547" y="76"/>
                  </a:cubicBezTo>
                  <a:cubicBezTo>
                    <a:pt x="532" y="65"/>
                    <a:pt x="525" y="58"/>
                    <a:pt x="518" y="54"/>
                  </a:cubicBezTo>
                  <a:cubicBezTo>
                    <a:pt x="512" y="50"/>
                    <a:pt x="516" y="53"/>
                    <a:pt x="512" y="50"/>
                  </a:cubicBezTo>
                  <a:cubicBezTo>
                    <a:pt x="505" y="45"/>
                    <a:pt x="504" y="35"/>
                    <a:pt x="499" y="30"/>
                  </a:cubicBezTo>
                  <a:cubicBezTo>
                    <a:pt x="495" y="25"/>
                    <a:pt x="460" y="15"/>
                    <a:pt x="449" y="11"/>
                  </a:cubicBezTo>
                  <a:cubicBezTo>
                    <a:pt x="437" y="7"/>
                    <a:pt x="440" y="6"/>
                    <a:pt x="435" y="11"/>
                  </a:cubicBezTo>
                  <a:cubicBezTo>
                    <a:pt x="429" y="16"/>
                    <a:pt x="421" y="30"/>
                    <a:pt x="418" y="20"/>
                  </a:cubicBezTo>
                  <a:cubicBezTo>
                    <a:pt x="415" y="11"/>
                    <a:pt x="421" y="4"/>
                    <a:pt x="404" y="2"/>
                  </a:cubicBezTo>
                  <a:cubicBezTo>
                    <a:pt x="387" y="0"/>
                    <a:pt x="359" y="2"/>
                    <a:pt x="349" y="2"/>
                  </a:cubicBezTo>
                  <a:cubicBezTo>
                    <a:pt x="340" y="2"/>
                    <a:pt x="337" y="3"/>
                    <a:pt x="333" y="12"/>
                  </a:cubicBezTo>
                  <a:cubicBezTo>
                    <a:pt x="330" y="20"/>
                    <a:pt x="327" y="43"/>
                    <a:pt x="319" y="31"/>
                  </a:cubicBezTo>
                  <a:cubicBezTo>
                    <a:pt x="312" y="19"/>
                    <a:pt x="314" y="14"/>
                    <a:pt x="295" y="17"/>
                  </a:cubicBezTo>
                  <a:cubicBezTo>
                    <a:pt x="276" y="20"/>
                    <a:pt x="247" y="30"/>
                    <a:pt x="239" y="35"/>
                  </a:cubicBezTo>
                  <a:cubicBezTo>
                    <a:pt x="235" y="38"/>
                    <a:pt x="231" y="44"/>
                    <a:pt x="226" y="46"/>
                  </a:cubicBezTo>
                  <a:cubicBezTo>
                    <a:pt x="221" y="48"/>
                    <a:pt x="215" y="46"/>
                    <a:pt x="210" y="48"/>
                  </a:cubicBezTo>
                  <a:cubicBezTo>
                    <a:pt x="201" y="51"/>
                    <a:pt x="185" y="66"/>
                    <a:pt x="178" y="73"/>
                  </a:cubicBezTo>
                  <a:cubicBezTo>
                    <a:pt x="170" y="81"/>
                    <a:pt x="153" y="90"/>
                    <a:pt x="154" y="101"/>
                  </a:cubicBezTo>
                  <a:cubicBezTo>
                    <a:pt x="155" y="111"/>
                    <a:pt x="162" y="129"/>
                    <a:pt x="154" y="125"/>
                  </a:cubicBezTo>
                  <a:cubicBezTo>
                    <a:pt x="145" y="121"/>
                    <a:pt x="133" y="113"/>
                    <a:pt x="126" y="122"/>
                  </a:cubicBezTo>
                  <a:cubicBezTo>
                    <a:pt x="118" y="130"/>
                    <a:pt x="103" y="142"/>
                    <a:pt x="99" y="152"/>
                  </a:cubicBezTo>
                  <a:cubicBezTo>
                    <a:pt x="96" y="161"/>
                    <a:pt x="81" y="167"/>
                    <a:pt x="85" y="176"/>
                  </a:cubicBezTo>
                  <a:cubicBezTo>
                    <a:pt x="88" y="184"/>
                    <a:pt x="104" y="193"/>
                    <a:pt x="104" y="193"/>
                  </a:cubicBezTo>
                  <a:cubicBezTo>
                    <a:pt x="104" y="193"/>
                    <a:pt x="79" y="180"/>
                    <a:pt x="75" y="185"/>
                  </a:cubicBezTo>
                  <a:cubicBezTo>
                    <a:pt x="71" y="191"/>
                    <a:pt x="62" y="201"/>
                    <a:pt x="54" y="212"/>
                  </a:cubicBezTo>
                  <a:cubicBezTo>
                    <a:pt x="45" y="222"/>
                    <a:pt x="41" y="235"/>
                    <a:pt x="44" y="238"/>
                  </a:cubicBezTo>
                  <a:cubicBezTo>
                    <a:pt x="48" y="242"/>
                    <a:pt x="65" y="250"/>
                    <a:pt x="65" y="250"/>
                  </a:cubicBezTo>
                  <a:cubicBezTo>
                    <a:pt x="65" y="250"/>
                    <a:pt x="56" y="256"/>
                    <a:pt x="45" y="257"/>
                  </a:cubicBezTo>
                  <a:cubicBezTo>
                    <a:pt x="35" y="258"/>
                    <a:pt x="33" y="258"/>
                    <a:pt x="31" y="270"/>
                  </a:cubicBezTo>
                  <a:cubicBezTo>
                    <a:pt x="28" y="282"/>
                    <a:pt x="22" y="293"/>
                    <a:pt x="22" y="293"/>
                  </a:cubicBezTo>
                  <a:cubicBezTo>
                    <a:pt x="33" y="298"/>
                    <a:pt x="33" y="298"/>
                    <a:pt x="33" y="298"/>
                  </a:cubicBezTo>
                  <a:cubicBezTo>
                    <a:pt x="33" y="298"/>
                    <a:pt x="22" y="300"/>
                    <a:pt x="16" y="307"/>
                  </a:cubicBezTo>
                  <a:cubicBezTo>
                    <a:pt x="11" y="313"/>
                    <a:pt x="10" y="319"/>
                    <a:pt x="10" y="329"/>
                  </a:cubicBezTo>
                  <a:cubicBezTo>
                    <a:pt x="10" y="338"/>
                    <a:pt x="0" y="345"/>
                    <a:pt x="10" y="347"/>
                  </a:cubicBezTo>
                  <a:cubicBezTo>
                    <a:pt x="13" y="348"/>
                    <a:pt x="15" y="350"/>
                    <a:pt x="18" y="351"/>
                  </a:cubicBezTo>
                  <a:cubicBezTo>
                    <a:pt x="26" y="354"/>
                    <a:pt x="32" y="355"/>
                    <a:pt x="27" y="357"/>
                  </a:cubicBezTo>
                  <a:cubicBezTo>
                    <a:pt x="22" y="359"/>
                    <a:pt x="3" y="364"/>
                    <a:pt x="6" y="368"/>
                  </a:cubicBezTo>
                  <a:cubicBezTo>
                    <a:pt x="8" y="373"/>
                    <a:pt x="7" y="382"/>
                    <a:pt x="6" y="394"/>
                  </a:cubicBezTo>
                  <a:cubicBezTo>
                    <a:pt x="4" y="406"/>
                    <a:pt x="15" y="433"/>
                    <a:pt x="15" y="433"/>
                  </a:cubicBezTo>
                  <a:cubicBezTo>
                    <a:pt x="14" y="444"/>
                    <a:pt x="14" y="444"/>
                    <a:pt x="14" y="444"/>
                  </a:cubicBezTo>
                  <a:cubicBezTo>
                    <a:pt x="14" y="444"/>
                    <a:pt x="23" y="440"/>
                    <a:pt x="29" y="439"/>
                  </a:cubicBezTo>
                  <a:cubicBezTo>
                    <a:pt x="36" y="438"/>
                    <a:pt x="43" y="438"/>
                    <a:pt x="45" y="441"/>
                  </a:cubicBezTo>
                  <a:cubicBezTo>
                    <a:pt x="47" y="444"/>
                    <a:pt x="38" y="449"/>
                    <a:pt x="33" y="451"/>
                  </a:cubicBezTo>
                  <a:cubicBezTo>
                    <a:pt x="28" y="453"/>
                    <a:pt x="19" y="458"/>
                    <a:pt x="19" y="458"/>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8" name="Freeform 419"/>
            <p:cNvSpPr>
              <a:spLocks/>
            </p:cNvSpPr>
            <p:nvPr/>
          </p:nvSpPr>
          <p:spPr bwMode="auto">
            <a:xfrm>
              <a:off x="4305863" y="2667710"/>
              <a:ext cx="335282" cy="355180"/>
            </a:xfrm>
            <a:custGeom>
              <a:avLst/>
              <a:gdLst>
                <a:gd name="T0" fmla="*/ 149 w 164"/>
                <a:gd name="T1" fmla="*/ 54 h 173"/>
                <a:gd name="T2" fmla="*/ 164 w 164"/>
                <a:gd name="T3" fmla="*/ 34 h 173"/>
                <a:gd name="T4" fmla="*/ 147 w 164"/>
                <a:gd name="T5" fmla="*/ 23 h 173"/>
                <a:gd name="T6" fmla="*/ 141 w 164"/>
                <a:gd name="T7" fmla="*/ 2 h 173"/>
                <a:gd name="T8" fmla="*/ 139 w 164"/>
                <a:gd name="T9" fmla="*/ 0 h 173"/>
                <a:gd name="T10" fmla="*/ 133 w 164"/>
                <a:gd name="T11" fmla="*/ 6 h 173"/>
                <a:gd name="T12" fmla="*/ 127 w 164"/>
                <a:gd name="T13" fmla="*/ 14 h 173"/>
                <a:gd name="T14" fmla="*/ 115 w 164"/>
                <a:gd name="T15" fmla="*/ 22 h 173"/>
                <a:gd name="T16" fmla="*/ 89 w 164"/>
                <a:gd name="T17" fmla="*/ 0 h 173"/>
                <a:gd name="T18" fmla="*/ 86 w 164"/>
                <a:gd name="T19" fmla="*/ 1 h 173"/>
                <a:gd name="T20" fmla="*/ 41 w 164"/>
                <a:gd name="T21" fmla="*/ 15 h 173"/>
                <a:gd name="T22" fmla="*/ 41 w 164"/>
                <a:gd name="T23" fmla="*/ 15 h 173"/>
                <a:gd name="T24" fmla="*/ 41 w 164"/>
                <a:gd name="T25" fmla="*/ 15 h 173"/>
                <a:gd name="T26" fmla="*/ 40 w 164"/>
                <a:gd name="T27" fmla="*/ 15 h 173"/>
                <a:gd name="T28" fmla="*/ 39 w 164"/>
                <a:gd name="T29" fmla="*/ 17 h 173"/>
                <a:gd name="T30" fmla="*/ 31 w 164"/>
                <a:gd name="T31" fmla="*/ 54 h 173"/>
                <a:gd name="T32" fmla="*/ 19 w 164"/>
                <a:gd name="T33" fmla="*/ 61 h 173"/>
                <a:gd name="T34" fmla="*/ 23 w 164"/>
                <a:gd name="T35" fmla="*/ 66 h 173"/>
                <a:gd name="T36" fmla="*/ 30 w 164"/>
                <a:gd name="T37" fmla="*/ 71 h 173"/>
                <a:gd name="T38" fmla="*/ 27 w 164"/>
                <a:gd name="T39" fmla="*/ 75 h 173"/>
                <a:gd name="T40" fmla="*/ 14 w 164"/>
                <a:gd name="T41" fmla="*/ 87 h 173"/>
                <a:gd name="T42" fmla="*/ 20 w 164"/>
                <a:gd name="T43" fmla="*/ 89 h 173"/>
                <a:gd name="T44" fmla="*/ 22 w 164"/>
                <a:gd name="T45" fmla="*/ 105 h 173"/>
                <a:gd name="T46" fmla="*/ 0 w 164"/>
                <a:gd name="T47" fmla="*/ 127 h 173"/>
                <a:gd name="T48" fmla="*/ 26 w 164"/>
                <a:gd name="T49" fmla="*/ 121 h 173"/>
                <a:gd name="T50" fmla="*/ 31 w 164"/>
                <a:gd name="T51" fmla="*/ 121 h 173"/>
                <a:gd name="T52" fmla="*/ 31 w 164"/>
                <a:gd name="T53" fmla="*/ 129 h 173"/>
                <a:gd name="T54" fmla="*/ 25 w 164"/>
                <a:gd name="T55" fmla="*/ 154 h 173"/>
                <a:gd name="T56" fmla="*/ 40 w 164"/>
                <a:gd name="T57" fmla="*/ 145 h 173"/>
                <a:gd name="T58" fmla="*/ 44 w 164"/>
                <a:gd name="T59" fmla="*/ 142 h 173"/>
                <a:gd name="T60" fmla="*/ 62 w 164"/>
                <a:gd name="T61" fmla="*/ 147 h 173"/>
                <a:gd name="T62" fmla="*/ 63 w 164"/>
                <a:gd name="T63" fmla="*/ 157 h 173"/>
                <a:gd name="T64" fmla="*/ 66 w 164"/>
                <a:gd name="T65" fmla="*/ 173 h 173"/>
                <a:gd name="T66" fmla="*/ 68 w 164"/>
                <a:gd name="T67" fmla="*/ 171 h 173"/>
                <a:gd name="T68" fmla="*/ 94 w 164"/>
                <a:gd name="T69" fmla="*/ 129 h 173"/>
                <a:gd name="T70" fmla="*/ 119 w 164"/>
                <a:gd name="T71" fmla="*/ 139 h 173"/>
                <a:gd name="T72" fmla="*/ 114 w 164"/>
                <a:gd name="T73" fmla="*/ 121 h 173"/>
                <a:gd name="T74" fmla="*/ 138 w 164"/>
                <a:gd name="T75" fmla="*/ 82 h 173"/>
                <a:gd name="T76" fmla="*/ 161 w 164"/>
                <a:gd name="T77" fmla="*/ 86 h 173"/>
                <a:gd name="T78" fmla="*/ 164 w 164"/>
                <a:gd name="T79" fmla="*/ 8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73">
                  <a:moveTo>
                    <a:pt x="164" y="83"/>
                  </a:moveTo>
                  <a:cubicBezTo>
                    <a:pt x="160" y="77"/>
                    <a:pt x="149" y="61"/>
                    <a:pt x="149" y="54"/>
                  </a:cubicBezTo>
                  <a:cubicBezTo>
                    <a:pt x="149" y="47"/>
                    <a:pt x="159" y="39"/>
                    <a:pt x="163" y="36"/>
                  </a:cubicBezTo>
                  <a:cubicBezTo>
                    <a:pt x="164" y="35"/>
                    <a:pt x="164" y="34"/>
                    <a:pt x="164" y="34"/>
                  </a:cubicBezTo>
                  <a:cubicBezTo>
                    <a:pt x="164" y="33"/>
                    <a:pt x="163" y="32"/>
                    <a:pt x="163" y="32"/>
                  </a:cubicBezTo>
                  <a:cubicBezTo>
                    <a:pt x="159" y="31"/>
                    <a:pt x="150" y="27"/>
                    <a:pt x="147" y="23"/>
                  </a:cubicBezTo>
                  <a:cubicBezTo>
                    <a:pt x="144" y="19"/>
                    <a:pt x="142" y="6"/>
                    <a:pt x="141" y="2"/>
                  </a:cubicBezTo>
                  <a:cubicBezTo>
                    <a:pt x="141" y="2"/>
                    <a:pt x="141" y="2"/>
                    <a:pt x="141" y="2"/>
                  </a:cubicBezTo>
                  <a:cubicBezTo>
                    <a:pt x="141" y="2"/>
                    <a:pt x="141" y="2"/>
                    <a:pt x="141" y="2"/>
                  </a:cubicBezTo>
                  <a:cubicBezTo>
                    <a:pt x="141" y="1"/>
                    <a:pt x="140" y="0"/>
                    <a:pt x="139" y="0"/>
                  </a:cubicBezTo>
                  <a:cubicBezTo>
                    <a:pt x="138" y="0"/>
                    <a:pt x="137" y="1"/>
                    <a:pt x="137" y="2"/>
                  </a:cubicBezTo>
                  <a:cubicBezTo>
                    <a:pt x="137" y="2"/>
                    <a:pt x="134" y="5"/>
                    <a:pt x="133" y="6"/>
                  </a:cubicBezTo>
                  <a:cubicBezTo>
                    <a:pt x="132" y="7"/>
                    <a:pt x="132" y="7"/>
                    <a:pt x="131" y="8"/>
                  </a:cubicBezTo>
                  <a:cubicBezTo>
                    <a:pt x="130" y="10"/>
                    <a:pt x="128" y="12"/>
                    <a:pt x="127" y="14"/>
                  </a:cubicBezTo>
                  <a:cubicBezTo>
                    <a:pt x="125" y="17"/>
                    <a:pt x="122" y="21"/>
                    <a:pt x="118" y="21"/>
                  </a:cubicBezTo>
                  <a:cubicBezTo>
                    <a:pt x="117" y="22"/>
                    <a:pt x="116" y="22"/>
                    <a:pt x="115" y="22"/>
                  </a:cubicBezTo>
                  <a:cubicBezTo>
                    <a:pt x="102" y="22"/>
                    <a:pt x="90" y="6"/>
                    <a:pt x="90" y="3"/>
                  </a:cubicBezTo>
                  <a:cubicBezTo>
                    <a:pt x="90" y="2"/>
                    <a:pt x="90" y="1"/>
                    <a:pt x="89" y="0"/>
                  </a:cubicBezTo>
                  <a:cubicBezTo>
                    <a:pt x="88" y="0"/>
                    <a:pt x="87" y="0"/>
                    <a:pt x="86" y="1"/>
                  </a:cubicBezTo>
                  <a:cubicBezTo>
                    <a:pt x="86" y="1"/>
                    <a:pt x="86" y="1"/>
                    <a:pt x="86" y="1"/>
                  </a:cubicBezTo>
                  <a:cubicBezTo>
                    <a:pt x="80" y="10"/>
                    <a:pt x="72" y="19"/>
                    <a:pt x="68" y="19"/>
                  </a:cubicBezTo>
                  <a:cubicBezTo>
                    <a:pt x="62" y="19"/>
                    <a:pt x="43"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1" y="15"/>
                    <a:pt x="41" y="15"/>
                    <a:pt x="40" y="15"/>
                  </a:cubicBezTo>
                  <a:cubicBezTo>
                    <a:pt x="40" y="15"/>
                    <a:pt x="40" y="15"/>
                    <a:pt x="40" y="15"/>
                  </a:cubicBezTo>
                  <a:cubicBezTo>
                    <a:pt x="40" y="15"/>
                    <a:pt x="40" y="15"/>
                    <a:pt x="40" y="15"/>
                  </a:cubicBezTo>
                  <a:cubicBezTo>
                    <a:pt x="39" y="15"/>
                    <a:pt x="39" y="16"/>
                    <a:pt x="39" y="17"/>
                  </a:cubicBezTo>
                  <a:cubicBezTo>
                    <a:pt x="39" y="18"/>
                    <a:pt x="43" y="33"/>
                    <a:pt x="43" y="37"/>
                  </a:cubicBezTo>
                  <a:cubicBezTo>
                    <a:pt x="44" y="46"/>
                    <a:pt x="40" y="52"/>
                    <a:pt x="31" y="54"/>
                  </a:cubicBezTo>
                  <a:cubicBezTo>
                    <a:pt x="28" y="55"/>
                    <a:pt x="20" y="59"/>
                    <a:pt x="20" y="59"/>
                  </a:cubicBezTo>
                  <a:cubicBezTo>
                    <a:pt x="19" y="60"/>
                    <a:pt x="19" y="60"/>
                    <a:pt x="19" y="61"/>
                  </a:cubicBezTo>
                  <a:cubicBezTo>
                    <a:pt x="18" y="61"/>
                    <a:pt x="19" y="62"/>
                    <a:pt x="19" y="63"/>
                  </a:cubicBezTo>
                  <a:cubicBezTo>
                    <a:pt x="23" y="66"/>
                    <a:pt x="23" y="66"/>
                    <a:pt x="23" y="66"/>
                  </a:cubicBezTo>
                  <a:cubicBezTo>
                    <a:pt x="23" y="66"/>
                    <a:pt x="23" y="66"/>
                    <a:pt x="23" y="66"/>
                  </a:cubicBezTo>
                  <a:cubicBezTo>
                    <a:pt x="27" y="68"/>
                    <a:pt x="30" y="70"/>
                    <a:pt x="30" y="71"/>
                  </a:cubicBezTo>
                  <a:cubicBezTo>
                    <a:pt x="30" y="73"/>
                    <a:pt x="28" y="75"/>
                    <a:pt x="28" y="75"/>
                  </a:cubicBezTo>
                  <a:cubicBezTo>
                    <a:pt x="27" y="75"/>
                    <a:pt x="27" y="75"/>
                    <a:pt x="27" y="75"/>
                  </a:cubicBezTo>
                  <a:cubicBezTo>
                    <a:pt x="24" y="77"/>
                    <a:pt x="20" y="79"/>
                    <a:pt x="17" y="81"/>
                  </a:cubicBezTo>
                  <a:cubicBezTo>
                    <a:pt x="12" y="84"/>
                    <a:pt x="13" y="86"/>
                    <a:pt x="14" y="87"/>
                  </a:cubicBezTo>
                  <a:cubicBezTo>
                    <a:pt x="14" y="87"/>
                    <a:pt x="14" y="88"/>
                    <a:pt x="15" y="88"/>
                  </a:cubicBezTo>
                  <a:cubicBezTo>
                    <a:pt x="15" y="88"/>
                    <a:pt x="18" y="88"/>
                    <a:pt x="20" y="89"/>
                  </a:cubicBezTo>
                  <a:cubicBezTo>
                    <a:pt x="23" y="90"/>
                    <a:pt x="25" y="91"/>
                    <a:pt x="25" y="93"/>
                  </a:cubicBezTo>
                  <a:cubicBezTo>
                    <a:pt x="26" y="96"/>
                    <a:pt x="25" y="101"/>
                    <a:pt x="22" y="105"/>
                  </a:cubicBezTo>
                  <a:cubicBezTo>
                    <a:pt x="15" y="116"/>
                    <a:pt x="1" y="124"/>
                    <a:pt x="1" y="124"/>
                  </a:cubicBezTo>
                  <a:cubicBezTo>
                    <a:pt x="0" y="125"/>
                    <a:pt x="0" y="126"/>
                    <a:pt x="0" y="127"/>
                  </a:cubicBezTo>
                  <a:cubicBezTo>
                    <a:pt x="1" y="128"/>
                    <a:pt x="2" y="128"/>
                    <a:pt x="3" y="128"/>
                  </a:cubicBezTo>
                  <a:cubicBezTo>
                    <a:pt x="3" y="128"/>
                    <a:pt x="19" y="122"/>
                    <a:pt x="26" y="121"/>
                  </a:cubicBezTo>
                  <a:cubicBezTo>
                    <a:pt x="27" y="121"/>
                    <a:pt x="28" y="121"/>
                    <a:pt x="29" y="121"/>
                  </a:cubicBezTo>
                  <a:cubicBezTo>
                    <a:pt x="30" y="121"/>
                    <a:pt x="30" y="121"/>
                    <a:pt x="31" y="121"/>
                  </a:cubicBezTo>
                  <a:cubicBezTo>
                    <a:pt x="31" y="122"/>
                    <a:pt x="31" y="124"/>
                    <a:pt x="31" y="127"/>
                  </a:cubicBezTo>
                  <a:cubicBezTo>
                    <a:pt x="31" y="129"/>
                    <a:pt x="31" y="129"/>
                    <a:pt x="31" y="129"/>
                  </a:cubicBezTo>
                  <a:cubicBezTo>
                    <a:pt x="31" y="135"/>
                    <a:pt x="28" y="146"/>
                    <a:pt x="25" y="151"/>
                  </a:cubicBezTo>
                  <a:cubicBezTo>
                    <a:pt x="25" y="152"/>
                    <a:pt x="25" y="153"/>
                    <a:pt x="25" y="154"/>
                  </a:cubicBezTo>
                  <a:cubicBezTo>
                    <a:pt x="26" y="154"/>
                    <a:pt x="27" y="154"/>
                    <a:pt x="28" y="154"/>
                  </a:cubicBezTo>
                  <a:cubicBezTo>
                    <a:pt x="33" y="149"/>
                    <a:pt x="36" y="147"/>
                    <a:pt x="40" y="145"/>
                  </a:cubicBezTo>
                  <a:cubicBezTo>
                    <a:pt x="41" y="144"/>
                    <a:pt x="41" y="144"/>
                    <a:pt x="41" y="144"/>
                  </a:cubicBezTo>
                  <a:cubicBezTo>
                    <a:pt x="42" y="144"/>
                    <a:pt x="43" y="143"/>
                    <a:pt x="44" y="142"/>
                  </a:cubicBezTo>
                  <a:cubicBezTo>
                    <a:pt x="47" y="140"/>
                    <a:pt x="50" y="138"/>
                    <a:pt x="53" y="139"/>
                  </a:cubicBezTo>
                  <a:cubicBezTo>
                    <a:pt x="56" y="139"/>
                    <a:pt x="61" y="144"/>
                    <a:pt x="62" y="147"/>
                  </a:cubicBezTo>
                  <a:cubicBezTo>
                    <a:pt x="63" y="150"/>
                    <a:pt x="63" y="153"/>
                    <a:pt x="63" y="156"/>
                  </a:cubicBezTo>
                  <a:cubicBezTo>
                    <a:pt x="63" y="157"/>
                    <a:pt x="63" y="157"/>
                    <a:pt x="63" y="157"/>
                  </a:cubicBezTo>
                  <a:cubicBezTo>
                    <a:pt x="64" y="162"/>
                    <a:pt x="64" y="166"/>
                    <a:pt x="64" y="171"/>
                  </a:cubicBezTo>
                  <a:cubicBezTo>
                    <a:pt x="64" y="172"/>
                    <a:pt x="65" y="173"/>
                    <a:pt x="66" y="173"/>
                  </a:cubicBezTo>
                  <a:cubicBezTo>
                    <a:pt x="66" y="173"/>
                    <a:pt x="66" y="173"/>
                    <a:pt x="66" y="173"/>
                  </a:cubicBezTo>
                  <a:cubicBezTo>
                    <a:pt x="67" y="173"/>
                    <a:pt x="68" y="172"/>
                    <a:pt x="68" y="171"/>
                  </a:cubicBezTo>
                  <a:cubicBezTo>
                    <a:pt x="71" y="160"/>
                    <a:pt x="81" y="129"/>
                    <a:pt x="94" y="129"/>
                  </a:cubicBezTo>
                  <a:cubicBezTo>
                    <a:pt x="94" y="129"/>
                    <a:pt x="94" y="129"/>
                    <a:pt x="94" y="129"/>
                  </a:cubicBezTo>
                  <a:cubicBezTo>
                    <a:pt x="96" y="129"/>
                    <a:pt x="107" y="135"/>
                    <a:pt x="116" y="140"/>
                  </a:cubicBezTo>
                  <a:cubicBezTo>
                    <a:pt x="117" y="140"/>
                    <a:pt x="118" y="140"/>
                    <a:pt x="119" y="139"/>
                  </a:cubicBezTo>
                  <a:cubicBezTo>
                    <a:pt x="119" y="139"/>
                    <a:pt x="119" y="138"/>
                    <a:pt x="119" y="137"/>
                  </a:cubicBezTo>
                  <a:cubicBezTo>
                    <a:pt x="119" y="137"/>
                    <a:pt x="115" y="132"/>
                    <a:pt x="114" y="121"/>
                  </a:cubicBezTo>
                  <a:cubicBezTo>
                    <a:pt x="113" y="112"/>
                    <a:pt x="122" y="109"/>
                    <a:pt x="130" y="101"/>
                  </a:cubicBezTo>
                  <a:cubicBezTo>
                    <a:pt x="134" y="96"/>
                    <a:pt x="134" y="82"/>
                    <a:pt x="138" y="82"/>
                  </a:cubicBezTo>
                  <a:cubicBezTo>
                    <a:pt x="139" y="82"/>
                    <a:pt x="139" y="82"/>
                    <a:pt x="139" y="82"/>
                  </a:cubicBezTo>
                  <a:cubicBezTo>
                    <a:pt x="147" y="82"/>
                    <a:pt x="156" y="84"/>
                    <a:pt x="161" y="86"/>
                  </a:cubicBezTo>
                  <a:cubicBezTo>
                    <a:pt x="162" y="86"/>
                    <a:pt x="163" y="86"/>
                    <a:pt x="164" y="85"/>
                  </a:cubicBezTo>
                  <a:cubicBezTo>
                    <a:pt x="164" y="84"/>
                    <a:pt x="164" y="84"/>
                    <a:pt x="164" y="8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9" name="Freeform 420"/>
            <p:cNvSpPr>
              <a:spLocks/>
            </p:cNvSpPr>
            <p:nvPr/>
          </p:nvSpPr>
          <p:spPr bwMode="auto">
            <a:xfrm>
              <a:off x="4631196" y="2344367"/>
              <a:ext cx="131327" cy="241762"/>
            </a:xfrm>
            <a:custGeom>
              <a:avLst/>
              <a:gdLst>
                <a:gd name="T0" fmla="*/ 61 w 64"/>
                <a:gd name="T1" fmla="*/ 1 h 118"/>
                <a:gd name="T2" fmla="*/ 58 w 64"/>
                <a:gd name="T3" fmla="*/ 13 h 118"/>
                <a:gd name="T4" fmla="*/ 53 w 64"/>
                <a:gd name="T5" fmla="*/ 22 h 118"/>
                <a:gd name="T6" fmla="*/ 43 w 64"/>
                <a:gd name="T7" fmla="*/ 38 h 118"/>
                <a:gd name="T8" fmla="*/ 35 w 64"/>
                <a:gd name="T9" fmla="*/ 50 h 118"/>
                <a:gd name="T10" fmla="*/ 27 w 64"/>
                <a:gd name="T11" fmla="*/ 62 h 118"/>
                <a:gd name="T12" fmla="*/ 14 w 64"/>
                <a:gd name="T13" fmla="*/ 92 h 118"/>
                <a:gd name="T14" fmla="*/ 10 w 64"/>
                <a:gd name="T15" fmla="*/ 98 h 118"/>
                <a:gd name="T16" fmla="*/ 1 w 64"/>
                <a:gd name="T17" fmla="*/ 114 h 118"/>
                <a:gd name="T18" fmla="*/ 11 w 64"/>
                <a:gd name="T19" fmla="*/ 102 h 118"/>
                <a:gd name="T20" fmla="*/ 22 w 64"/>
                <a:gd name="T21" fmla="*/ 81 h 118"/>
                <a:gd name="T22" fmla="*/ 29 w 64"/>
                <a:gd name="T23" fmla="*/ 68 h 118"/>
                <a:gd name="T24" fmla="*/ 40 w 64"/>
                <a:gd name="T25" fmla="*/ 51 h 118"/>
                <a:gd name="T26" fmla="*/ 54 w 64"/>
                <a:gd name="T27" fmla="*/ 27 h 118"/>
                <a:gd name="T28" fmla="*/ 58 w 64"/>
                <a:gd name="T29" fmla="*/ 16 h 118"/>
                <a:gd name="T30" fmla="*/ 64 w 64"/>
                <a:gd name="T31" fmla="*/ 6 h 118"/>
                <a:gd name="T32" fmla="*/ 61 w 64"/>
                <a:gd name="T3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8">
                  <a:moveTo>
                    <a:pt x="61" y="1"/>
                  </a:moveTo>
                  <a:cubicBezTo>
                    <a:pt x="60" y="2"/>
                    <a:pt x="58" y="12"/>
                    <a:pt x="58" y="13"/>
                  </a:cubicBezTo>
                  <a:cubicBezTo>
                    <a:pt x="56" y="16"/>
                    <a:pt x="55" y="19"/>
                    <a:pt x="53" y="22"/>
                  </a:cubicBezTo>
                  <a:cubicBezTo>
                    <a:pt x="49" y="27"/>
                    <a:pt x="46" y="32"/>
                    <a:pt x="43" y="38"/>
                  </a:cubicBezTo>
                  <a:cubicBezTo>
                    <a:pt x="41" y="40"/>
                    <a:pt x="38" y="45"/>
                    <a:pt x="35" y="50"/>
                  </a:cubicBezTo>
                  <a:cubicBezTo>
                    <a:pt x="32" y="54"/>
                    <a:pt x="29" y="59"/>
                    <a:pt x="27" y="62"/>
                  </a:cubicBezTo>
                  <a:cubicBezTo>
                    <a:pt x="22" y="69"/>
                    <a:pt x="17" y="83"/>
                    <a:pt x="14" y="92"/>
                  </a:cubicBezTo>
                  <a:cubicBezTo>
                    <a:pt x="13" y="94"/>
                    <a:pt x="11" y="97"/>
                    <a:pt x="10" y="98"/>
                  </a:cubicBezTo>
                  <a:cubicBezTo>
                    <a:pt x="3" y="103"/>
                    <a:pt x="0" y="112"/>
                    <a:pt x="1" y="114"/>
                  </a:cubicBezTo>
                  <a:cubicBezTo>
                    <a:pt x="2" y="118"/>
                    <a:pt x="11" y="102"/>
                    <a:pt x="11" y="102"/>
                  </a:cubicBezTo>
                  <a:cubicBezTo>
                    <a:pt x="11" y="102"/>
                    <a:pt x="19" y="86"/>
                    <a:pt x="22" y="81"/>
                  </a:cubicBezTo>
                  <a:cubicBezTo>
                    <a:pt x="25" y="75"/>
                    <a:pt x="29" y="68"/>
                    <a:pt x="29" y="68"/>
                  </a:cubicBezTo>
                  <a:cubicBezTo>
                    <a:pt x="29" y="68"/>
                    <a:pt x="38" y="54"/>
                    <a:pt x="40" y="51"/>
                  </a:cubicBezTo>
                  <a:cubicBezTo>
                    <a:pt x="45" y="44"/>
                    <a:pt x="48" y="33"/>
                    <a:pt x="54" y="27"/>
                  </a:cubicBezTo>
                  <a:cubicBezTo>
                    <a:pt x="57" y="24"/>
                    <a:pt x="57" y="20"/>
                    <a:pt x="58" y="16"/>
                  </a:cubicBezTo>
                  <a:cubicBezTo>
                    <a:pt x="60" y="13"/>
                    <a:pt x="62" y="10"/>
                    <a:pt x="64" y="6"/>
                  </a:cubicBezTo>
                  <a:cubicBezTo>
                    <a:pt x="64" y="4"/>
                    <a:pt x="63" y="0"/>
                    <a:pt x="6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0" name="Freeform 421"/>
            <p:cNvSpPr>
              <a:spLocks/>
            </p:cNvSpPr>
            <p:nvPr/>
          </p:nvSpPr>
          <p:spPr bwMode="auto">
            <a:xfrm>
              <a:off x="4510813" y="2352326"/>
              <a:ext cx="42781" cy="231813"/>
            </a:xfrm>
            <a:custGeom>
              <a:avLst/>
              <a:gdLst>
                <a:gd name="T0" fmla="*/ 18 w 21"/>
                <a:gd name="T1" fmla="*/ 0 h 113"/>
                <a:gd name="T2" fmla="*/ 15 w 21"/>
                <a:gd name="T3" fmla="*/ 22 h 113"/>
                <a:gd name="T4" fmla="*/ 11 w 21"/>
                <a:gd name="T5" fmla="*/ 47 h 113"/>
                <a:gd name="T6" fmla="*/ 5 w 21"/>
                <a:gd name="T7" fmla="*/ 77 h 113"/>
                <a:gd name="T8" fmla="*/ 2 w 21"/>
                <a:gd name="T9" fmla="*/ 106 h 113"/>
                <a:gd name="T10" fmla="*/ 7 w 21"/>
                <a:gd name="T11" fmla="*/ 106 h 113"/>
                <a:gd name="T12" fmla="*/ 10 w 21"/>
                <a:gd name="T13" fmla="*/ 91 h 113"/>
                <a:gd name="T14" fmla="*/ 10 w 21"/>
                <a:gd name="T15" fmla="*/ 63 h 113"/>
                <a:gd name="T16" fmla="*/ 14 w 21"/>
                <a:gd name="T17" fmla="*/ 46 h 113"/>
                <a:gd name="T18" fmla="*/ 21 w 21"/>
                <a:gd name="T19" fmla="*/ 23 h 113"/>
                <a:gd name="T20" fmla="*/ 21 w 21"/>
                <a:gd name="T21" fmla="*/ 6 h 113"/>
                <a:gd name="T22" fmla="*/ 18 w 21"/>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3">
                  <a:moveTo>
                    <a:pt x="18" y="0"/>
                  </a:moveTo>
                  <a:cubicBezTo>
                    <a:pt x="19" y="1"/>
                    <a:pt x="15" y="20"/>
                    <a:pt x="15" y="22"/>
                  </a:cubicBezTo>
                  <a:cubicBezTo>
                    <a:pt x="15" y="29"/>
                    <a:pt x="13" y="38"/>
                    <a:pt x="11" y="47"/>
                  </a:cubicBezTo>
                  <a:cubicBezTo>
                    <a:pt x="9" y="56"/>
                    <a:pt x="5" y="69"/>
                    <a:pt x="5" y="77"/>
                  </a:cubicBezTo>
                  <a:cubicBezTo>
                    <a:pt x="5" y="86"/>
                    <a:pt x="4" y="99"/>
                    <a:pt x="2" y="106"/>
                  </a:cubicBezTo>
                  <a:cubicBezTo>
                    <a:pt x="0" y="113"/>
                    <a:pt x="7" y="112"/>
                    <a:pt x="7" y="106"/>
                  </a:cubicBezTo>
                  <a:cubicBezTo>
                    <a:pt x="8" y="100"/>
                    <a:pt x="11" y="101"/>
                    <a:pt x="10" y="91"/>
                  </a:cubicBezTo>
                  <a:cubicBezTo>
                    <a:pt x="9" y="80"/>
                    <a:pt x="7" y="67"/>
                    <a:pt x="10" y="63"/>
                  </a:cubicBezTo>
                  <a:cubicBezTo>
                    <a:pt x="13" y="59"/>
                    <a:pt x="12" y="55"/>
                    <a:pt x="14" y="46"/>
                  </a:cubicBezTo>
                  <a:cubicBezTo>
                    <a:pt x="17" y="37"/>
                    <a:pt x="21" y="31"/>
                    <a:pt x="21" y="23"/>
                  </a:cubicBezTo>
                  <a:cubicBezTo>
                    <a:pt x="21" y="15"/>
                    <a:pt x="20" y="11"/>
                    <a:pt x="21" y="6"/>
                  </a:cubicBezTo>
                  <a:cubicBezTo>
                    <a:pt x="21" y="4"/>
                    <a:pt x="20" y="2"/>
                    <a:pt x="18" y="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1" name="Freeform 422"/>
            <p:cNvSpPr>
              <a:spLocks/>
            </p:cNvSpPr>
            <p:nvPr/>
          </p:nvSpPr>
          <p:spPr bwMode="auto">
            <a:xfrm>
              <a:off x="4227266" y="2481664"/>
              <a:ext cx="156200" cy="190027"/>
            </a:xfrm>
            <a:custGeom>
              <a:avLst/>
              <a:gdLst>
                <a:gd name="T0" fmla="*/ 36 w 76"/>
                <a:gd name="T1" fmla="*/ 39 h 93"/>
                <a:gd name="T2" fmla="*/ 52 w 76"/>
                <a:gd name="T3" fmla="*/ 59 h 93"/>
                <a:gd name="T4" fmla="*/ 62 w 76"/>
                <a:gd name="T5" fmla="*/ 77 h 93"/>
                <a:gd name="T6" fmla="*/ 74 w 76"/>
                <a:gd name="T7" fmla="*/ 91 h 93"/>
                <a:gd name="T8" fmla="*/ 66 w 76"/>
                <a:gd name="T9" fmla="*/ 75 h 93"/>
                <a:gd name="T10" fmla="*/ 53 w 76"/>
                <a:gd name="T11" fmla="*/ 54 h 93"/>
                <a:gd name="T12" fmla="*/ 21 w 76"/>
                <a:gd name="T13" fmla="*/ 17 h 93"/>
                <a:gd name="T14" fmla="*/ 2 w 76"/>
                <a:gd name="T15" fmla="*/ 4 h 93"/>
                <a:gd name="T16" fmla="*/ 36 w 76"/>
                <a:gd name="T1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3">
                  <a:moveTo>
                    <a:pt x="36" y="39"/>
                  </a:moveTo>
                  <a:cubicBezTo>
                    <a:pt x="42" y="46"/>
                    <a:pt x="48" y="51"/>
                    <a:pt x="52" y="59"/>
                  </a:cubicBezTo>
                  <a:cubicBezTo>
                    <a:pt x="56" y="65"/>
                    <a:pt x="58" y="71"/>
                    <a:pt x="62" y="77"/>
                  </a:cubicBezTo>
                  <a:cubicBezTo>
                    <a:pt x="66" y="82"/>
                    <a:pt x="71" y="93"/>
                    <a:pt x="74" y="91"/>
                  </a:cubicBezTo>
                  <a:cubicBezTo>
                    <a:pt x="76" y="89"/>
                    <a:pt x="69" y="80"/>
                    <a:pt x="66" y="75"/>
                  </a:cubicBezTo>
                  <a:cubicBezTo>
                    <a:pt x="61" y="68"/>
                    <a:pt x="58" y="60"/>
                    <a:pt x="53" y="54"/>
                  </a:cubicBezTo>
                  <a:cubicBezTo>
                    <a:pt x="41" y="41"/>
                    <a:pt x="33" y="29"/>
                    <a:pt x="21" y="17"/>
                  </a:cubicBezTo>
                  <a:cubicBezTo>
                    <a:pt x="17" y="12"/>
                    <a:pt x="0" y="0"/>
                    <a:pt x="2" y="4"/>
                  </a:cubicBezTo>
                  <a:cubicBezTo>
                    <a:pt x="4" y="9"/>
                    <a:pt x="36" y="39"/>
                    <a:pt x="36" y="3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423"/>
            <p:cNvSpPr>
              <a:spLocks/>
            </p:cNvSpPr>
            <p:nvPr/>
          </p:nvSpPr>
          <p:spPr bwMode="auto">
            <a:xfrm>
              <a:off x="4567522" y="3005977"/>
              <a:ext cx="110434" cy="170129"/>
            </a:xfrm>
            <a:custGeom>
              <a:avLst/>
              <a:gdLst>
                <a:gd name="T0" fmla="*/ 2 w 54"/>
                <a:gd name="T1" fmla="*/ 3 h 83"/>
                <a:gd name="T2" fmla="*/ 14 w 54"/>
                <a:gd name="T3" fmla="*/ 21 h 83"/>
                <a:gd name="T4" fmla="*/ 23 w 54"/>
                <a:gd name="T5" fmla="*/ 40 h 83"/>
                <a:gd name="T6" fmla="*/ 38 w 54"/>
                <a:gd name="T7" fmla="*/ 62 h 83"/>
                <a:gd name="T8" fmla="*/ 52 w 54"/>
                <a:gd name="T9" fmla="*/ 82 h 83"/>
                <a:gd name="T10" fmla="*/ 52 w 54"/>
                <a:gd name="T11" fmla="*/ 74 h 83"/>
                <a:gd name="T12" fmla="*/ 43 w 54"/>
                <a:gd name="T13" fmla="*/ 62 h 83"/>
                <a:gd name="T14" fmla="*/ 34 w 54"/>
                <a:gd name="T15" fmla="*/ 48 h 83"/>
                <a:gd name="T16" fmla="*/ 22 w 54"/>
                <a:gd name="T17" fmla="*/ 27 h 83"/>
                <a:gd name="T18" fmla="*/ 14 w 54"/>
                <a:gd name="T19" fmla="*/ 14 h 83"/>
                <a:gd name="T20" fmla="*/ 2 w 54"/>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3">
                  <a:moveTo>
                    <a:pt x="2" y="3"/>
                  </a:moveTo>
                  <a:cubicBezTo>
                    <a:pt x="0" y="6"/>
                    <a:pt x="9" y="15"/>
                    <a:pt x="14" y="21"/>
                  </a:cubicBezTo>
                  <a:cubicBezTo>
                    <a:pt x="18" y="27"/>
                    <a:pt x="16" y="32"/>
                    <a:pt x="23" y="40"/>
                  </a:cubicBezTo>
                  <a:cubicBezTo>
                    <a:pt x="30" y="48"/>
                    <a:pt x="32" y="54"/>
                    <a:pt x="38" y="62"/>
                  </a:cubicBezTo>
                  <a:cubicBezTo>
                    <a:pt x="44" y="71"/>
                    <a:pt x="49" y="83"/>
                    <a:pt x="52" y="82"/>
                  </a:cubicBezTo>
                  <a:cubicBezTo>
                    <a:pt x="54" y="80"/>
                    <a:pt x="54" y="79"/>
                    <a:pt x="52" y="74"/>
                  </a:cubicBezTo>
                  <a:cubicBezTo>
                    <a:pt x="50" y="69"/>
                    <a:pt x="46" y="66"/>
                    <a:pt x="43" y="62"/>
                  </a:cubicBezTo>
                  <a:cubicBezTo>
                    <a:pt x="41" y="58"/>
                    <a:pt x="36" y="52"/>
                    <a:pt x="34" y="48"/>
                  </a:cubicBezTo>
                  <a:cubicBezTo>
                    <a:pt x="30" y="40"/>
                    <a:pt x="26" y="36"/>
                    <a:pt x="22" y="27"/>
                  </a:cubicBezTo>
                  <a:cubicBezTo>
                    <a:pt x="20" y="20"/>
                    <a:pt x="20" y="22"/>
                    <a:pt x="14" y="14"/>
                  </a:cubicBezTo>
                  <a:cubicBezTo>
                    <a:pt x="8" y="5"/>
                    <a:pt x="4" y="0"/>
                    <a:pt x="2" y="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3" name="Freeform 424"/>
            <p:cNvSpPr>
              <a:spLocks/>
            </p:cNvSpPr>
            <p:nvPr/>
          </p:nvSpPr>
          <p:spPr bwMode="auto">
            <a:xfrm>
              <a:off x="4375507" y="3050748"/>
              <a:ext cx="63674" cy="258675"/>
            </a:xfrm>
            <a:custGeom>
              <a:avLst/>
              <a:gdLst>
                <a:gd name="T0" fmla="*/ 27 w 31"/>
                <a:gd name="T1" fmla="*/ 1 h 126"/>
                <a:gd name="T2" fmla="*/ 19 w 31"/>
                <a:gd name="T3" fmla="*/ 18 h 126"/>
                <a:gd name="T4" fmla="*/ 16 w 31"/>
                <a:gd name="T5" fmla="*/ 33 h 126"/>
                <a:gd name="T6" fmla="*/ 12 w 31"/>
                <a:gd name="T7" fmla="*/ 58 h 126"/>
                <a:gd name="T8" fmla="*/ 12 w 31"/>
                <a:gd name="T9" fmla="*/ 78 h 126"/>
                <a:gd name="T10" fmla="*/ 4 w 31"/>
                <a:gd name="T11" fmla="*/ 105 h 126"/>
                <a:gd name="T12" fmla="*/ 4 w 31"/>
                <a:gd name="T13" fmla="*/ 126 h 126"/>
                <a:gd name="T14" fmla="*/ 7 w 31"/>
                <a:gd name="T15" fmla="*/ 119 h 126"/>
                <a:gd name="T16" fmla="*/ 8 w 31"/>
                <a:gd name="T17" fmla="*/ 105 h 126"/>
                <a:gd name="T18" fmla="*/ 10 w 31"/>
                <a:gd name="T19" fmla="*/ 95 h 126"/>
                <a:gd name="T20" fmla="*/ 16 w 31"/>
                <a:gd name="T21" fmla="*/ 81 h 126"/>
                <a:gd name="T22" fmla="*/ 16 w 31"/>
                <a:gd name="T23" fmla="*/ 62 h 126"/>
                <a:gd name="T24" fmla="*/ 17 w 31"/>
                <a:gd name="T25" fmla="*/ 49 h 126"/>
                <a:gd name="T26" fmla="*/ 20 w 31"/>
                <a:gd name="T27" fmla="*/ 31 h 126"/>
                <a:gd name="T28" fmla="*/ 22 w 31"/>
                <a:gd name="T29" fmla="*/ 18 h 126"/>
                <a:gd name="T30" fmla="*/ 27 w 31"/>
                <a:gd name="T31"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26">
                  <a:moveTo>
                    <a:pt x="27" y="1"/>
                  </a:moveTo>
                  <a:cubicBezTo>
                    <a:pt x="24" y="0"/>
                    <a:pt x="18" y="14"/>
                    <a:pt x="19" y="18"/>
                  </a:cubicBezTo>
                  <a:cubicBezTo>
                    <a:pt x="19" y="21"/>
                    <a:pt x="17" y="29"/>
                    <a:pt x="16" y="33"/>
                  </a:cubicBezTo>
                  <a:cubicBezTo>
                    <a:pt x="15" y="38"/>
                    <a:pt x="11" y="53"/>
                    <a:pt x="12" y="58"/>
                  </a:cubicBezTo>
                  <a:cubicBezTo>
                    <a:pt x="13" y="63"/>
                    <a:pt x="14" y="71"/>
                    <a:pt x="12" y="78"/>
                  </a:cubicBezTo>
                  <a:cubicBezTo>
                    <a:pt x="10" y="85"/>
                    <a:pt x="5" y="98"/>
                    <a:pt x="4" y="105"/>
                  </a:cubicBezTo>
                  <a:cubicBezTo>
                    <a:pt x="4" y="112"/>
                    <a:pt x="0" y="125"/>
                    <a:pt x="4" y="126"/>
                  </a:cubicBezTo>
                  <a:cubicBezTo>
                    <a:pt x="8" y="126"/>
                    <a:pt x="6" y="124"/>
                    <a:pt x="7" y="119"/>
                  </a:cubicBezTo>
                  <a:cubicBezTo>
                    <a:pt x="8" y="114"/>
                    <a:pt x="8" y="111"/>
                    <a:pt x="8" y="105"/>
                  </a:cubicBezTo>
                  <a:cubicBezTo>
                    <a:pt x="8" y="99"/>
                    <a:pt x="9" y="99"/>
                    <a:pt x="10" y="95"/>
                  </a:cubicBezTo>
                  <a:cubicBezTo>
                    <a:pt x="10" y="92"/>
                    <a:pt x="14" y="88"/>
                    <a:pt x="16" y="81"/>
                  </a:cubicBezTo>
                  <a:cubicBezTo>
                    <a:pt x="17" y="73"/>
                    <a:pt x="14" y="64"/>
                    <a:pt x="16" y="62"/>
                  </a:cubicBezTo>
                  <a:cubicBezTo>
                    <a:pt x="17" y="60"/>
                    <a:pt x="18" y="52"/>
                    <a:pt x="17" y="49"/>
                  </a:cubicBezTo>
                  <a:cubicBezTo>
                    <a:pt x="17" y="46"/>
                    <a:pt x="20" y="35"/>
                    <a:pt x="20" y="31"/>
                  </a:cubicBezTo>
                  <a:cubicBezTo>
                    <a:pt x="20" y="27"/>
                    <a:pt x="21" y="21"/>
                    <a:pt x="22" y="18"/>
                  </a:cubicBezTo>
                  <a:cubicBezTo>
                    <a:pt x="24" y="14"/>
                    <a:pt x="31" y="2"/>
                    <a:pt x="27"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4" name="Freeform 425"/>
            <p:cNvSpPr>
              <a:spLocks/>
            </p:cNvSpPr>
            <p:nvPr/>
          </p:nvSpPr>
          <p:spPr bwMode="auto">
            <a:xfrm>
              <a:off x="4147674" y="3040799"/>
              <a:ext cx="166149" cy="193011"/>
            </a:xfrm>
            <a:custGeom>
              <a:avLst/>
              <a:gdLst>
                <a:gd name="T0" fmla="*/ 3 w 81"/>
                <a:gd name="T1" fmla="*/ 94 h 94"/>
                <a:gd name="T2" fmla="*/ 14 w 81"/>
                <a:gd name="T3" fmla="*/ 82 h 94"/>
                <a:gd name="T4" fmla="*/ 30 w 81"/>
                <a:gd name="T5" fmla="*/ 65 h 94"/>
                <a:gd name="T6" fmla="*/ 49 w 81"/>
                <a:gd name="T7" fmla="*/ 45 h 94"/>
                <a:gd name="T8" fmla="*/ 59 w 81"/>
                <a:gd name="T9" fmla="*/ 31 h 94"/>
                <a:gd name="T10" fmla="*/ 73 w 81"/>
                <a:gd name="T11" fmla="*/ 10 h 94"/>
                <a:gd name="T12" fmla="*/ 81 w 81"/>
                <a:gd name="T13" fmla="*/ 0 h 94"/>
                <a:gd name="T14" fmla="*/ 75 w 81"/>
                <a:gd name="T15" fmla="*/ 6 h 94"/>
                <a:gd name="T16" fmla="*/ 67 w 81"/>
                <a:gd name="T17" fmla="*/ 15 h 94"/>
                <a:gd name="T18" fmla="*/ 53 w 81"/>
                <a:gd name="T19" fmla="*/ 34 h 94"/>
                <a:gd name="T20" fmla="*/ 43 w 81"/>
                <a:gd name="T21" fmla="*/ 49 h 94"/>
                <a:gd name="T22" fmla="*/ 31 w 81"/>
                <a:gd name="T23" fmla="*/ 61 h 94"/>
                <a:gd name="T24" fmla="*/ 19 w 81"/>
                <a:gd name="T25" fmla="*/ 73 h 94"/>
                <a:gd name="T26" fmla="*/ 12 w 81"/>
                <a:gd name="T27" fmla="*/ 81 h 94"/>
                <a:gd name="T28" fmla="*/ 3 w 81"/>
                <a:gd name="T2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3" y="94"/>
                  </a:moveTo>
                  <a:cubicBezTo>
                    <a:pt x="6" y="89"/>
                    <a:pt x="11" y="86"/>
                    <a:pt x="14" y="82"/>
                  </a:cubicBezTo>
                  <a:cubicBezTo>
                    <a:pt x="18" y="77"/>
                    <a:pt x="23" y="70"/>
                    <a:pt x="30" y="65"/>
                  </a:cubicBezTo>
                  <a:cubicBezTo>
                    <a:pt x="36" y="60"/>
                    <a:pt x="44" y="52"/>
                    <a:pt x="49" y="45"/>
                  </a:cubicBezTo>
                  <a:cubicBezTo>
                    <a:pt x="52" y="40"/>
                    <a:pt x="56" y="36"/>
                    <a:pt x="59" y="31"/>
                  </a:cubicBezTo>
                  <a:cubicBezTo>
                    <a:pt x="64" y="24"/>
                    <a:pt x="68" y="16"/>
                    <a:pt x="73" y="10"/>
                  </a:cubicBezTo>
                  <a:cubicBezTo>
                    <a:pt x="75" y="7"/>
                    <a:pt x="81" y="4"/>
                    <a:pt x="81" y="0"/>
                  </a:cubicBezTo>
                  <a:cubicBezTo>
                    <a:pt x="78" y="1"/>
                    <a:pt x="77" y="4"/>
                    <a:pt x="75" y="6"/>
                  </a:cubicBezTo>
                  <a:cubicBezTo>
                    <a:pt x="72" y="9"/>
                    <a:pt x="69" y="12"/>
                    <a:pt x="67" y="15"/>
                  </a:cubicBezTo>
                  <a:cubicBezTo>
                    <a:pt x="61" y="21"/>
                    <a:pt x="58" y="27"/>
                    <a:pt x="53" y="34"/>
                  </a:cubicBezTo>
                  <a:cubicBezTo>
                    <a:pt x="50" y="39"/>
                    <a:pt x="48" y="45"/>
                    <a:pt x="43" y="49"/>
                  </a:cubicBezTo>
                  <a:cubicBezTo>
                    <a:pt x="40" y="52"/>
                    <a:pt x="34" y="58"/>
                    <a:pt x="31" y="61"/>
                  </a:cubicBezTo>
                  <a:cubicBezTo>
                    <a:pt x="28" y="64"/>
                    <a:pt x="22" y="70"/>
                    <a:pt x="19" y="73"/>
                  </a:cubicBezTo>
                  <a:cubicBezTo>
                    <a:pt x="16" y="75"/>
                    <a:pt x="15" y="77"/>
                    <a:pt x="12" y="81"/>
                  </a:cubicBezTo>
                  <a:cubicBezTo>
                    <a:pt x="10" y="83"/>
                    <a:pt x="0" y="91"/>
                    <a:pt x="3" y="94"/>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5" name="Freeform 426"/>
            <p:cNvSpPr>
              <a:spLocks/>
            </p:cNvSpPr>
            <p:nvPr/>
          </p:nvSpPr>
          <p:spPr bwMode="auto">
            <a:xfrm>
              <a:off x="4049179" y="2725414"/>
              <a:ext cx="252705" cy="61684"/>
            </a:xfrm>
            <a:custGeom>
              <a:avLst/>
              <a:gdLst>
                <a:gd name="T0" fmla="*/ 11 w 123"/>
                <a:gd name="T1" fmla="*/ 1 h 30"/>
                <a:gd name="T2" fmla="*/ 37 w 123"/>
                <a:gd name="T3" fmla="*/ 5 h 30"/>
                <a:gd name="T4" fmla="*/ 56 w 123"/>
                <a:gd name="T5" fmla="*/ 9 h 30"/>
                <a:gd name="T6" fmla="*/ 88 w 123"/>
                <a:gd name="T7" fmla="*/ 15 h 30"/>
                <a:gd name="T8" fmla="*/ 115 w 123"/>
                <a:gd name="T9" fmla="*/ 22 h 30"/>
                <a:gd name="T10" fmla="*/ 112 w 123"/>
                <a:gd name="T11" fmla="*/ 28 h 30"/>
                <a:gd name="T12" fmla="*/ 86 w 123"/>
                <a:gd name="T13" fmla="*/ 21 h 30"/>
                <a:gd name="T14" fmla="*/ 60 w 123"/>
                <a:gd name="T15" fmla="*/ 14 h 30"/>
                <a:gd name="T16" fmla="*/ 33 w 123"/>
                <a:gd name="T17" fmla="*/ 9 h 30"/>
                <a:gd name="T18" fmla="*/ 20 w 123"/>
                <a:gd name="T19" fmla="*/ 6 h 30"/>
                <a:gd name="T20" fmla="*/ 4 w 123"/>
                <a:gd name="T21" fmla="*/ 3 h 30"/>
                <a:gd name="T22" fmla="*/ 11 w 123"/>
                <a:gd name="T2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0">
                  <a:moveTo>
                    <a:pt x="11" y="1"/>
                  </a:moveTo>
                  <a:cubicBezTo>
                    <a:pt x="11" y="1"/>
                    <a:pt x="34" y="3"/>
                    <a:pt x="37" y="5"/>
                  </a:cubicBezTo>
                  <a:cubicBezTo>
                    <a:pt x="40" y="6"/>
                    <a:pt x="48" y="8"/>
                    <a:pt x="56" y="9"/>
                  </a:cubicBezTo>
                  <a:cubicBezTo>
                    <a:pt x="63" y="10"/>
                    <a:pt x="81" y="12"/>
                    <a:pt x="88" y="15"/>
                  </a:cubicBezTo>
                  <a:cubicBezTo>
                    <a:pt x="96" y="18"/>
                    <a:pt x="107" y="19"/>
                    <a:pt x="115" y="22"/>
                  </a:cubicBezTo>
                  <a:cubicBezTo>
                    <a:pt x="123" y="24"/>
                    <a:pt x="114" y="30"/>
                    <a:pt x="112" y="28"/>
                  </a:cubicBezTo>
                  <a:cubicBezTo>
                    <a:pt x="109" y="27"/>
                    <a:pt x="91" y="22"/>
                    <a:pt x="86" y="21"/>
                  </a:cubicBezTo>
                  <a:cubicBezTo>
                    <a:pt x="82" y="19"/>
                    <a:pt x="70" y="17"/>
                    <a:pt x="60" y="14"/>
                  </a:cubicBezTo>
                  <a:cubicBezTo>
                    <a:pt x="49" y="12"/>
                    <a:pt x="37" y="9"/>
                    <a:pt x="33" y="9"/>
                  </a:cubicBezTo>
                  <a:cubicBezTo>
                    <a:pt x="29" y="9"/>
                    <a:pt x="25" y="7"/>
                    <a:pt x="20" y="6"/>
                  </a:cubicBezTo>
                  <a:cubicBezTo>
                    <a:pt x="16" y="6"/>
                    <a:pt x="8" y="7"/>
                    <a:pt x="4" y="3"/>
                  </a:cubicBezTo>
                  <a:cubicBezTo>
                    <a:pt x="0" y="0"/>
                    <a:pt x="11" y="1"/>
                    <a:pt x="1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6" name="Freeform 427"/>
            <p:cNvSpPr>
              <a:spLocks/>
            </p:cNvSpPr>
            <p:nvPr/>
          </p:nvSpPr>
          <p:spPr bwMode="auto">
            <a:xfrm>
              <a:off x="4012367" y="2864701"/>
              <a:ext cx="280562" cy="55715"/>
            </a:xfrm>
            <a:custGeom>
              <a:avLst/>
              <a:gdLst>
                <a:gd name="T0" fmla="*/ 0 w 137"/>
                <a:gd name="T1" fmla="*/ 25 h 27"/>
                <a:gd name="T2" fmla="*/ 18 w 137"/>
                <a:gd name="T3" fmla="*/ 26 h 27"/>
                <a:gd name="T4" fmla="*/ 32 w 137"/>
                <a:gd name="T5" fmla="*/ 23 h 27"/>
                <a:gd name="T6" fmla="*/ 38 w 137"/>
                <a:gd name="T7" fmla="*/ 21 h 27"/>
                <a:gd name="T8" fmla="*/ 43 w 137"/>
                <a:gd name="T9" fmla="*/ 19 h 27"/>
                <a:gd name="T10" fmla="*/ 52 w 137"/>
                <a:gd name="T11" fmla="*/ 19 h 27"/>
                <a:gd name="T12" fmla="*/ 64 w 137"/>
                <a:gd name="T13" fmla="*/ 17 h 27"/>
                <a:gd name="T14" fmla="*/ 107 w 137"/>
                <a:gd name="T15" fmla="*/ 7 h 27"/>
                <a:gd name="T16" fmla="*/ 126 w 137"/>
                <a:gd name="T17" fmla="*/ 6 h 27"/>
                <a:gd name="T18" fmla="*/ 136 w 137"/>
                <a:gd name="T19" fmla="*/ 2 h 27"/>
                <a:gd name="T20" fmla="*/ 114 w 137"/>
                <a:gd name="T21" fmla="*/ 2 h 27"/>
                <a:gd name="T22" fmla="*/ 97 w 137"/>
                <a:gd name="T23" fmla="*/ 6 h 27"/>
                <a:gd name="T24" fmla="*/ 73 w 137"/>
                <a:gd name="T25" fmla="*/ 12 h 27"/>
                <a:gd name="T26" fmla="*/ 61 w 137"/>
                <a:gd name="T27" fmla="*/ 14 h 27"/>
                <a:gd name="T28" fmla="*/ 48 w 137"/>
                <a:gd name="T29" fmla="*/ 16 h 27"/>
                <a:gd name="T30" fmla="*/ 18 w 137"/>
                <a:gd name="T31" fmla="*/ 21 h 27"/>
                <a:gd name="T32" fmla="*/ 0 w 137"/>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7">
                  <a:moveTo>
                    <a:pt x="0" y="25"/>
                  </a:moveTo>
                  <a:cubicBezTo>
                    <a:pt x="0" y="27"/>
                    <a:pt x="17" y="26"/>
                    <a:pt x="18" y="26"/>
                  </a:cubicBezTo>
                  <a:cubicBezTo>
                    <a:pt x="23" y="25"/>
                    <a:pt x="28" y="24"/>
                    <a:pt x="32" y="23"/>
                  </a:cubicBezTo>
                  <a:cubicBezTo>
                    <a:pt x="34" y="23"/>
                    <a:pt x="36" y="22"/>
                    <a:pt x="38" y="21"/>
                  </a:cubicBezTo>
                  <a:cubicBezTo>
                    <a:pt x="40" y="20"/>
                    <a:pt x="41" y="19"/>
                    <a:pt x="43" y="19"/>
                  </a:cubicBezTo>
                  <a:cubicBezTo>
                    <a:pt x="46" y="19"/>
                    <a:pt x="49" y="19"/>
                    <a:pt x="52" y="19"/>
                  </a:cubicBezTo>
                  <a:cubicBezTo>
                    <a:pt x="56" y="18"/>
                    <a:pt x="60" y="18"/>
                    <a:pt x="64" y="17"/>
                  </a:cubicBezTo>
                  <a:cubicBezTo>
                    <a:pt x="76" y="16"/>
                    <a:pt x="102" y="8"/>
                    <a:pt x="107" y="7"/>
                  </a:cubicBezTo>
                  <a:cubicBezTo>
                    <a:pt x="112" y="6"/>
                    <a:pt x="118" y="7"/>
                    <a:pt x="126" y="6"/>
                  </a:cubicBezTo>
                  <a:cubicBezTo>
                    <a:pt x="129" y="5"/>
                    <a:pt x="137" y="5"/>
                    <a:pt x="136" y="2"/>
                  </a:cubicBezTo>
                  <a:cubicBezTo>
                    <a:pt x="135" y="0"/>
                    <a:pt x="121" y="2"/>
                    <a:pt x="114" y="2"/>
                  </a:cubicBezTo>
                  <a:cubicBezTo>
                    <a:pt x="108" y="2"/>
                    <a:pt x="102" y="4"/>
                    <a:pt x="97" y="6"/>
                  </a:cubicBezTo>
                  <a:cubicBezTo>
                    <a:pt x="89" y="9"/>
                    <a:pt x="81" y="10"/>
                    <a:pt x="73" y="12"/>
                  </a:cubicBezTo>
                  <a:cubicBezTo>
                    <a:pt x="69" y="13"/>
                    <a:pt x="65" y="13"/>
                    <a:pt x="61" y="14"/>
                  </a:cubicBezTo>
                  <a:cubicBezTo>
                    <a:pt x="56" y="14"/>
                    <a:pt x="52" y="15"/>
                    <a:pt x="48" y="16"/>
                  </a:cubicBezTo>
                  <a:cubicBezTo>
                    <a:pt x="38" y="17"/>
                    <a:pt x="28" y="19"/>
                    <a:pt x="18" y="21"/>
                  </a:cubicBezTo>
                  <a:cubicBezTo>
                    <a:pt x="17" y="21"/>
                    <a:pt x="0" y="23"/>
                    <a:pt x="0" y="2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7" name="Freeform 428"/>
            <p:cNvSpPr>
              <a:spLocks/>
            </p:cNvSpPr>
            <p:nvPr/>
          </p:nvSpPr>
          <p:spPr bwMode="auto">
            <a:xfrm>
              <a:off x="4045199" y="2985084"/>
              <a:ext cx="166149" cy="109439"/>
            </a:xfrm>
            <a:custGeom>
              <a:avLst/>
              <a:gdLst>
                <a:gd name="T0" fmla="*/ 2 w 81"/>
                <a:gd name="T1" fmla="*/ 52 h 53"/>
                <a:gd name="T2" fmla="*/ 14 w 81"/>
                <a:gd name="T3" fmla="*/ 44 h 53"/>
                <a:gd name="T4" fmla="*/ 31 w 81"/>
                <a:gd name="T5" fmla="*/ 34 h 53"/>
                <a:gd name="T6" fmla="*/ 50 w 81"/>
                <a:gd name="T7" fmla="*/ 22 h 53"/>
                <a:gd name="T8" fmla="*/ 65 w 81"/>
                <a:gd name="T9" fmla="*/ 12 h 53"/>
                <a:gd name="T10" fmla="*/ 79 w 81"/>
                <a:gd name="T11" fmla="*/ 1 h 53"/>
                <a:gd name="T12" fmla="*/ 75 w 81"/>
                <a:gd name="T13" fmla="*/ 6 h 53"/>
                <a:gd name="T14" fmla="*/ 68 w 81"/>
                <a:gd name="T15" fmla="*/ 12 h 53"/>
                <a:gd name="T16" fmla="*/ 57 w 81"/>
                <a:gd name="T17" fmla="*/ 20 h 53"/>
                <a:gd name="T18" fmla="*/ 45 w 81"/>
                <a:gd name="T19" fmla="*/ 27 h 53"/>
                <a:gd name="T20" fmla="*/ 30 w 81"/>
                <a:gd name="T21" fmla="*/ 36 h 53"/>
                <a:gd name="T22" fmla="*/ 18 w 81"/>
                <a:gd name="T23" fmla="*/ 43 h 53"/>
                <a:gd name="T24" fmla="*/ 8 w 81"/>
                <a:gd name="T25" fmla="*/ 50 h 53"/>
                <a:gd name="T26" fmla="*/ 2 w 81"/>
                <a:gd name="T2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53">
                  <a:moveTo>
                    <a:pt x="2" y="52"/>
                  </a:moveTo>
                  <a:cubicBezTo>
                    <a:pt x="0" y="51"/>
                    <a:pt x="9" y="46"/>
                    <a:pt x="14" y="44"/>
                  </a:cubicBezTo>
                  <a:cubicBezTo>
                    <a:pt x="20" y="41"/>
                    <a:pt x="27" y="37"/>
                    <a:pt x="31" y="34"/>
                  </a:cubicBezTo>
                  <a:cubicBezTo>
                    <a:pt x="34" y="32"/>
                    <a:pt x="46" y="25"/>
                    <a:pt x="50" y="22"/>
                  </a:cubicBezTo>
                  <a:cubicBezTo>
                    <a:pt x="55" y="19"/>
                    <a:pt x="62" y="16"/>
                    <a:pt x="65" y="12"/>
                  </a:cubicBezTo>
                  <a:cubicBezTo>
                    <a:pt x="68" y="9"/>
                    <a:pt x="76" y="2"/>
                    <a:pt x="79" y="1"/>
                  </a:cubicBezTo>
                  <a:cubicBezTo>
                    <a:pt x="81" y="0"/>
                    <a:pt x="77" y="5"/>
                    <a:pt x="75" y="6"/>
                  </a:cubicBezTo>
                  <a:cubicBezTo>
                    <a:pt x="74" y="7"/>
                    <a:pt x="71" y="10"/>
                    <a:pt x="68" y="12"/>
                  </a:cubicBezTo>
                  <a:cubicBezTo>
                    <a:pt x="65" y="15"/>
                    <a:pt x="59" y="19"/>
                    <a:pt x="57" y="20"/>
                  </a:cubicBezTo>
                  <a:cubicBezTo>
                    <a:pt x="56" y="21"/>
                    <a:pt x="48" y="26"/>
                    <a:pt x="45" y="27"/>
                  </a:cubicBezTo>
                  <a:cubicBezTo>
                    <a:pt x="41" y="28"/>
                    <a:pt x="32" y="35"/>
                    <a:pt x="30" y="36"/>
                  </a:cubicBezTo>
                  <a:cubicBezTo>
                    <a:pt x="28" y="38"/>
                    <a:pt x="21" y="41"/>
                    <a:pt x="18" y="43"/>
                  </a:cubicBezTo>
                  <a:cubicBezTo>
                    <a:pt x="15" y="45"/>
                    <a:pt x="10" y="49"/>
                    <a:pt x="8" y="50"/>
                  </a:cubicBezTo>
                  <a:cubicBezTo>
                    <a:pt x="7" y="51"/>
                    <a:pt x="3" y="53"/>
                    <a:pt x="2" y="52"/>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8" name="Freeform 429"/>
            <p:cNvSpPr>
              <a:spLocks/>
            </p:cNvSpPr>
            <p:nvPr/>
          </p:nvSpPr>
          <p:spPr bwMode="auto">
            <a:xfrm>
              <a:off x="4682931" y="2582148"/>
              <a:ext cx="335282" cy="116404"/>
            </a:xfrm>
            <a:custGeom>
              <a:avLst/>
              <a:gdLst>
                <a:gd name="T0" fmla="*/ 12 w 164"/>
                <a:gd name="T1" fmla="*/ 50 h 57"/>
                <a:gd name="T2" fmla="*/ 47 w 164"/>
                <a:gd name="T3" fmla="*/ 36 h 57"/>
                <a:gd name="T4" fmla="*/ 76 w 164"/>
                <a:gd name="T5" fmla="*/ 26 h 57"/>
                <a:gd name="T6" fmla="*/ 110 w 164"/>
                <a:gd name="T7" fmla="*/ 16 h 57"/>
                <a:gd name="T8" fmla="*/ 148 w 164"/>
                <a:gd name="T9" fmla="*/ 4 h 57"/>
                <a:gd name="T10" fmla="*/ 157 w 164"/>
                <a:gd name="T11" fmla="*/ 4 h 57"/>
                <a:gd name="T12" fmla="*/ 125 w 164"/>
                <a:gd name="T13" fmla="*/ 18 h 57"/>
                <a:gd name="T14" fmla="*/ 97 w 164"/>
                <a:gd name="T15" fmla="*/ 25 h 57"/>
                <a:gd name="T16" fmla="*/ 66 w 164"/>
                <a:gd name="T17" fmla="*/ 35 h 57"/>
                <a:gd name="T18" fmla="*/ 28 w 164"/>
                <a:gd name="T19" fmla="*/ 48 h 57"/>
                <a:gd name="T20" fmla="*/ 7 w 164"/>
                <a:gd name="T21" fmla="*/ 56 h 57"/>
                <a:gd name="T22" fmla="*/ 12 w 164"/>
                <a:gd name="T23"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57">
                  <a:moveTo>
                    <a:pt x="12" y="50"/>
                  </a:moveTo>
                  <a:cubicBezTo>
                    <a:pt x="12" y="50"/>
                    <a:pt x="41" y="40"/>
                    <a:pt x="47" y="36"/>
                  </a:cubicBezTo>
                  <a:cubicBezTo>
                    <a:pt x="53" y="33"/>
                    <a:pt x="63" y="29"/>
                    <a:pt x="76" y="26"/>
                  </a:cubicBezTo>
                  <a:cubicBezTo>
                    <a:pt x="89" y="24"/>
                    <a:pt x="94" y="22"/>
                    <a:pt x="110" y="16"/>
                  </a:cubicBezTo>
                  <a:cubicBezTo>
                    <a:pt x="126" y="11"/>
                    <a:pt x="129" y="12"/>
                    <a:pt x="148" y="4"/>
                  </a:cubicBezTo>
                  <a:cubicBezTo>
                    <a:pt x="158" y="0"/>
                    <a:pt x="164" y="1"/>
                    <a:pt x="157" y="4"/>
                  </a:cubicBezTo>
                  <a:cubicBezTo>
                    <a:pt x="149" y="9"/>
                    <a:pt x="130" y="16"/>
                    <a:pt x="125" y="18"/>
                  </a:cubicBezTo>
                  <a:cubicBezTo>
                    <a:pt x="121" y="20"/>
                    <a:pt x="109" y="20"/>
                    <a:pt x="97" y="25"/>
                  </a:cubicBezTo>
                  <a:cubicBezTo>
                    <a:pt x="81" y="32"/>
                    <a:pt x="74" y="33"/>
                    <a:pt x="66" y="35"/>
                  </a:cubicBezTo>
                  <a:cubicBezTo>
                    <a:pt x="60" y="37"/>
                    <a:pt x="36" y="44"/>
                    <a:pt x="28" y="48"/>
                  </a:cubicBezTo>
                  <a:cubicBezTo>
                    <a:pt x="19" y="52"/>
                    <a:pt x="14" y="55"/>
                    <a:pt x="7" y="56"/>
                  </a:cubicBezTo>
                  <a:cubicBezTo>
                    <a:pt x="0" y="57"/>
                    <a:pt x="12" y="50"/>
                    <a:pt x="12" y="5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9" name="Freeform 430"/>
            <p:cNvSpPr>
              <a:spLocks/>
            </p:cNvSpPr>
            <p:nvPr/>
          </p:nvSpPr>
          <p:spPr bwMode="auto">
            <a:xfrm>
              <a:off x="4700839" y="2821920"/>
              <a:ext cx="264644" cy="25867"/>
            </a:xfrm>
            <a:custGeom>
              <a:avLst/>
              <a:gdLst>
                <a:gd name="T0" fmla="*/ 4 w 129"/>
                <a:gd name="T1" fmla="*/ 7 h 13"/>
                <a:gd name="T2" fmla="*/ 50 w 129"/>
                <a:gd name="T3" fmla="*/ 7 h 13"/>
                <a:gd name="T4" fmla="*/ 85 w 129"/>
                <a:gd name="T5" fmla="*/ 2 h 13"/>
                <a:gd name="T6" fmla="*/ 120 w 129"/>
                <a:gd name="T7" fmla="*/ 2 h 13"/>
                <a:gd name="T8" fmla="*/ 120 w 129"/>
                <a:gd name="T9" fmla="*/ 7 h 13"/>
                <a:gd name="T10" fmla="*/ 104 w 129"/>
                <a:gd name="T11" fmla="*/ 4 h 13"/>
                <a:gd name="T12" fmla="*/ 71 w 129"/>
                <a:gd name="T13" fmla="*/ 8 h 13"/>
                <a:gd name="T14" fmla="*/ 45 w 129"/>
                <a:gd name="T15" fmla="*/ 12 h 13"/>
                <a:gd name="T16" fmla="*/ 21 w 129"/>
                <a:gd name="T17" fmla="*/ 12 h 13"/>
                <a:gd name="T18" fmla="*/ 4 w 129"/>
                <a:gd name="T19" fmla="*/ 12 h 13"/>
                <a:gd name="T20" fmla="*/ 4 w 129"/>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3">
                  <a:moveTo>
                    <a:pt x="4" y="7"/>
                  </a:moveTo>
                  <a:cubicBezTo>
                    <a:pt x="4" y="7"/>
                    <a:pt x="43" y="9"/>
                    <a:pt x="50" y="7"/>
                  </a:cubicBezTo>
                  <a:cubicBezTo>
                    <a:pt x="56" y="5"/>
                    <a:pt x="72" y="1"/>
                    <a:pt x="85" y="2"/>
                  </a:cubicBezTo>
                  <a:cubicBezTo>
                    <a:pt x="99" y="4"/>
                    <a:pt x="111" y="0"/>
                    <a:pt x="120" y="2"/>
                  </a:cubicBezTo>
                  <a:cubicBezTo>
                    <a:pt x="129" y="3"/>
                    <a:pt x="126" y="9"/>
                    <a:pt x="120" y="7"/>
                  </a:cubicBezTo>
                  <a:cubicBezTo>
                    <a:pt x="114" y="6"/>
                    <a:pt x="113" y="2"/>
                    <a:pt x="104" y="4"/>
                  </a:cubicBezTo>
                  <a:cubicBezTo>
                    <a:pt x="95" y="7"/>
                    <a:pt x="78" y="8"/>
                    <a:pt x="71" y="8"/>
                  </a:cubicBezTo>
                  <a:cubicBezTo>
                    <a:pt x="65" y="7"/>
                    <a:pt x="50" y="12"/>
                    <a:pt x="45" y="12"/>
                  </a:cubicBezTo>
                  <a:cubicBezTo>
                    <a:pt x="40" y="11"/>
                    <a:pt x="29" y="10"/>
                    <a:pt x="21" y="12"/>
                  </a:cubicBezTo>
                  <a:cubicBezTo>
                    <a:pt x="13" y="13"/>
                    <a:pt x="9" y="12"/>
                    <a:pt x="4" y="12"/>
                  </a:cubicBezTo>
                  <a:cubicBezTo>
                    <a:pt x="0" y="11"/>
                    <a:pt x="4" y="7"/>
                    <a:pt x="4" y="7"/>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0" name="Freeform 431"/>
            <p:cNvSpPr>
              <a:spLocks/>
            </p:cNvSpPr>
            <p:nvPr/>
          </p:nvSpPr>
          <p:spPr bwMode="auto">
            <a:xfrm>
              <a:off x="4633186" y="2922405"/>
              <a:ext cx="170129" cy="100485"/>
            </a:xfrm>
            <a:custGeom>
              <a:avLst/>
              <a:gdLst>
                <a:gd name="T0" fmla="*/ 4 w 83"/>
                <a:gd name="T1" fmla="*/ 5 h 49"/>
                <a:gd name="T2" fmla="*/ 17 w 83"/>
                <a:gd name="T3" fmla="*/ 8 h 49"/>
                <a:gd name="T4" fmla="*/ 42 w 83"/>
                <a:gd name="T5" fmla="*/ 21 h 49"/>
                <a:gd name="T6" fmla="*/ 66 w 83"/>
                <a:gd name="T7" fmla="*/ 36 h 49"/>
                <a:gd name="T8" fmla="*/ 78 w 83"/>
                <a:gd name="T9" fmla="*/ 47 h 49"/>
                <a:gd name="T10" fmla="*/ 60 w 83"/>
                <a:gd name="T11" fmla="*/ 39 h 49"/>
                <a:gd name="T12" fmla="*/ 45 w 83"/>
                <a:gd name="T13" fmla="*/ 30 h 49"/>
                <a:gd name="T14" fmla="*/ 18 w 83"/>
                <a:gd name="T15" fmla="*/ 16 h 49"/>
                <a:gd name="T16" fmla="*/ 4 w 83"/>
                <a:gd name="T17" fmla="*/ 5 h 49"/>
                <a:gd name="T18" fmla="*/ 4 w 83"/>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9">
                  <a:moveTo>
                    <a:pt x="4" y="5"/>
                  </a:moveTo>
                  <a:cubicBezTo>
                    <a:pt x="7" y="0"/>
                    <a:pt x="14" y="6"/>
                    <a:pt x="17" y="8"/>
                  </a:cubicBezTo>
                  <a:cubicBezTo>
                    <a:pt x="24" y="15"/>
                    <a:pt x="34" y="17"/>
                    <a:pt x="42" y="21"/>
                  </a:cubicBezTo>
                  <a:cubicBezTo>
                    <a:pt x="50" y="25"/>
                    <a:pt x="57" y="32"/>
                    <a:pt x="66" y="36"/>
                  </a:cubicBezTo>
                  <a:cubicBezTo>
                    <a:pt x="69" y="39"/>
                    <a:pt x="83" y="45"/>
                    <a:pt x="78" y="47"/>
                  </a:cubicBezTo>
                  <a:cubicBezTo>
                    <a:pt x="73" y="49"/>
                    <a:pt x="62" y="41"/>
                    <a:pt x="60" y="39"/>
                  </a:cubicBezTo>
                  <a:cubicBezTo>
                    <a:pt x="57" y="36"/>
                    <a:pt x="52" y="33"/>
                    <a:pt x="45" y="30"/>
                  </a:cubicBezTo>
                  <a:cubicBezTo>
                    <a:pt x="33" y="23"/>
                    <a:pt x="24" y="18"/>
                    <a:pt x="18" y="16"/>
                  </a:cubicBezTo>
                  <a:cubicBezTo>
                    <a:pt x="13" y="14"/>
                    <a:pt x="0" y="12"/>
                    <a:pt x="4" y="5"/>
                  </a:cubicBezTo>
                  <a:cubicBezTo>
                    <a:pt x="4" y="5"/>
                    <a:pt x="4" y="5"/>
                    <a:pt x="4" y="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1" name="Freeform 432"/>
            <p:cNvSpPr>
              <a:spLocks/>
            </p:cNvSpPr>
            <p:nvPr/>
          </p:nvSpPr>
          <p:spPr bwMode="auto">
            <a:xfrm>
              <a:off x="4510813" y="3057712"/>
              <a:ext cx="42781" cy="120383"/>
            </a:xfrm>
            <a:custGeom>
              <a:avLst/>
              <a:gdLst>
                <a:gd name="T0" fmla="*/ 2 w 21"/>
                <a:gd name="T1" fmla="*/ 1 h 59"/>
                <a:gd name="T2" fmla="*/ 6 w 21"/>
                <a:gd name="T3" fmla="*/ 10 h 59"/>
                <a:gd name="T4" fmla="*/ 10 w 21"/>
                <a:gd name="T5" fmla="*/ 23 h 59"/>
                <a:gd name="T6" fmla="*/ 15 w 21"/>
                <a:gd name="T7" fmla="*/ 39 h 59"/>
                <a:gd name="T8" fmla="*/ 21 w 21"/>
                <a:gd name="T9" fmla="*/ 57 h 59"/>
                <a:gd name="T10" fmla="*/ 17 w 21"/>
                <a:gd name="T11" fmla="*/ 54 h 59"/>
                <a:gd name="T12" fmla="*/ 12 w 21"/>
                <a:gd name="T13" fmla="*/ 40 h 59"/>
                <a:gd name="T14" fmla="*/ 7 w 21"/>
                <a:gd name="T15" fmla="*/ 27 h 59"/>
                <a:gd name="T16" fmla="*/ 2 w 21"/>
                <a:gd name="T1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 y="1"/>
                  </a:moveTo>
                  <a:cubicBezTo>
                    <a:pt x="3" y="0"/>
                    <a:pt x="4" y="5"/>
                    <a:pt x="6" y="10"/>
                  </a:cubicBezTo>
                  <a:cubicBezTo>
                    <a:pt x="9" y="15"/>
                    <a:pt x="10" y="20"/>
                    <a:pt x="10" y="23"/>
                  </a:cubicBezTo>
                  <a:cubicBezTo>
                    <a:pt x="9" y="29"/>
                    <a:pt x="14" y="37"/>
                    <a:pt x="15" y="39"/>
                  </a:cubicBezTo>
                  <a:cubicBezTo>
                    <a:pt x="16" y="41"/>
                    <a:pt x="21" y="57"/>
                    <a:pt x="21" y="57"/>
                  </a:cubicBezTo>
                  <a:cubicBezTo>
                    <a:pt x="21" y="57"/>
                    <a:pt x="19" y="59"/>
                    <a:pt x="17" y="54"/>
                  </a:cubicBezTo>
                  <a:cubicBezTo>
                    <a:pt x="15" y="48"/>
                    <a:pt x="14" y="46"/>
                    <a:pt x="12" y="40"/>
                  </a:cubicBezTo>
                  <a:cubicBezTo>
                    <a:pt x="11" y="34"/>
                    <a:pt x="8" y="33"/>
                    <a:pt x="7" y="27"/>
                  </a:cubicBezTo>
                  <a:cubicBezTo>
                    <a:pt x="6" y="20"/>
                    <a:pt x="0" y="2"/>
                    <a:pt x="2"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2" name="Freeform 433"/>
            <p:cNvSpPr>
              <a:spLocks/>
            </p:cNvSpPr>
            <p:nvPr/>
          </p:nvSpPr>
          <p:spPr bwMode="auto">
            <a:xfrm>
              <a:off x="4848085" y="2395107"/>
              <a:ext cx="98496" cy="84567"/>
            </a:xfrm>
            <a:custGeom>
              <a:avLst/>
              <a:gdLst>
                <a:gd name="T0" fmla="*/ 2 w 48"/>
                <a:gd name="T1" fmla="*/ 40 h 41"/>
                <a:gd name="T2" fmla="*/ 9 w 48"/>
                <a:gd name="T3" fmla="*/ 32 h 41"/>
                <a:gd name="T4" fmla="*/ 19 w 48"/>
                <a:gd name="T5" fmla="*/ 24 h 41"/>
                <a:gd name="T6" fmla="*/ 31 w 48"/>
                <a:gd name="T7" fmla="*/ 12 h 41"/>
                <a:gd name="T8" fmla="*/ 46 w 48"/>
                <a:gd name="T9" fmla="*/ 0 h 41"/>
                <a:gd name="T10" fmla="*/ 44 w 48"/>
                <a:gd name="T11" fmla="*/ 5 h 41"/>
                <a:gd name="T12" fmla="*/ 33 w 48"/>
                <a:gd name="T13" fmla="*/ 14 h 41"/>
                <a:gd name="T14" fmla="*/ 23 w 48"/>
                <a:gd name="T15" fmla="*/ 24 h 41"/>
                <a:gd name="T16" fmla="*/ 2 w 48"/>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1">
                  <a:moveTo>
                    <a:pt x="2" y="40"/>
                  </a:moveTo>
                  <a:cubicBezTo>
                    <a:pt x="0" y="39"/>
                    <a:pt x="5" y="36"/>
                    <a:pt x="9" y="32"/>
                  </a:cubicBezTo>
                  <a:cubicBezTo>
                    <a:pt x="12" y="27"/>
                    <a:pt x="16" y="25"/>
                    <a:pt x="19" y="24"/>
                  </a:cubicBezTo>
                  <a:cubicBezTo>
                    <a:pt x="25" y="21"/>
                    <a:pt x="30" y="14"/>
                    <a:pt x="31" y="12"/>
                  </a:cubicBezTo>
                  <a:cubicBezTo>
                    <a:pt x="33" y="10"/>
                    <a:pt x="46" y="0"/>
                    <a:pt x="46" y="0"/>
                  </a:cubicBezTo>
                  <a:cubicBezTo>
                    <a:pt x="46" y="0"/>
                    <a:pt x="48" y="0"/>
                    <a:pt x="44" y="5"/>
                  </a:cubicBezTo>
                  <a:cubicBezTo>
                    <a:pt x="40" y="9"/>
                    <a:pt x="38" y="10"/>
                    <a:pt x="33" y="14"/>
                  </a:cubicBezTo>
                  <a:cubicBezTo>
                    <a:pt x="28" y="18"/>
                    <a:pt x="29" y="20"/>
                    <a:pt x="23" y="24"/>
                  </a:cubicBezTo>
                  <a:cubicBezTo>
                    <a:pt x="18" y="28"/>
                    <a:pt x="4" y="41"/>
                    <a:pt x="2" y="4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330379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3473"/>
                </a:solidFill>
              </a:rPr>
              <a:t>Why is good nutrition</a:t>
            </a:r>
            <a:br>
              <a:rPr lang="en-US" dirty="0">
                <a:solidFill>
                  <a:srgbClr val="003473"/>
                </a:solidFill>
              </a:rPr>
            </a:br>
            <a:r>
              <a:rPr lang="en-US" dirty="0">
                <a:solidFill>
                  <a:srgbClr val="003473"/>
                </a:solidFill>
              </a:rPr>
              <a:t> important for children?</a:t>
            </a:r>
          </a:p>
        </p:txBody>
      </p:sp>
      <p:sp>
        <p:nvSpPr>
          <p:cNvPr id="3" name="Content Placeholder 2"/>
          <p:cNvSpPr>
            <a:spLocks noGrp="1"/>
          </p:cNvSpPr>
          <p:nvPr>
            <p:ph idx="1"/>
          </p:nvPr>
        </p:nvSpPr>
        <p:spPr/>
        <p:txBody>
          <a:bodyPr>
            <a:normAutofit fontScale="92500" lnSpcReduction="10000"/>
          </a:bodyPr>
          <a:lstStyle/>
          <a:p>
            <a:pPr lvl="0"/>
            <a:r>
              <a:rPr lang="en-US" dirty="0">
                <a:solidFill>
                  <a:srgbClr val="D90F81"/>
                </a:solidFill>
              </a:rPr>
              <a:t>Good nutrition is crucial to </a:t>
            </a:r>
            <a:r>
              <a:rPr lang="en-US" b="1" dirty="0">
                <a:solidFill>
                  <a:srgbClr val="D90F81"/>
                </a:solidFill>
              </a:rPr>
              <a:t>brain growth </a:t>
            </a:r>
            <a:r>
              <a:rPr lang="en-US" dirty="0">
                <a:solidFill>
                  <a:srgbClr val="D90F81"/>
                </a:solidFill>
              </a:rPr>
              <a:t>and development, especially in a child’s first few years.</a:t>
            </a:r>
          </a:p>
          <a:p>
            <a:pPr lvl="0"/>
            <a:r>
              <a:rPr lang="en-US" dirty="0">
                <a:solidFill>
                  <a:srgbClr val="0072BC"/>
                </a:solidFill>
              </a:rPr>
              <a:t>Children need </a:t>
            </a:r>
            <a:r>
              <a:rPr lang="en-US" b="1" dirty="0">
                <a:solidFill>
                  <a:srgbClr val="0072BC"/>
                </a:solidFill>
              </a:rPr>
              <a:t>nutrients </a:t>
            </a:r>
            <a:r>
              <a:rPr lang="en-US" dirty="0">
                <a:solidFill>
                  <a:srgbClr val="0072BC"/>
                </a:solidFill>
              </a:rPr>
              <a:t>found in healthy food and drinks to grow.</a:t>
            </a:r>
          </a:p>
          <a:p>
            <a:pPr lvl="0"/>
            <a:r>
              <a:rPr lang="en-US" dirty="0">
                <a:solidFill>
                  <a:srgbClr val="F78A28"/>
                </a:solidFill>
              </a:rPr>
              <a:t>Obesity, heart disease, liver disease, tooth decay, some kinds of cancer and other diseases are linked to an unhealthy diet.  </a:t>
            </a:r>
            <a:r>
              <a:rPr lang="en-US" b="1" dirty="0">
                <a:solidFill>
                  <a:srgbClr val="F78A28"/>
                </a:solidFill>
              </a:rPr>
              <a:t>It’s easier and less costly to prevent these diseases.  </a:t>
            </a:r>
          </a:p>
          <a:p>
            <a:pPr lvl="0"/>
            <a:r>
              <a:rPr lang="en-US" dirty="0">
                <a:solidFill>
                  <a:srgbClr val="8DC63F"/>
                </a:solidFill>
              </a:rPr>
              <a:t>So let’s start when </a:t>
            </a:r>
            <a:r>
              <a:rPr lang="en-US" b="1" dirty="0">
                <a:solidFill>
                  <a:srgbClr val="8DC63F"/>
                </a:solidFill>
              </a:rPr>
              <a:t>children are young</a:t>
            </a:r>
            <a:r>
              <a:rPr lang="en-US" dirty="0">
                <a:solidFill>
                  <a:srgbClr val="8DC63F"/>
                </a:solidFill>
              </a:rPr>
              <a:t>!</a:t>
            </a:r>
          </a:p>
          <a:p>
            <a:endParaRPr lang="en-US" dirty="0"/>
          </a:p>
        </p:txBody>
      </p:sp>
    </p:spTree>
    <p:custDataLst>
      <p:tags r:id="rId1"/>
    </p:custDataLst>
    <p:extLst>
      <p:ext uri="{BB962C8B-B14F-4D97-AF65-F5344CB8AC3E}">
        <p14:creationId xmlns:p14="http://schemas.microsoft.com/office/powerpoint/2010/main" val="358303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1812" y="190933"/>
            <a:ext cx="2814404" cy="707886"/>
          </a:xfrm>
          <a:prstGeom prst="rect">
            <a:avLst/>
          </a:prstGeom>
          <a:noFill/>
        </p:spPr>
        <p:txBody>
          <a:bodyPr wrap="square" rtlCol="0">
            <a:spAutoFit/>
          </a:bodyPr>
          <a:lstStyle/>
          <a:p>
            <a:pPr algn="ctr"/>
            <a:r>
              <a:rPr lang="en-US" sz="4000" b="1" dirty="0">
                <a:solidFill>
                  <a:schemeClr val="bg1"/>
                </a:solidFill>
              </a:rPr>
              <a:t>Fruits</a:t>
            </a:r>
          </a:p>
        </p:txBody>
      </p:sp>
      <p:sp>
        <p:nvSpPr>
          <p:cNvPr id="5" name="Content Placeholder 4"/>
          <p:cNvSpPr>
            <a:spLocks noGrp="1"/>
          </p:cNvSpPr>
          <p:nvPr>
            <p:ph idx="1"/>
          </p:nvPr>
        </p:nvSpPr>
        <p:spPr/>
        <p:txBody>
          <a:bodyPr/>
          <a:lstStyle/>
          <a:p>
            <a:endParaRPr lang="en-US" dirty="0">
              <a:solidFill>
                <a:srgbClr val="C00000"/>
              </a:solidFill>
              <a:ea typeface="Adobe Gothic Std B" panose="020B0800000000000000" pitchFamily="34" charset="-128"/>
            </a:endParaRPr>
          </a:p>
          <a:p>
            <a:r>
              <a:rPr lang="en-US" dirty="0"/>
              <a:t>Offer unsweetened whole, mashed, or pureed fruits, as developmentally appropriate.</a:t>
            </a:r>
          </a:p>
          <a:p>
            <a:r>
              <a:rPr lang="en-US" dirty="0"/>
              <a:t>Fruit can be fresh, frozen, or canned (all with no added sugars)</a:t>
            </a:r>
          </a:p>
          <a:p>
            <a:r>
              <a:rPr lang="en-US" dirty="0"/>
              <a:t>Do not add sugar or sweeteners</a:t>
            </a:r>
          </a:p>
          <a:p>
            <a:r>
              <a:rPr lang="en-US" dirty="0"/>
              <a:t>For commercially prepared fruits, the fruit should be the first ingredient</a:t>
            </a:r>
          </a:p>
          <a:p>
            <a:endParaRPr lang="en-US" dirty="0"/>
          </a:p>
          <a:p>
            <a:endParaRPr lang="en-US" dirty="0"/>
          </a:p>
          <a:p>
            <a:endParaRPr lang="en-US" dirty="0"/>
          </a:p>
          <a:p>
            <a:endParaRPr lang="en-US" dirty="0"/>
          </a:p>
        </p:txBody>
      </p:sp>
      <p:sp>
        <p:nvSpPr>
          <p:cNvPr id="3" name="Date Placeholder 2"/>
          <p:cNvSpPr>
            <a:spLocks noGrp="1"/>
          </p:cNvSpPr>
          <p:nvPr>
            <p:ph type="dt" sz="half" idx="10"/>
          </p:nvPr>
        </p:nvSpPr>
        <p:spPr/>
        <p:txBody>
          <a:bodyPr/>
          <a:lstStyle/>
          <a:p>
            <a:fld id="{5DE508DA-0951-429F-8DD9-065714914BB0}" type="datetime1">
              <a:rPr lang="en-US" smtClean="0"/>
              <a:t>3/22/2024</a:t>
            </a:fld>
            <a:endParaRPr lang="en-US" dirty="0"/>
          </a:p>
        </p:txBody>
      </p:sp>
      <p:sp>
        <p:nvSpPr>
          <p:cNvPr id="112" name="Title 3"/>
          <p:cNvSpPr>
            <a:spLocks noGrp="1"/>
          </p:cNvSpPr>
          <p:nvPr>
            <p:ph type="title"/>
          </p:nvPr>
        </p:nvSpPr>
        <p:spPr>
          <a:xfrm>
            <a:off x="0" y="0"/>
            <a:ext cx="9144000" cy="1143000"/>
          </a:xfrm>
          <a:solidFill>
            <a:srgbClr val="F78A28"/>
          </a:solidFill>
        </p:spPr>
        <p:txBody>
          <a:bodyPr/>
          <a:lstStyle/>
          <a:p>
            <a:r>
              <a:rPr lang="en-US" dirty="0">
                <a:solidFill>
                  <a:schemeClr val="bg1"/>
                </a:solidFill>
              </a:rPr>
              <a:t>Fruit</a:t>
            </a:r>
          </a:p>
        </p:txBody>
      </p:sp>
      <p:grpSp>
        <p:nvGrpSpPr>
          <p:cNvPr id="114" name="lemon"/>
          <p:cNvGrpSpPr/>
          <p:nvPr/>
        </p:nvGrpSpPr>
        <p:grpSpPr>
          <a:xfrm flipH="1">
            <a:off x="152400" y="191659"/>
            <a:ext cx="1128474" cy="1067159"/>
            <a:chOff x="3752698" y="2069774"/>
            <a:chExt cx="1638603" cy="1620696"/>
          </a:xfrm>
        </p:grpSpPr>
        <p:sp>
          <p:nvSpPr>
            <p:cNvPr id="115" name="Freeform 13"/>
            <p:cNvSpPr>
              <a:spLocks/>
            </p:cNvSpPr>
            <p:nvPr/>
          </p:nvSpPr>
          <p:spPr bwMode="auto">
            <a:xfrm>
              <a:off x="3797468" y="208569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14"/>
            <p:cNvSpPr>
              <a:spLocks noEditPoints="1"/>
            </p:cNvSpPr>
            <p:nvPr/>
          </p:nvSpPr>
          <p:spPr bwMode="auto">
            <a:xfrm>
              <a:off x="3752698" y="2069774"/>
              <a:ext cx="1636614" cy="1620696"/>
            </a:xfrm>
            <a:custGeom>
              <a:avLst/>
              <a:gdLst>
                <a:gd name="T0" fmla="*/ 751 w 799"/>
                <a:gd name="T1" fmla="*/ 210 h 791"/>
                <a:gd name="T2" fmla="*/ 584 w 799"/>
                <a:gd name="T3" fmla="*/ 27 h 791"/>
                <a:gd name="T4" fmla="*/ 582 w 799"/>
                <a:gd name="T5" fmla="*/ 26 h 791"/>
                <a:gd name="T6" fmla="*/ 457 w 799"/>
                <a:gd name="T7" fmla="*/ 18 h 791"/>
                <a:gd name="T8" fmla="*/ 311 w 799"/>
                <a:gd name="T9" fmla="*/ 69 h 791"/>
                <a:gd name="T10" fmla="*/ 230 w 799"/>
                <a:gd name="T11" fmla="*/ 121 h 791"/>
                <a:gd name="T12" fmla="*/ 111 w 799"/>
                <a:gd name="T13" fmla="*/ 259 h 791"/>
                <a:gd name="T14" fmla="*/ 107 w 799"/>
                <a:gd name="T15" fmla="*/ 265 h 791"/>
                <a:gd name="T16" fmla="*/ 98 w 799"/>
                <a:gd name="T17" fmla="*/ 285 h 791"/>
                <a:gd name="T18" fmla="*/ 61 w 799"/>
                <a:gd name="T19" fmla="*/ 387 h 791"/>
                <a:gd name="T20" fmla="*/ 56 w 799"/>
                <a:gd name="T21" fmla="*/ 429 h 791"/>
                <a:gd name="T22" fmla="*/ 68 w 799"/>
                <a:gd name="T23" fmla="*/ 566 h 791"/>
                <a:gd name="T24" fmla="*/ 72 w 799"/>
                <a:gd name="T25" fmla="*/ 578 h 791"/>
                <a:gd name="T26" fmla="*/ 77 w 799"/>
                <a:gd name="T27" fmla="*/ 583 h 791"/>
                <a:gd name="T28" fmla="*/ 130 w 799"/>
                <a:gd name="T29" fmla="*/ 634 h 791"/>
                <a:gd name="T30" fmla="*/ 186 w 799"/>
                <a:gd name="T31" fmla="*/ 692 h 791"/>
                <a:gd name="T32" fmla="*/ 197 w 799"/>
                <a:gd name="T33" fmla="*/ 700 h 791"/>
                <a:gd name="T34" fmla="*/ 293 w 799"/>
                <a:gd name="T35" fmla="*/ 742 h 791"/>
                <a:gd name="T36" fmla="*/ 308 w 799"/>
                <a:gd name="T37" fmla="*/ 745 h 791"/>
                <a:gd name="T38" fmla="*/ 418 w 799"/>
                <a:gd name="T39" fmla="*/ 755 h 791"/>
                <a:gd name="T40" fmla="*/ 462 w 799"/>
                <a:gd name="T41" fmla="*/ 754 h 791"/>
                <a:gd name="T42" fmla="*/ 634 w 799"/>
                <a:gd name="T43" fmla="*/ 682 h 791"/>
                <a:gd name="T44" fmla="*/ 714 w 799"/>
                <a:gd name="T45" fmla="*/ 604 h 791"/>
                <a:gd name="T46" fmla="*/ 778 w 799"/>
                <a:gd name="T47" fmla="*/ 477 h 791"/>
                <a:gd name="T48" fmla="*/ 785 w 799"/>
                <a:gd name="T49" fmla="*/ 287 h 791"/>
                <a:gd name="T50" fmla="*/ 794 w 799"/>
                <a:gd name="T51" fmla="*/ 415 h 791"/>
                <a:gd name="T52" fmla="*/ 721 w 799"/>
                <a:gd name="T53" fmla="*/ 611 h 791"/>
                <a:gd name="T54" fmla="*/ 669 w 799"/>
                <a:gd name="T55" fmla="*/ 673 h 791"/>
                <a:gd name="T56" fmla="*/ 532 w 799"/>
                <a:gd name="T57" fmla="*/ 762 h 791"/>
                <a:gd name="T58" fmla="*/ 429 w 799"/>
                <a:gd name="T59" fmla="*/ 790 h 791"/>
                <a:gd name="T60" fmla="*/ 400 w 799"/>
                <a:gd name="T61" fmla="*/ 790 h 791"/>
                <a:gd name="T62" fmla="*/ 293 w 799"/>
                <a:gd name="T63" fmla="*/ 786 h 791"/>
                <a:gd name="T64" fmla="*/ 267 w 799"/>
                <a:gd name="T65" fmla="*/ 781 h 791"/>
                <a:gd name="T66" fmla="*/ 169 w 799"/>
                <a:gd name="T67" fmla="*/ 741 h 791"/>
                <a:gd name="T68" fmla="*/ 141 w 799"/>
                <a:gd name="T69" fmla="*/ 722 h 791"/>
                <a:gd name="T70" fmla="*/ 99 w 799"/>
                <a:gd name="T71" fmla="*/ 678 h 791"/>
                <a:gd name="T72" fmla="*/ 28 w 799"/>
                <a:gd name="T73" fmla="*/ 612 h 791"/>
                <a:gd name="T74" fmla="*/ 24 w 799"/>
                <a:gd name="T75" fmla="*/ 605 h 791"/>
                <a:gd name="T76" fmla="*/ 11 w 799"/>
                <a:gd name="T77" fmla="*/ 562 h 791"/>
                <a:gd name="T78" fmla="*/ 5 w 799"/>
                <a:gd name="T79" fmla="*/ 391 h 791"/>
                <a:gd name="T80" fmla="*/ 9 w 799"/>
                <a:gd name="T81" fmla="*/ 373 h 791"/>
                <a:gd name="T82" fmla="*/ 52 w 799"/>
                <a:gd name="T83" fmla="*/ 264 h 791"/>
                <a:gd name="T84" fmla="*/ 64 w 799"/>
                <a:gd name="T85" fmla="*/ 241 h 791"/>
                <a:gd name="T86" fmla="*/ 69 w 799"/>
                <a:gd name="T87" fmla="*/ 233 h 791"/>
                <a:gd name="T88" fmla="*/ 210 w 799"/>
                <a:gd name="T89" fmla="*/ 89 h 791"/>
                <a:gd name="T90" fmla="*/ 296 w 799"/>
                <a:gd name="T91" fmla="*/ 43 h 791"/>
                <a:gd name="T92" fmla="*/ 456 w 799"/>
                <a:gd name="T93" fmla="*/ 1 h 791"/>
                <a:gd name="T94" fmla="*/ 585 w 799"/>
                <a:gd name="T95" fmla="*/ 17 h 791"/>
                <a:gd name="T96" fmla="*/ 655 w 799"/>
                <a:gd name="T97" fmla="*/ 71 h 791"/>
                <a:gd name="T98" fmla="*/ 768 w 799"/>
                <a:gd name="T99" fmla="*/ 24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791">
                  <a:moveTo>
                    <a:pt x="785" y="287"/>
                  </a:moveTo>
                  <a:cubicBezTo>
                    <a:pt x="780" y="274"/>
                    <a:pt x="774" y="261"/>
                    <a:pt x="768" y="248"/>
                  </a:cubicBezTo>
                  <a:cubicBezTo>
                    <a:pt x="762" y="236"/>
                    <a:pt x="756" y="223"/>
                    <a:pt x="751" y="210"/>
                  </a:cubicBezTo>
                  <a:cubicBezTo>
                    <a:pt x="740" y="184"/>
                    <a:pt x="723" y="161"/>
                    <a:pt x="706" y="139"/>
                  </a:cubicBezTo>
                  <a:cubicBezTo>
                    <a:pt x="688" y="117"/>
                    <a:pt x="671" y="94"/>
                    <a:pt x="651" y="74"/>
                  </a:cubicBezTo>
                  <a:cubicBezTo>
                    <a:pt x="631" y="55"/>
                    <a:pt x="609" y="37"/>
                    <a:pt x="584" y="27"/>
                  </a:cubicBezTo>
                  <a:cubicBezTo>
                    <a:pt x="583" y="27"/>
                    <a:pt x="583" y="27"/>
                    <a:pt x="583" y="27"/>
                  </a:cubicBezTo>
                  <a:cubicBezTo>
                    <a:pt x="583" y="26"/>
                    <a:pt x="583" y="26"/>
                    <a:pt x="583" y="26"/>
                  </a:cubicBezTo>
                  <a:cubicBezTo>
                    <a:pt x="583" y="26"/>
                    <a:pt x="582" y="26"/>
                    <a:pt x="582" y="26"/>
                  </a:cubicBezTo>
                  <a:cubicBezTo>
                    <a:pt x="582" y="26"/>
                    <a:pt x="582" y="26"/>
                    <a:pt x="582" y="26"/>
                  </a:cubicBezTo>
                  <a:cubicBezTo>
                    <a:pt x="563" y="18"/>
                    <a:pt x="542" y="15"/>
                    <a:pt x="521" y="15"/>
                  </a:cubicBezTo>
                  <a:cubicBezTo>
                    <a:pt x="500" y="15"/>
                    <a:pt x="478" y="16"/>
                    <a:pt x="457" y="18"/>
                  </a:cubicBezTo>
                  <a:cubicBezTo>
                    <a:pt x="436" y="21"/>
                    <a:pt x="416" y="25"/>
                    <a:pt x="396" y="31"/>
                  </a:cubicBezTo>
                  <a:cubicBezTo>
                    <a:pt x="376" y="36"/>
                    <a:pt x="356" y="44"/>
                    <a:pt x="338" y="53"/>
                  </a:cubicBezTo>
                  <a:cubicBezTo>
                    <a:pt x="329" y="58"/>
                    <a:pt x="320" y="63"/>
                    <a:pt x="311" y="69"/>
                  </a:cubicBezTo>
                  <a:cubicBezTo>
                    <a:pt x="306" y="72"/>
                    <a:pt x="302" y="74"/>
                    <a:pt x="298" y="77"/>
                  </a:cubicBezTo>
                  <a:cubicBezTo>
                    <a:pt x="293" y="80"/>
                    <a:pt x="288" y="83"/>
                    <a:pt x="284" y="86"/>
                  </a:cubicBezTo>
                  <a:cubicBezTo>
                    <a:pt x="265" y="98"/>
                    <a:pt x="247" y="109"/>
                    <a:pt x="230" y="121"/>
                  </a:cubicBezTo>
                  <a:cubicBezTo>
                    <a:pt x="213" y="132"/>
                    <a:pt x="197" y="145"/>
                    <a:pt x="183" y="159"/>
                  </a:cubicBezTo>
                  <a:cubicBezTo>
                    <a:pt x="169" y="173"/>
                    <a:pt x="156" y="189"/>
                    <a:pt x="145" y="206"/>
                  </a:cubicBezTo>
                  <a:cubicBezTo>
                    <a:pt x="133" y="223"/>
                    <a:pt x="122" y="241"/>
                    <a:pt x="111" y="259"/>
                  </a:cubicBezTo>
                  <a:cubicBezTo>
                    <a:pt x="110" y="261"/>
                    <a:pt x="110" y="261"/>
                    <a:pt x="110" y="261"/>
                  </a:cubicBezTo>
                  <a:cubicBezTo>
                    <a:pt x="109" y="262"/>
                    <a:pt x="109" y="262"/>
                    <a:pt x="109" y="262"/>
                  </a:cubicBezTo>
                  <a:cubicBezTo>
                    <a:pt x="107" y="265"/>
                    <a:pt x="107" y="265"/>
                    <a:pt x="107" y="265"/>
                  </a:cubicBezTo>
                  <a:cubicBezTo>
                    <a:pt x="106" y="267"/>
                    <a:pt x="105" y="269"/>
                    <a:pt x="104" y="271"/>
                  </a:cubicBezTo>
                  <a:cubicBezTo>
                    <a:pt x="103" y="274"/>
                    <a:pt x="102" y="276"/>
                    <a:pt x="101" y="278"/>
                  </a:cubicBezTo>
                  <a:cubicBezTo>
                    <a:pt x="98" y="285"/>
                    <a:pt x="98" y="285"/>
                    <a:pt x="98" y="285"/>
                  </a:cubicBezTo>
                  <a:cubicBezTo>
                    <a:pt x="94" y="295"/>
                    <a:pt x="90" y="305"/>
                    <a:pt x="86" y="314"/>
                  </a:cubicBezTo>
                  <a:cubicBezTo>
                    <a:pt x="78" y="334"/>
                    <a:pt x="71" y="353"/>
                    <a:pt x="65" y="373"/>
                  </a:cubicBezTo>
                  <a:cubicBezTo>
                    <a:pt x="64" y="377"/>
                    <a:pt x="62" y="382"/>
                    <a:pt x="61" y="387"/>
                  </a:cubicBezTo>
                  <a:cubicBezTo>
                    <a:pt x="60" y="394"/>
                    <a:pt x="60" y="394"/>
                    <a:pt x="60" y="394"/>
                  </a:cubicBezTo>
                  <a:cubicBezTo>
                    <a:pt x="58" y="401"/>
                    <a:pt x="58" y="401"/>
                    <a:pt x="58" y="401"/>
                  </a:cubicBezTo>
                  <a:cubicBezTo>
                    <a:pt x="57" y="409"/>
                    <a:pt x="56" y="419"/>
                    <a:pt x="56" y="429"/>
                  </a:cubicBezTo>
                  <a:cubicBezTo>
                    <a:pt x="55" y="449"/>
                    <a:pt x="56" y="470"/>
                    <a:pt x="58" y="490"/>
                  </a:cubicBezTo>
                  <a:cubicBezTo>
                    <a:pt x="59" y="511"/>
                    <a:pt x="62" y="532"/>
                    <a:pt x="65" y="551"/>
                  </a:cubicBezTo>
                  <a:cubicBezTo>
                    <a:pt x="66" y="556"/>
                    <a:pt x="67" y="561"/>
                    <a:pt x="68" y="566"/>
                  </a:cubicBezTo>
                  <a:cubicBezTo>
                    <a:pt x="69" y="570"/>
                    <a:pt x="71" y="574"/>
                    <a:pt x="72" y="577"/>
                  </a:cubicBezTo>
                  <a:cubicBezTo>
                    <a:pt x="72" y="577"/>
                    <a:pt x="72" y="578"/>
                    <a:pt x="72" y="578"/>
                  </a:cubicBezTo>
                  <a:cubicBezTo>
                    <a:pt x="72" y="578"/>
                    <a:pt x="72" y="578"/>
                    <a:pt x="72" y="578"/>
                  </a:cubicBezTo>
                  <a:cubicBezTo>
                    <a:pt x="72" y="578"/>
                    <a:pt x="72" y="578"/>
                    <a:pt x="72" y="577"/>
                  </a:cubicBezTo>
                  <a:cubicBezTo>
                    <a:pt x="72" y="578"/>
                    <a:pt x="72" y="578"/>
                    <a:pt x="72" y="578"/>
                  </a:cubicBezTo>
                  <a:cubicBezTo>
                    <a:pt x="74" y="580"/>
                    <a:pt x="75" y="581"/>
                    <a:pt x="77" y="583"/>
                  </a:cubicBezTo>
                  <a:cubicBezTo>
                    <a:pt x="80" y="587"/>
                    <a:pt x="83" y="591"/>
                    <a:pt x="86" y="594"/>
                  </a:cubicBezTo>
                  <a:cubicBezTo>
                    <a:pt x="100" y="609"/>
                    <a:pt x="115" y="623"/>
                    <a:pt x="130" y="634"/>
                  </a:cubicBezTo>
                  <a:cubicBezTo>
                    <a:pt x="130" y="634"/>
                    <a:pt x="130" y="634"/>
                    <a:pt x="130" y="634"/>
                  </a:cubicBezTo>
                  <a:cubicBezTo>
                    <a:pt x="132" y="636"/>
                    <a:pt x="134" y="637"/>
                    <a:pt x="136" y="639"/>
                  </a:cubicBezTo>
                  <a:cubicBezTo>
                    <a:pt x="148" y="655"/>
                    <a:pt x="161" y="671"/>
                    <a:pt x="175" y="684"/>
                  </a:cubicBezTo>
                  <a:cubicBezTo>
                    <a:pt x="179" y="687"/>
                    <a:pt x="182" y="690"/>
                    <a:pt x="186" y="692"/>
                  </a:cubicBezTo>
                  <a:cubicBezTo>
                    <a:pt x="187" y="694"/>
                    <a:pt x="189" y="695"/>
                    <a:pt x="191" y="696"/>
                  </a:cubicBezTo>
                  <a:cubicBezTo>
                    <a:pt x="194" y="698"/>
                    <a:pt x="194" y="698"/>
                    <a:pt x="194" y="698"/>
                  </a:cubicBezTo>
                  <a:cubicBezTo>
                    <a:pt x="197" y="700"/>
                    <a:pt x="197" y="700"/>
                    <a:pt x="197" y="700"/>
                  </a:cubicBezTo>
                  <a:cubicBezTo>
                    <a:pt x="206" y="705"/>
                    <a:pt x="215" y="710"/>
                    <a:pt x="224" y="715"/>
                  </a:cubicBezTo>
                  <a:cubicBezTo>
                    <a:pt x="242" y="724"/>
                    <a:pt x="260" y="732"/>
                    <a:pt x="279" y="738"/>
                  </a:cubicBezTo>
                  <a:cubicBezTo>
                    <a:pt x="283" y="740"/>
                    <a:pt x="288" y="741"/>
                    <a:pt x="293" y="742"/>
                  </a:cubicBezTo>
                  <a:cubicBezTo>
                    <a:pt x="296" y="743"/>
                    <a:pt x="296" y="743"/>
                    <a:pt x="296" y="743"/>
                  </a:cubicBezTo>
                  <a:cubicBezTo>
                    <a:pt x="300" y="743"/>
                    <a:pt x="300" y="743"/>
                    <a:pt x="300" y="743"/>
                  </a:cubicBezTo>
                  <a:cubicBezTo>
                    <a:pt x="308" y="745"/>
                    <a:pt x="308" y="745"/>
                    <a:pt x="308" y="745"/>
                  </a:cubicBezTo>
                  <a:cubicBezTo>
                    <a:pt x="318" y="746"/>
                    <a:pt x="328" y="748"/>
                    <a:pt x="338" y="749"/>
                  </a:cubicBezTo>
                  <a:cubicBezTo>
                    <a:pt x="359" y="751"/>
                    <a:pt x="380" y="752"/>
                    <a:pt x="402" y="754"/>
                  </a:cubicBezTo>
                  <a:cubicBezTo>
                    <a:pt x="418" y="755"/>
                    <a:pt x="418" y="755"/>
                    <a:pt x="418" y="755"/>
                  </a:cubicBezTo>
                  <a:cubicBezTo>
                    <a:pt x="426" y="756"/>
                    <a:pt x="426" y="756"/>
                    <a:pt x="426" y="756"/>
                  </a:cubicBezTo>
                  <a:cubicBezTo>
                    <a:pt x="433" y="756"/>
                    <a:pt x="433" y="756"/>
                    <a:pt x="433" y="756"/>
                  </a:cubicBezTo>
                  <a:cubicBezTo>
                    <a:pt x="442" y="757"/>
                    <a:pt x="452" y="756"/>
                    <a:pt x="462" y="754"/>
                  </a:cubicBezTo>
                  <a:cubicBezTo>
                    <a:pt x="482" y="751"/>
                    <a:pt x="502" y="745"/>
                    <a:pt x="522" y="738"/>
                  </a:cubicBezTo>
                  <a:cubicBezTo>
                    <a:pt x="541" y="731"/>
                    <a:pt x="561" y="722"/>
                    <a:pt x="580" y="713"/>
                  </a:cubicBezTo>
                  <a:cubicBezTo>
                    <a:pt x="599" y="704"/>
                    <a:pt x="618" y="694"/>
                    <a:pt x="634" y="682"/>
                  </a:cubicBezTo>
                  <a:cubicBezTo>
                    <a:pt x="651" y="670"/>
                    <a:pt x="666" y="655"/>
                    <a:pt x="680" y="639"/>
                  </a:cubicBezTo>
                  <a:cubicBezTo>
                    <a:pt x="688" y="631"/>
                    <a:pt x="695" y="623"/>
                    <a:pt x="702" y="615"/>
                  </a:cubicBezTo>
                  <a:cubicBezTo>
                    <a:pt x="714" y="604"/>
                    <a:pt x="714" y="604"/>
                    <a:pt x="714" y="604"/>
                  </a:cubicBezTo>
                  <a:cubicBezTo>
                    <a:pt x="717" y="600"/>
                    <a:pt x="721" y="596"/>
                    <a:pt x="724" y="592"/>
                  </a:cubicBezTo>
                  <a:cubicBezTo>
                    <a:pt x="737" y="576"/>
                    <a:pt x="747" y="557"/>
                    <a:pt x="756" y="538"/>
                  </a:cubicBezTo>
                  <a:cubicBezTo>
                    <a:pt x="765" y="518"/>
                    <a:pt x="772" y="498"/>
                    <a:pt x="778" y="477"/>
                  </a:cubicBezTo>
                  <a:cubicBezTo>
                    <a:pt x="784" y="457"/>
                    <a:pt x="788" y="436"/>
                    <a:pt x="792" y="414"/>
                  </a:cubicBezTo>
                  <a:cubicBezTo>
                    <a:pt x="796" y="393"/>
                    <a:pt x="798" y="372"/>
                    <a:pt x="797" y="350"/>
                  </a:cubicBezTo>
                  <a:cubicBezTo>
                    <a:pt x="795" y="329"/>
                    <a:pt x="791" y="308"/>
                    <a:pt x="785" y="287"/>
                  </a:cubicBezTo>
                  <a:close/>
                  <a:moveTo>
                    <a:pt x="785" y="287"/>
                  </a:moveTo>
                  <a:cubicBezTo>
                    <a:pt x="791" y="308"/>
                    <a:pt x="796" y="329"/>
                    <a:pt x="797" y="350"/>
                  </a:cubicBezTo>
                  <a:cubicBezTo>
                    <a:pt x="799" y="372"/>
                    <a:pt x="797" y="393"/>
                    <a:pt x="794" y="415"/>
                  </a:cubicBezTo>
                  <a:cubicBezTo>
                    <a:pt x="787" y="457"/>
                    <a:pt x="777" y="499"/>
                    <a:pt x="761" y="540"/>
                  </a:cubicBezTo>
                  <a:cubicBezTo>
                    <a:pt x="754" y="560"/>
                    <a:pt x="744" y="579"/>
                    <a:pt x="731" y="597"/>
                  </a:cubicBezTo>
                  <a:cubicBezTo>
                    <a:pt x="728" y="602"/>
                    <a:pt x="725" y="606"/>
                    <a:pt x="721" y="611"/>
                  </a:cubicBezTo>
                  <a:cubicBezTo>
                    <a:pt x="710" y="623"/>
                    <a:pt x="710" y="623"/>
                    <a:pt x="710" y="623"/>
                  </a:cubicBezTo>
                  <a:cubicBezTo>
                    <a:pt x="704" y="631"/>
                    <a:pt x="697" y="639"/>
                    <a:pt x="690" y="648"/>
                  </a:cubicBezTo>
                  <a:cubicBezTo>
                    <a:pt x="683" y="656"/>
                    <a:pt x="677" y="664"/>
                    <a:pt x="669" y="673"/>
                  </a:cubicBezTo>
                  <a:cubicBezTo>
                    <a:pt x="662" y="681"/>
                    <a:pt x="653" y="688"/>
                    <a:pt x="645" y="695"/>
                  </a:cubicBezTo>
                  <a:cubicBezTo>
                    <a:pt x="628" y="709"/>
                    <a:pt x="609" y="721"/>
                    <a:pt x="590" y="732"/>
                  </a:cubicBezTo>
                  <a:cubicBezTo>
                    <a:pt x="571" y="743"/>
                    <a:pt x="552" y="753"/>
                    <a:pt x="532" y="762"/>
                  </a:cubicBezTo>
                  <a:cubicBezTo>
                    <a:pt x="511" y="771"/>
                    <a:pt x="491" y="779"/>
                    <a:pt x="469" y="785"/>
                  </a:cubicBezTo>
                  <a:cubicBezTo>
                    <a:pt x="457" y="788"/>
                    <a:pt x="446" y="790"/>
                    <a:pt x="434" y="790"/>
                  </a:cubicBezTo>
                  <a:cubicBezTo>
                    <a:pt x="429" y="790"/>
                    <a:pt x="429" y="790"/>
                    <a:pt x="429" y="790"/>
                  </a:cubicBezTo>
                  <a:cubicBezTo>
                    <a:pt x="425" y="791"/>
                    <a:pt x="425" y="791"/>
                    <a:pt x="425" y="791"/>
                  </a:cubicBezTo>
                  <a:cubicBezTo>
                    <a:pt x="416" y="791"/>
                    <a:pt x="416" y="791"/>
                    <a:pt x="416" y="791"/>
                  </a:cubicBezTo>
                  <a:cubicBezTo>
                    <a:pt x="400" y="790"/>
                    <a:pt x="400" y="790"/>
                    <a:pt x="400" y="790"/>
                  </a:cubicBezTo>
                  <a:cubicBezTo>
                    <a:pt x="379" y="790"/>
                    <a:pt x="357" y="791"/>
                    <a:pt x="335" y="790"/>
                  </a:cubicBezTo>
                  <a:cubicBezTo>
                    <a:pt x="324" y="789"/>
                    <a:pt x="313" y="788"/>
                    <a:pt x="302" y="787"/>
                  </a:cubicBezTo>
                  <a:cubicBezTo>
                    <a:pt x="293" y="786"/>
                    <a:pt x="293" y="786"/>
                    <a:pt x="293" y="786"/>
                  </a:cubicBezTo>
                  <a:cubicBezTo>
                    <a:pt x="289" y="786"/>
                    <a:pt x="289" y="786"/>
                    <a:pt x="289" y="786"/>
                  </a:cubicBezTo>
                  <a:cubicBezTo>
                    <a:pt x="285" y="785"/>
                    <a:pt x="285" y="785"/>
                    <a:pt x="285" y="785"/>
                  </a:cubicBezTo>
                  <a:cubicBezTo>
                    <a:pt x="279" y="784"/>
                    <a:pt x="273" y="783"/>
                    <a:pt x="267" y="781"/>
                  </a:cubicBezTo>
                  <a:cubicBezTo>
                    <a:pt x="244" y="776"/>
                    <a:pt x="223" y="768"/>
                    <a:pt x="202" y="758"/>
                  </a:cubicBezTo>
                  <a:cubicBezTo>
                    <a:pt x="192" y="754"/>
                    <a:pt x="182" y="748"/>
                    <a:pt x="172" y="743"/>
                  </a:cubicBezTo>
                  <a:cubicBezTo>
                    <a:pt x="169" y="741"/>
                    <a:pt x="169" y="741"/>
                    <a:pt x="169" y="741"/>
                  </a:cubicBezTo>
                  <a:cubicBezTo>
                    <a:pt x="165" y="739"/>
                    <a:pt x="165" y="739"/>
                    <a:pt x="165" y="739"/>
                  </a:cubicBezTo>
                  <a:cubicBezTo>
                    <a:pt x="162" y="737"/>
                    <a:pt x="159" y="735"/>
                    <a:pt x="156" y="734"/>
                  </a:cubicBezTo>
                  <a:cubicBezTo>
                    <a:pt x="151" y="730"/>
                    <a:pt x="146" y="726"/>
                    <a:pt x="141" y="722"/>
                  </a:cubicBezTo>
                  <a:cubicBezTo>
                    <a:pt x="132" y="714"/>
                    <a:pt x="124" y="706"/>
                    <a:pt x="116" y="698"/>
                  </a:cubicBezTo>
                  <a:cubicBezTo>
                    <a:pt x="108" y="690"/>
                    <a:pt x="101" y="681"/>
                    <a:pt x="93" y="672"/>
                  </a:cubicBezTo>
                  <a:cubicBezTo>
                    <a:pt x="99" y="678"/>
                    <a:pt x="99" y="678"/>
                    <a:pt x="99" y="678"/>
                  </a:cubicBezTo>
                  <a:cubicBezTo>
                    <a:pt x="79" y="664"/>
                    <a:pt x="62" y="649"/>
                    <a:pt x="46" y="632"/>
                  </a:cubicBezTo>
                  <a:cubicBezTo>
                    <a:pt x="42" y="628"/>
                    <a:pt x="38" y="623"/>
                    <a:pt x="34" y="619"/>
                  </a:cubicBezTo>
                  <a:cubicBezTo>
                    <a:pt x="32" y="617"/>
                    <a:pt x="30" y="614"/>
                    <a:pt x="28" y="612"/>
                  </a:cubicBezTo>
                  <a:cubicBezTo>
                    <a:pt x="28" y="611"/>
                    <a:pt x="28" y="611"/>
                    <a:pt x="28" y="611"/>
                  </a:cubicBezTo>
                  <a:cubicBezTo>
                    <a:pt x="26" y="609"/>
                    <a:pt x="26" y="609"/>
                    <a:pt x="26" y="609"/>
                  </a:cubicBezTo>
                  <a:cubicBezTo>
                    <a:pt x="25" y="607"/>
                    <a:pt x="25" y="606"/>
                    <a:pt x="24" y="605"/>
                  </a:cubicBezTo>
                  <a:cubicBezTo>
                    <a:pt x="23" y="603"/>
                    <a:pt x="22" y="601"/>
                    <a:pt x="21" y="599"/>
                  </a:cubicBezTo>
                  <a:cubicBezTo>
                    <a:pt x="18" y="591"/>
                    <a:pt x="16" y="585"/>
                    <a:pt x="14" y="579"/>
                  </a:cubicBezTo>
                  <a:cubicBezTo>
                    <a:pt x="13" y="573"/>
                    <a:pt x="12" y="568"/>
                    <a:pt x="11" y="562"/>
                  </a:cubicBezTo>
                  <a:cubicBezTo>
                    <a:pt x="6" y="539"/>
                    <a:pt x="4" y="517"/>
                    <a:pt x="2" y="495"/>
                  </a:cubicBezTo>
                  <a:cubicBezTo>
                    <a:pt x="0" y="472"/>
                    <a:pt x="0" y="450"/>
                    <a:pt x="0" y="427"/>
                  </a:cubicBezTo>
                  <a:cubicBezTo>
                    <a:pt x="1" y="415"/>
                    <a:pt x="2" y="404"/>
                    <a:pt x="5" y="391"/>
                  </a:cubicBezTo>
                  <a:cubicBezTo>
                    <a:pt x="6" y="386"/>
                    <a:pt x="6" y="386"/>
                    <a:pt x="6" y="386"/>
                  </a:cubicBezTo>
                  <a:cubicBezTo>
                    <a:pt x="7" y="382"/>
                    <a:pt x="7" y="382"/>
                    <a:pt x="7" y="382"/>
                  </a:cubicBezTo>
                  <a:cubicBezTo>
                    <a:pt x="9" y="373"/>
                    <a:pt x="9" y="373"/>
                    <a:pt x="9" y="373"/>
                  </a:cubicBezTo>
                  <a:cubicBezTo>
                    <a:pt x="10" y="368"/>
                    <a:pt x="12" y="362"/>
                    <a:pt x="14" y="357"/>
                  </a:cubicBezTo>
                  <a:cubicBezTo>
                    <a:pt x="20" y="335"/>
                    <a:pt x="29" y="314"/>
                    <a:pt x="38" y="294"/>
                  </a:cubicBezTo>
                  <a:cubicBezTo>
                    <a:pt x="43" y="284"/>
                    <a:pt x="47" y="274"/>
                    <a:pt x="52" y="264"/>
                  </a:cubicBezTo>
                  <a:cubicBezTo>
                    <a:pt x="56" y="257"/>
                    <a:pt x="56" y="257"/>
                    <a:pt x="56" y="257"/>
                  </a:cubicBezTo>
                  <a:cubicBezTo>
                    <a:pt x="57" y="254"/>
                    <a:pt x="58" y="251"/>
                    <a:pt x="60" y="249"/>
                  </a:cubicBezTo>
                  <a:cubicBezTo>
                    <a:pt x="61" y="246"/>
                    <a:pt x="63" y="243"/>
                    <a:pt x="64" y="241"/>
                  </a:cubicBezTo>
                  <a:cubicBezTo>
                    <a:pt x="67" y="237"/>
                    <a:pt x="67" y="237"/>
                    <a:pt x="67" y="237"/>
                  </a:cubicBezTo>
                  <a:cubicBezTo>
                    <a:pt x="68" y="235"/>
                    <a:pt x="68" y="235"/>
                    <a:pt x="68" y="235"/>
                  </a:cubicBezTo>
                  <a:cubicBezTo>
                    <a:pt x="69" y="233"/>
                    <a:pt x="69" y="233"/>
                    <a:pt x="69" y="233"/>
                  </a:cubicBezTo>
                  <a:cubicBezTo>
                    <a:pt x="81" y="214"/>
                    <a:pt x="94" y="197"/>
                    <a:pt x="108" y="179"/>
                  </a:cubicBezTo>
                  <a:cubicBezTo>
                    <a:pt x="122" y="161"/>
                    <a:pt x="137" y="144"/>
                    <a:pt x="154" y="129"/>
                  </a:cubicBezTo>
                  <a:cubicBezTo>
                    <a:pt x="171" y="113"/>
                    <a:pt x="191" y="100"/>
                    <a:pt x="210" y="89"/>
                  </a:cubicBezTo>
                  <a:cubicBezTo>
                    <a:pt x="229" y="78"/>
                    <a:pt x="249" y="68"/>
                    <a:pt x="267" y="58"/>
                  </a:cubicBezTo>
                  <a:cubicBezTo>
                    <a:pt x="272" y="56"/>
                    <a:pt x="277" y="53"/>
                    <a:pt x="281" y="51"/>
                  </a:cubicBezTo>
                  <a:cubicBezTo>
                    <a:pt x="286" y="48"/>
                    <a:pt x="291" y="45"/>
                    <a:pt x="296" y="43"/>
                  </a:cubicBezTo>
                  <a:cubicBezTo>
                    <a:pt x="306" y="37"/>
                    <a:pt x="316" y="33"/>
                    <a:pt x="326" y="28"/>
                  </a:cubicBezTo>
                  <a:cubicBezTo>
                    <a:pt x="347" y="20"/>
                    <a:pt x="368" y="13"/>
                    <a:pt x="390" y="8"/>
                  </a:cubicBezTo>
                  <a:cubicBezTo>
                    <a:pt x="412" y="4"/>
                    <a:pt x="434" y="1"/>
                    <a:pt x="456" y="1"/>
                  </a:cubicBezTo>
                  <a:cubicBezTo>
                    <a:pt x="478" y="0"/>
                    <a:pt x="499" y="0"/>
                    <a:pt x="521" y="1"/>
                  </a:cubicBezTo>
                  <a:cubicBezTo>
                    <a:pt x="544" y="2"/>
                    <a:pt x="566" y="8"/>
                    <a:pt x="586" y="17"/>
                  </a:cubicBezTo>
                  <a:cubicBezTo>
                    <a:pt x="585" y="17"/>
                    <a:pt x="585" y="17"/>
                    <a:pt x="585" y="17"/>
                  </a:cubicBezTo>
                  <a:cubicBezTo>
                    <a:pt x="586" y="17"/>
                    <a:pt x="587" y="18"/>
                    <a:pt x="588" y="18"/>
                  </a:cubicBezTo>
                  <a:cubicBezTo>
                    <a:pt x="588" y="18"/>
                    <a:pt x="588" y="18"/>
                    <a:pt x="588" y="18"/>
                  </a:cubicBezTo>
                  <a:cubicBezTo>
                    <a:pt x="614" y="31"/>
                    <a:pt x="636" y="49"/>
                    <a:pt x="655" y="71"/>
                  </a:cubicBezTo>
                  <a:cubicBezTo>
                    <a:pt x="675" y="91"/>
                    <a:pt x="691" y="115"/>
                    <a:pt x="708" y="137"/>
                  </a:cubicBezTo>
                  <a:cubicBezTo>
                    <a:pt x="724" y="160"/>
                    <a:pt x="741" y="183"/>
                    <a:pt x="752" y="209"/>
                  </a:cubicBezTo>
                  <a:cubicBezTo>
                    <a:pt x="757" y="223"/>
                    <a:pt x="763" y="235"/>
                    <a:pt x="768" y="248"/>
                  </a:cubicBezTo>
                  <a:cubicBezTo>
                    <a:pt x="774" y="261"/>
                    <a:pt x="780" y="274"/>
                    <a:pt x="785" y="2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71"/>
            <p:cNvSpPr>
              <a:spLocks/>
            </p:cNvSpPr>
            <p:nvPr/>
          </p:nvSpPr>
          <p:spPr bwMode="auto">
            <a:xfrm>
              <a:off x="3764637" y="209365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173"/>
            <p:cNvSpPr>
              <a:spLocks/>
            </p:cNvSpPr>
            <p:nvPr/>
          </p:nvSpPr>
          <p:spPr bwMode="auto">
            <a:xfrm>
              <a:off x="4414307" y="3462637"/>
              <a:ext cx="26863" cy="26863"/>
            </a:xfrm>
            <a:custGeom>
              <a:avLst/>
              <a:gdLst>
                <a:gd name="T0" fmla="*/ 4 w 13"/>
                <a:gd name="T1" fmla="*/ 6 h 13"/>
                <a:gd name="T2" fmla="*/ 8 w 13"/>
                <a:gd name="T3" fmla="*/ 1 h 13"/>
                <a:gd name="T4" fmla="*/ 5 w 13"/>
                <a:gd name="T5" fmla="*/ 13 h 13"/>
                <a:gd name="T6" fmla="*/ 4 w 13"/>
                <a:gd name="T7" fmla="*/ 6 h 13"/>
              </a:gdLst>
              <a:ahLst/>
              <a:cxnLst>
                <a:cxn ang="0">
                  <a:pos x="T0" y="T1"/>
                </a:cxn>
                <a:cxn ang="0">
                  <a:pos x="T2" y="T3"/>
                </a:cxn>
                <a:cxn ang="0">
                  <a:pos x="T4" y="T5"/>
                </a:cxn>
                <a:cxn ang="0">
                  <a:pos x="T6" y="T7"/>
                </a:cxn>
              </a:cxnLst>
              <a:rect l="0" t="0" r="r" b="b"/>
              <a:pathLst>
                <a:path w="13" h="13">
                  <a:moveTo>
                    <a:pt x="4" y="6"/>
                  </a:moveTo>
                  <a:cubicBezTo>
                    <a:pt x="5" y="4"/>
                    <a:pt x="4" y="0"/>
                    <a:pt x="8" y="1"/>
                  </a:cubicBezTo>
                  <a:cubicBezTo>
                    <a:pt x="13" y="2"/>
                    <a:pt x="9" y="13"/>
                    <a:pt x="5" y="13"/>
                  </a:cubicBezTo>
                  <a:cubicBezTo>
                    <a:pt x="1" y="13"/>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174"/>
            <p:cNvSpPr>
              <a:spLocks/>
            </p:cNvSpPr>
            <p:nvPr/>
          </p:nvSpPr>
          <p:spPr bwMode="auto">
            <a:xfrm>
              <a:off x="4510813" y="3430800"/>
              <a:ext cx="19898"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8" y="0"/>
                    <a:pt x="10" y="9"/>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175"/>
            <p:cNvSpPr>
              <a:spLocks/>
            </p:cNvSpPr>
            <p:nvPr/>
          </p:nvSpPr>
          <p:spPr bwMode="auto">
            <a:xfrm>
              <a:off x="4371527" y="3475570"/>
              <a:ext cx="21888" cy="36812"/>
            </a:xfrm>
            <a:custGeom>
              <a:avLst/>
              <a:gdLst>
                <a:gd name="T0" fmla="*/ 9 w 11"/>
                <a:gd name="T1" fmla="*/ 8 h 18"/>
                <a:gd name="T2" fmla="*/ 7 w 11"/>
                <a:gd name="T3" fmla="*/ 2 h 18"/>
                <a:gd name="T4" fmla="*/ 2 w 11"/>
                <a:gd name="T5" fmla="*/ 12 h 18"/>
                <a:gd name="T6" fmla="*/ 9 w 11"/>
                <a:gd name="T7" fmla="*/ 8 h 18"/>
              </a:gdLst>
              <a:ahLst/>
              <a:cxnLst>
                <a:cxn ang="0">
                  <a:pos x="T0" y="T1"/>
                </a:cxn>
                <a:cxn ang="0">
                  <a:pos x="T2" y="T3"/>
                </a:cxn>
                <a:cxn ang="0">
                  <a:pos x="T4" y="T5"/>
                </a:cxn>
                <a:cxn ang="0">
                  <a:pos x="T6" y="T7"/>
                </a:cxn>
              </a:cxnLst>
              <a:rect l="0" t="0" r="r" b="b"/>
              <a:pathLst>
                <a:path w="11" h="18">
                  <a:moveTo>
                    <a:pt x="9" y="8"/>
                  </a:moveTo>
                  <a:cubicBezTo>
                    <a:pt x="9" y="6"/>
                    <a:pt x="11" y="5"/>
                    <a:pt x="7" y="2"/>
                  </a:cubicBezTo>
                  <a:cubicBezTo>
                    <a:pt x="3" y="0"/>
                    <a:pt x="0" y="8"/>
                    <a:pt x="2" y="12"/>
                  </a:cubicBezTo>
                  <a:cubicBezTo>
                    <a:pt x="6" y="18"/>
                    <a:pt x="10" y="14"/>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176"/>
            <p:cNvSpPr>
              <a:spLocks/>
            </p:cNvSpPr>
            <p:nvPr/>
          </p:nvSpPr>
          <p:spPr bwMode="auto">
            <a:xfrm>
              <a:off x="4451119" y="3479550"/>
              <a:ext cx="19898" cy="24873"/>
            </a:xfrm>
            <a:custGeom>
              <a:avLst/>
              <a:gdLst>
                <a:gd name="T0" fmla="*/ 7 w 10"/>
                <a:gd name="T1" fmla="*/ 6 h 12"/>
                <a:gd name="T2" fmla="*/ 8 w 10"/>
                <a:gd name="T3" fmla="*/ 2 h 12"/>
                <a:gd name="T4" fmla="*/ 0 w 10"/>
                <a:gd name="T5" fmla="*/ 8 h 12"/>
                <a:gd name="T6" fmla="*/ 7 w 10"/>
                <a:gd name="T7" fmla="*/ 6 h 12"/>
              </a:gdLst>
              <a:ahLst/>
              <a:cxnLst>
                <a:cxn ang="0">
                  <a:pos x="T0" y="T1"/>
                </a:cxn>
                <a:cxn ang="0">
                  <a:pos x="T2" y="T3"/>
                </a:cxn>
                <a:cxn ang="0">
                  <a:pos x="T4" y="T5"/>
                </a:cxn>
                <a:cxn ang="0">
                  <a:pos x="T6" y="T7"/>
                </a:cxn>
              </a:cxnLst>
              <a:rect l="0" t="0" r="r" b="b"/>
              <a:pathLst>
                <a:path w="10" h="12">
                  <a:moveTo>
                    <a:pt x="7" y="6"/>
                  </a:moveTo>
                  <a:cubicBezTo>
                    <a:pt x="8" y="4"/>
                    <a:pt x="10" y="3"/>
                    <a:pt x="8" y="2"/>
                  </a:cubicBezTo>
                  <a:cubicBezTo>
                    <a:pt x="5" y="0"/>
                    <a:pt x="0" y="6"/>
                    <a:pt x="0" y="8"/>
                  </a:cubicBezTo>
                  <a:cubicBezTo>
                    <a:pt x="0" y="12"/>
                    <a:pt x="5" y="9"/>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177"/>
            <p:cNvSpPr>
              <a:spLocks/>
            </p:cNvSpPr>
            <p:nvPr/>
          </p:nvSpPr>
          <p:spPr bwMode="auto">
            <a:xfrm>
              <a:off x="4393415" y="3500443"/>
              <a:ext cx="26863" cy="29847"/>
            </a:xfrm>
            <a:custGeom>
              <a:avLst/>
              <a:gdLst>
                <a:gd name="T0" fmla="*/ 4 w 13"/>
                <a:gd name="T1" fmla="*/ 12 h 15"/>
                <a:gd name="T2" fmla="*/ 10 w 13"/>
                <a:gd name="T3" fmla="*/ 12 h 15"/>
                <a:gd name="T4" fmla="*/ 6 w 13"/>
                <a:gd name="T5" fmla="*/ 3 h 15"/>
                <a:gd name="T6" fmla="*/ 4 w 13"/>
                <a:gd name="T7" fmla="*/ 12 h 15"/>
              </a:gdLst>
              <a:ahLst/>
              <a:cxnLst>
                <a:cxn ang="0">
                  <a:pos x="T0" y="T1"/>
                </a:cxn>
                <a:cxn ang="0">
                  <a:pos x="T2" y="T3"/>
                </a:cxn>
                <a:cxn ang="0">
                  <a:pos x="T4" y="T5"/>
                </a:cxn>
                <a:cxn ang="0">
                  <a:pos x="T6" y="T7"/>
                </a:cxn>
              </a:cxnLst>
              <a:rect l="0" t="0" r="r" b="b"/>
              <a:pathLst>
                <a:path w="13" h="15">
                  <a:moveTo>
                    <a:pt x="4" y="12"/>
                  </a:moveTo>
                  <a:cubicBezTo>
                    <a:pt x="6" y="13"/>
                    <a:pt x="6" y="15"/>
                    <a:pt x="10" y="12"/>
                  </a:cubicBezTo>
                  <a:cubicBezTo>
                    <a:pt x="13" y="9"/>
                    <a:pt x="10" y="4"/>
                    <a:pt x="6" y="3"/>
                  </a:cubicBezTo>
                  <a:cubicBezTo>
                    <a:pt x="0" y="0"/>
                    <a:pt x="0" y="7"/>
                    <a:pt x="4"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178"/>
            <p:cNvSpPr>
              <a:spLocks/>
            </p:cNvSpPr>
            <p:nvPr/>
          </p:nvSpPr>
          <p:spPr bwMode="auto">
            <a:xfrm>
              <a:off x="4481961" y="3553173"/>
              <a:ext cx="32832" cy="22883"/>
            </a:xfrm>
            <a:custGeom>
              <a:avLst/>
              <a:gdLst>
                <a:gd name="T0" fmla="*/ 12 w 16"/>
                <a:gd name="T1" fmla="*/ 9 h 11"/>
                <a:gd name="T2" fmla="*/ 13 w 16"/>
                <a:gd name="T3" fmla="*/ 4 h 11"/>
                <a:gd name="T4" fmla="*/ 5 w 16"/>
                <a:gd name="T5" fmla="*/ 3 h 11"/>
                <a:gd name="T6" fmla="*/ 12 w 16"/>
                <a:gd name="T7" fmla="*/ 9 h 11"/>
              </a:gdLst>
              <a:ahLst/>
              <a:cxnLst>
                <a:cxn ang="0">
                  <a:pos x="T0" y="T1"/>
                </a:cxn>
                <a:cxn ang="0">
                  <a:pos x="T2" y="T3"/>
                </a:cxn>
                <a:cxn ang="0">
                  <a:pos x="T4" y="T5"/>
                </a:cxn>
                <a:cxn ang="0">
                  <a:pos x="T6" y="T7"/>
                </a:cxn>
              </a:cxnLst>
              <a:rect l="0" t="0" r="r" b="b"/>
              <a:pathLst>
                <a:path w="16" h="11">
                  <a:moveTo>
                    <a:pt x="12" y="9"/>
                  </a:moveTo>
                  <a:cubicBezTo>
                    <a:pt x="16" y="8"/>
                    <a:pt x="13" y="6"/>
                    <a:pt x="13" y="4"/>
                  </a:cubicBezTo>
                  <a:cubicBezTo>
                    <a:pt x="13" y="0"/>
                    <a:pt x="8" y="1"/>
                    <a:pt x="5" y="3"/>
                  </a:cubicBezTo>
                  <a:cubicBezTo>
                    <a:pt x="0" y="7"/>
                    <a:pt x="7" y="11"/>
                    <a:pt x="1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179"/>
            <p:cNvSpPr>
              <a:spLocks/>
            </p:cNvSpPr>
            <p:nvPr/>
          </p:nvSpPr>
          <p:spPr bwMode="auto">
            <a:xfrm>
              <a:off x="4495889" y="3524321"/>
              <a:ext cx="12934" cy="16914"/>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4"/>
                    <a:pt x="4" y="2"/>
                  </a:cubicBezTo>
                  <a:cubicBezTo>
                    <a:pt x="3" y="0"/>
                    <a:pt x="0" y="4"/>
                    <a:pt x="1" y="6"/>
                  </a:cubicBezTo>
                  <a:cubicBezTo>
                    <a:pt x="2" y="8"/>
                    <a:pt x="4" y="8"/>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180"/>
            <p:cNvSpPr>
              <a:spLocks/>
            </p:cNvSpPr>
            <p:nvPr/>
          </p:nvSpPr>
          <p:spPr bwMode="auto">
            <a:xfrm>
              <a:off x="4514793" y="3489499"/>
              <a:ext cx="28852" cy="20893"/>
            </a:xfrm>
            <a:custGeom>
              <a:avLst/>
              <a:gdLst>
                <a:gd name="T0" fmla="*/ 3 w 14"/>
                <a:gd name="T1" fmla="*/ 9 h 10"/>
                <a:gd name="T2" fmla="*/ 10 w 14"/>
                <a:gd name="T3" fmla="*/ 9 h 10"/>
                <a:gd name="T4" fmla="*/ 8 w 14"/>
                <a:gd name="T5" fmla="*/ 2 h 10"/>
                <a:gd name="T6" fmla="*/ 3 w 14"/>
                <a:gd name="T7" fmla="*/ 9 h 10"/>
              </a:gdLst>
              <a:ahLst/>
              <a:cxnLst>
                <a:cxn ang="0">
                  <a:pos x="T0" y="T1"/>
                </a:cxn>
                <a:cxn ang="0">
                  <a:pos x="T2" y="T3"/>
                </a:cxn>
                <a:cxn ang="0">
                  <a:pos x="T4" y="T5"/>
                </a:cxn>
                <a:cxn ang="0">
                  <a:pos x="T6" y="T7"/>
                </a:cxn>
              </a:cxnLst>
              <a:rect l="0" t="0" r="r" b="b"/>
              <a:pathLst>
                <a:path w="14" h="10">
                  <a:moveTo>
                    <a:pt x="3" y="9"/>
                  </a:moveTo>
                  <a:cubicBezTo>
                    <a:pt x="5" y="10"/>
                    <a:pt x="9" y="10"/>
                    <a:pt x="10" y="9"/>
                  </a:cubicBezTo>
                  <a:cubicBezTo>
                    <a:pt x="14" y="7"/>
                    <a:pt x="12" y="4"/>
                    <a:pt x="8" y="2"/>
                  </a:cubicBezTo>
                  <a:cubicBezTo>
                    <a:pt x="2" y="0"/>
                    <a:pt x="0" y="4"/>
                    <a:pt x="3"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181"/>
            <p:cNvSpPr>
              <a:spLocks/>
            </p:cNvSpPr>
            <p:nvPr/>
          </p:nvSpPr>
          <p:spPr bwMode="auto">
            <a:xfrm>
              <a:off x="4479971" y="3446719"/>
              <a:ext cx="13929" cy="28852"/>
            </a:xfrm>
            <a:custGeom>
              <a:avLst/>
              <a:gdLst>
                <a:gd name="T0" fmla="*/ 0 w 7"/>
                <a:gd name="T1" fmla="*/ 6 h 14"/>
                <a:gd name="T2" fmla="*/ 3 w 7"/>
                <a:gd name="T3" fmla="*/ 1 h 14"/>
                <a:gd name="T4" fmla="*/ 5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1"/>
                  </a:cubicBezTo>
                  <a:cubicBezTo>
                    <a:pt x="5" y="0"/>
                    <a:pt x="5" y="2"/>
                    <a:pt x="5" y="4"/>
                  </a:cubicBezTo>
                  <a:cubicBezTo>
                    <a:pt x="6" y="5"/>
                    <a:pt x="7" y="6"/>
                    <a:pt x="6" y="8"/>
                  </a:cubicBezTo>
                  <a:cubicBezTo>
                    <a:pt x="3" y="14"/>
                    <a:pt x="0" y="11"/>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182"/>
            <p:cNvSpPr>
              <a:spLocks/>
            </p:cNvSpPr>
            <p:nvPr/>
          </p:nvSpPr>
          <p:spPr bwMode="auto">
            <a:xfrm>
              <a:off x="4445150" y="3535265"/>
              <a:ext cx="32832" cy="25867"/>
            </a:xfrm>
            <a:custGeom>
              <a:avLst/>
              <a:gdLst>
                <a:gd name="T0" fmla="*/ 6 w 16"/>
                <a:gd name="T1" fmla="*/ 9 h 13"/>
                <a:gd name="T2" fmla="*/ 13 w 16"/>
                <a:gd name="T3" fmla="*/ 10 h 13"/>
                <a:gd name="T4" fmla="*/ 3 w 16"/>
                <a:gd name="T5" fmla="*/ 2 h 13"/>
                <a:gd name="T6" fmla="*/ 6 w 16"/>
                <a:gd name="T7" fmla="*/ 9 h 13"/>
              </a:gdLst>
              <a:ahLst/>
              <a:cxnLst>
                <a:cxn ang="0">
                  <a:pos x="T0" y="T1"/>
                </a:cxn>
                <a:cxn ang="0">
                  <a:pos x="T2" y="T3"/>
                </a:cxn>
                <a:cxn ang="0">
                  <a:pos x="T4" y="T5"/>
                </a:cxn>
                <a:cxn ang="0">
                  <a:pos x="T6" y="T7"/>
                </a:cxn>
              </a:cxnLst>
              <a:rect l="0" t="0" r="r" b="b"/>
              <a:pathLst>
                <a:path w="16" h="13">
                  <a:moveTo>
                    <a:pt x="6" y="9"/>
                  </a:moveTo>
                  <a:cubicBezTo>
                    <a:pt x="9" y="9"/>
                    <a:pt x="10" y="13"/>
                    <a:pt x="13" y="10"/>
                  </a:cubicBezTo>
                  <a:cubicBezTo>
                    <a:pt x="16" y="6"/>
                    <a:pt x="6" y="0"/>
                    <a:pt x="3" y="2"/>
                  </a:cubicBezTo>
                  <a:cubicBezTo>
                    <a:pt x="0" y="4"/>
                    <a:pt x="1"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183"/>
            <p:cNvSpPr>
              <a:spLocks/>
            </p:cNvSpPr>
            <p:nvPr/>
          </p:nvSpPr>
          <p:spPr bwMode="auto">
            <a:xfrm>
              <a:off x="4418287" y="3608887"/>
              <a:ext cx="20893" cy="36812"/>
            </a:xfrm>
            <a:custGeom>
              <a:avLst/>
              <a:gdLst>
                <a:gd name="T0" fmla="*/ 2 w 10"/>
                <a:gd name="T1" fmla="*/ 9 h 18"/>
                <a:gd name="T2" fmla="*/ 4 w 10"/>
                <a:gd name="T3" fmla="*/ 15 h 18"/>
                <a:gd name="T4" fmla="*/ 8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10"/>
                    <a:pt x="8"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184"/>
            <p:cNvSpPr>
              <a:spLocks/>
            </p:cNvSpPr>
            <p:nvPr/>
          </p:nvSpPr>
          <p:spPr bwMode="auto">
            <a:xfrm>
              <a:off x="4491910" y="3465621"/>
              <a:ext cx="20893"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9"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185"/>
            <p:cNvSpPr>
              <a:spLocks/>
            </p:cNvSpPr>
            <p:nvPr/>
          </p:nvSpPr>
          <p:spPr bwMode="auto">
            <a:xfrm>
              <a:off x="4410328" y="3565112"/>
              <a:ext cx="19898" cy="24873"/>
            </a:xfrm>
            <a:custGeom>
              <a:avLst/>
              <a:gdLst>
                <a:gd name="T0" fmla="*/ 7 w 10"/>
                <a:gd name="T1" fmla="*/ 7 h 12"/>
                <a:gd name="T2" fmla="*/ 7 w 10"/>
                <a:gd name="T3" fmla="*/ 11 h 12"/>
                <a:gd name="T4" fmla="*/ 0 w 10"/>
                <a:gd name="T5" fmla="*/ 4 h 12"/>
                <a:gd name="T6" fmla="*/ 7 w 10"/>
                <a:gd name="T7" fmla="*/ 7 h 12"/>
              </a:gdLst>
              <a:ahLst/>
              <a:cxnLst>
                <a:cxn ang="0">
                  <a:pos x="T0" y="T1"/>
                </a:cxn>
                <a:cxn ang="0">
                  <a:pos x="T2" y="T3"/>
                </a:cxn>
                <a:cxn ang="0">
                  <a:pos x="T4" y="T5"/>
                </a:cxn>
                <a:cxn ang="0">
                  <a:pos x="T6" y="T7"/>
                </a:cxn>
              </a:cxnLst>
              <a:rect l="0" t="0" r="r" b="b"/>
              <a:pathLst>
                <a:path w="10" h="12">
                  <a:moveTo>
                    <a:pt x="7" y="7"/>
                  </a:moveTo>
                  <a:cubicBezTo>
                    <a:pt x="8" y="8"/>
                    <a:pt x="10" y="9"/>
                    <a:pt x="7" y="11"/>
                  </a:cubicBezTo>
                  <a:cubicBezTo>
                    <a:pt x="5" y="12"/>
                    <a:pt x="0" y="6"/>
                    <a:pt x="0" y="4"/>
                  </a:cubicBezTo>
                  <a:cubicBezTo>
                    <a:pt x="0" y="0"/>
                    <a:pt x="5" y="3"/>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186"/>
            <p:cNvSpPr>
              <a:spLocks/>
            </p:cNvSpPr>
            <p:nvPr/>
          </p:nvSpPr>
          <p:spPr bwMode="auto">
            <a:xfrm>
              <a:off x="4371527" y="3604908"/>
              <a:ext cx="25867" cy="30842"/>
            </a:xfrm>
            <a:custGeom>
              <a:avLst/>
              <a:gdLst>
                <a:gd name="T0" fmla="*/ 4 w 13"/>
                <a:gd name="T1" fmla="*/ 3 h 15"/>
                <a:gd name="T2" fmla="*/ 10 w 13"/>
                <a:gd name="T3" fmla="*/ 3 h 15"/>
                <a:gd name="T4" fmla="*/ 6 w 13"/>
                <a:gd name="T5" fmla="*/ 12 h 15"/>
                <a:gd name="T6" fmla="*/ 4 w 13"/>
                <a:gd name="T7" fmla="*/ 3 h 15"/>
              </a:gdLst>
              <a:ahLst/>
              <a:cxnLst>
                <a:cxn ang="0">
                  <a:pos x="T0" y="T1"/>
                </a:cxn>
                <a:cxn ang="0">
                  <a:pos x="T2" y="T3"/>
                </a:cxn>
                <a:cxn ang="0">
                  <a:pos x="T4" y="T5"/>
                </a:cxn>
                <a:cxn ang="0">
                  <a:pos x="T6" y="T7"/>
                </a:cxn>
              </a:cxnLst>
              <a:rect l="0" t="0" r="r" b="b"/>
              <a:pathLst>
                <a:path w="13" h="15">
                  <a:moveTo>
                    <a:pt x="4" y="3"/>
                  </a:moveTo>
                  <a:cubicBezTo>
                    <a:pt x="6" y="2"/>
                    <a:pt x="6" y="0"/>
                    <a:pt x="10" y="3"/>
                  </a:cubicBezTo>
                  <a:cubicBezTo>
                    <a:pt x="13" y="6"/>
                    <a:pt x="10" y="11"/>
                    <a:pt x="6" y="12"/>
                  </a:cubicBezTo>
                  <a:cubicBezTo>
                    <a:pt x="0" y="15"/>
                    <a:pt x="0" y="8"/>
                    <a:pt x="4"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187"/>
            <p:cNvSpPr>
              <a:spLocks/>
            </p:cNvSpPr>
            <p:nvPr/>
          </p:nvSpPr>
          <p:spPr bwMode="auto">
            <a:xfrm>
              <a:off x="4457088" y="3586005"/>
              <a:ext cx="13929" cy="28852"/>
            </a:xfrm>
            <a:custGeom>
              <a:avLst/>
              <a:gdLst>
                <a:gd name="T0" fmla="*/ 0 w 7"/>
                <a:gd name="T1" fmla="*/ 8 h 14"/>
                <a:gd name="T2" fmla="*/ 3 w 7"/>
                <a:gd name="T3" fmla="*/ 13 h 14"/>
                <a:gd name="T4" fmla="*/ 6 w 7"/>
                <a:gd name="T5" fmla="*/ 11 h 14"/>
                <a:gd name="T6" fmla="*/ 6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0" y="10"/>
                    <a:pt x="2" y="13"/>
                    <a:pt x="3" y="13"/>
                  </a:cubicBezTo>
                  <a:cubicBezTo>
                    <a:pt x="5" y="14"/>
                    <a:pt x="5" y="13"/>
                    <a:pt x="6" y="11"/>
                  </a:cubicBezTo>
                  <a:cubicBezTo>
                    <a:pt x="6" y="9"/>
                    <a:pt x="7" y="8"/>
                    <a:pt x="6"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188"/>
            <p:cNvSpPr>
              <a:spLocks/>
            </p:cNvSpPr>
            <p:nvPr/>
          </p:nvSpPr>
          <p:spPr bwMode="auto">
            <a:xfrm>
              <a:off x="4410328" y="3535265"/>
              <a:ext cx="13929" cy="27857"/>
            </a:xfrm>
            <a:custGeom>
              <a:avLst/>
              <a:gdLst>
                <a:gd name="T0" fmla="*/ 0 w 7"/>
                <a:gd name="T1" fmla="*/ 6 h 14"/>
                <a:gd name="T2" fmla="*/ 3 w 7"/>
                <a:gd name="T3" fmla="*/ 2 h 14"/>
                <a:gd name="T4" fmla="*/ 6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2"/>
                  </a:cubicBezTo>
                  <a:cubicBezTo>
                    <a:pt x="5" y="0"/>
                    <a:pt x="5" y="2"/>
                    <a:pt x="6" y="4"/>
                  </a:cubicBezTo>
                  <a:cubicBezTo>
                    <a:pt x="6" y="5"/>
                    <a:pt x="7" y="7"/>
                    <a:pt x="6" y="8"/>
                  </a:cubicBezTo>
                  <a:cubicBezTo>
                    <a:pt x="3" y="14"/>
                    <a:pt x="0" y="12"/>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189"/>
            <p:cNvSpPr>
              <a:spLocks/>
            </p:cNvSpPr>
            <p:nvPr/>
          </p:nvSpPr>
          <p:spPr bwMode="auto">
            <a:xfrm>
              <a:off x="5108749" y="3090544"/>
              <a:ext cx="32832" cy="23878"/>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0"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190"/>
            <p:cNvSpPr>
              <a:spLocks/>
            </p:cNvSpPr>
            <p:nvPr/>
          </p:nvSpPr>
          <p:spPr bwMode="auto">
            <a:xfrm>
              <a:off x="4602344" y="3442739"/>
              <a:ext cx="36812" cy="19898"/>
            </a:xfrm>
            <a:custGeom>
              <a:avLst/>
              <a:gdLst>
                <a:gd name="T0" fmla="*/ 9 w 18"/>
                <a:gd name="T1" fmla="*/ 8 h 10"/>
                <a:gd name="T2" fmla="*/ 3 w 18"/>
                <a:gd name="T3" fmla="*/ 7 h 10"/>
                <a:gd name="T4" fmla="*/ 12 w 18"/>
                <a:gd name="T5" fmla="*/ 1 h 10"/>
                <a:gd name="T6" fmla="*/ 9 w 18"/>
                <a:gd name="T7" fmla="*/ 8 h 10"/>
              </a:gdLst>
              <a:ahLst/>
              <a:cxnLst>
                <a:cxn ang="0">
                  <a:pos x="T0" y="T1"/>
                </a:cxn>
                <a:cxn ang="0">
                  <a:pos x="T2" y="T3"/>
                </a:cxn>
                <a:cxn ang="0">
                  <a:pos x="T4" y="T5"/>
                </a:cxn>
                <a:cxn ang="0">
                  <a:pos x="T6" y="T7"/>
                </a:cxn>
              </a:cxnLst>
              <a:rect l="0" t="0" r="r" b="b"/>
              <a:pathLst>
                <a:path w="18" h="10">
                  <a:moveTo>
                    <a:pt x="9" y="8"/>
                  </a:moveTo>
                  <a:cubicBezTo>
                    <a:pt x="7" y="9"/>
                    <a:pt x="6" y="10"/>
                    <a:pt x="3" y="7"/>
                  </a:cubicBezTo>
                  <a:cubicBezTo>
                    <a:pt x="0" y="3"/>
                    <a:pt x="8" y="0"/>
                    <a:pt x="12" y="1"/>
                  </a:cubicBezTo>
                  <a:cubicBezTo>
                    <a:pt x="18"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191"/>
            <p:cNvSpPr>
              <a:spLocks/>
            </p:cNvSpPr>
            <p:nvPr/>
          </p:nvSpPr>
          <p:spPr bwMode="auto">
            <a:xfrm>
              <a:off x="4658059" y="3394984"/>
              <a:ext cx="24873" cy="20893"/>
            </a:xfrm>
            <a:custGeom>
              <a:avLst/>
              <a:gdLst>
                <a:gd name="T0" fmla="*/ 6 w 12"/>
                <a:gd name="T1" fmla="*/ 7 h 10"/>
                <a:gd name="T2" fmla="*/ 2 w 12"/>
                <a:gd name="T3" fmla="*/ 8 h 10"/>
                <a:gd name="T4" fmla="*/ 8 w 12"/>
                <a:gd name="T5" fmla="*/ 0 h 10"/>
                <a:gd name="T6" fmla="*/ 6 w 12"/>
                <a:gd name="T7" fmla="*/ 7 h 10"/>
              </a:gdLst>
              <a:ahLst/>
              <a:cxnLst>
                <a:cxn ang="0">
                  <a:pos x="T0" y="T1"/>
                </a:cxn>
                <a:cxn ang="0">
                  <a:pos x="T2" y="T3"/>
                </a:cxn>
                <a:cxn ang="0">
                  <a:pos x="T4" y="T5"/>
                </a:cxn>
                <a:cxn ang="0">
                  <a:pos x="T6" y="T7"/>
                </a:cxn>
              </a:cxnLst>
              <a:rect l="0" t="0" r="r" b="b"/>
              <a:pathLst>
                <a:path w="12" h="10">
                  <a:moveTo>
                    <a:pt x="6" y="7"/>
                  </a:moveTo>
                  <a:cubicBezTo>
                    <a:pt x="5" y="8"/>
                    <a:pt x="4" y="10"/>
                    <a:pt x="2" y="8"/>
                  </a:cubicBezTo>
                  <a:cubicBezTo>
                    <a:pt x="0" y="6"/>
                    <a:pt x="6" y="0"/>
                    <a:pt x="8" y="0"/>
                  </a:cubicBezTo>
                  <a:cubicBezTo>
                    <a:pt x="12" y="0"/>
                    <a:pt x="9" y="5"/>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192"/>
            <p:cNvSpPr>
              <a:spLocks/>
            </p:cNvSpPr>
            <p:nvPr/>
          </p:nvSpPr>
          <p:spPr bwMode="auto">
            <a:xfrm>
              <a:off x="4547624" y="3460647"/>
              <a:ext cx="30842" cy="26863"/>
            </a:xfrm>
            <a:custGeom>
              <a:avLst/>
              <a:gdLst>
                <a:gd name="T0" fmla="*/ 12 w 15"/>
                <a:gd name="T1" fmla="*/ 3 h 13"/>
                <a:gd name="T2" fmla="*/ 12 w 15"/>
                <a:gd name="T3" fmla="*/ 9 h 13"/>
                <a:gd name="T4" fmla="*/ 3 w 15"/>
                <a:gd name="T5" fmla="*/ 7 h 13"/>
                <a:gd name="T6" fmla="*/ 12 w 15"/>
                <a:gd name="T7" fmla="*/ 3 h 13"/>
              </a:gdLst>
              <a:ahLst/>
              <a:cxnLst>
                <a:cxn ang="0">
                  <a:pos x="T0" y="T1"/>
                </a:cxn>
                <a:cxn ang="0">
                  <a:pos x="T2" y="T3"/>
                </a:cxn>
                <a:cxn ang="0">
                  <a:pos x="T4" y="T5"/>
                </a:cxn>
                <a:cxn ang="0">
                  <a:pos x="T6" y="T7"/>
                </a:cxn>
              </a:cxnLst>
              <a:rect l="0" t="0" r="r" b="b"/>
              <a:pathLst>
                <a:path w="15" h="13">
                  <a:moveTo>
                    <a:pt x="12" y="3"/>
                  </a:moveTo>
                  <a:cubicBezTo>
                    <a:pt x="13" y="5"/>
                    <a:pt x="15" y="5"/>
                    <a:pt x="12" y="9"/>
                  </a:cubicBezTo>
                  <a:cubicBezTo>
                    <a:pt x="10" y="13"/>
                    <a:pt x="5" y="10"/>
                    <a:pt x="3" y="7"/>
                  </a:cubicBezTo>
                  <a:cubicBezTo>
                    <a:pt x="0" y="1"/>
                    <a:pt x="7" y="0"/>
                    <a:pt x="1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193"/>
            <p:cNvSpPr>
              <a:spLocks/>
            </p:cNvSpPr>
            <p:nvPr/>
          </p:nvSpPr>
          <p:spPr bwMode="auto">
            <a:xfrm>
              <a:off x="4680941" y="3363147"/>
              <a:ext cx="15918" cy="11939"/>
            </a:xfrm>
            <a:custGeom>
              <a:avLst/>
              <a:gdLst>
                <a:gd name="T0" fmla="*/ 6 w 8"/>
                <a:gd name="T1" fmla="*/ 5 h 6"/>
                <a:gd name="T2" fmla="*/ 2 w 8"/>
                <a:gd name="T3" fmla="*/ 4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4"/>
                  </a:cubicBezTo>
                  <a:cubicBezTo>
                    <a:pt x="0" y="3"/>
                    <a:pt x="4" y="0"/>
                    <a:pt x="6" y="1"/>
                  </a:cubicBezTo>
                  <a:cubicBezTo>
                    <a:pt x="8" y="2"/>
                    <a:pt x="8" y="3"/>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194"/>
            <p:cNvSpPr>
              <a:spLocks/>
            </p:cNvSpPr>
            <p:nvPr/>
          </p:nvSpPr>
          <p:spPr bwMode="auto">
            <a:xfrm>
              <a:off x="4561553" y="3502433"/>
              <a:ext cx="22883" cy="25867"/>
            </a:xfrm>
            <a:custGeom>
              <a:avLst/>
              <a:gdLst>
                <a:gd name="T0" fmla="*/ 9 w 11"/>
                <a:gd name="T1" fmla="*/ 3 h 13"/>
                <a:gd name="T2" fmla="*/ 11 w 11"/>
                <a:gd name="T3" fmla="*/ 10 h 13"/>
                <a:gd name="T4" fmla="*/ 4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1" y="4"/>
                    <a:pt x="11" y="8"/>
                    <a:pt x="11" y="10"/>
                  </a:cubicBezTo>
                  <a:cubicBezTo>
                    <a:pt x="9" y="13"/>
                    <a:pt x="5" y="12"/>
                    <a:pt x="4" y="8"/>
                  </a:cubicBezTo>
                  <a:cubicBezTo>
                    <a:pt x="0" y="2"/>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195"/>
            <p:cNvSpPr>
              <a:spLocks/>
            </p:cNvSpPr>
            <p:nvPr/>
          </p:nvSpPr>
          <p:spPr bwMode="auto">
            <a:xfrm>
              <a:off x="4590405" y="3514372"/>
              <a:ext cx="26863" cy="15918"/>
            </a:xfrm>
            <a:custGeom>
              <a:avLst/>
              <a:gdLst>
                <a:gd name="T0" fmla="*/ 5 w 13"/>
                <a:gd name="T1" fmla="*/ 1 h 8"/>
                <a:gd name="T2" fmla="*/ 1 w 13"/>
                <a:gd name="T3" fmla="*/ 4 h 8"/>
                <a:gd name="T4" fmla="*/ 3 w 13"/>
                <a:gd name="T5" fmla="*/ 7 h 8"/>
                <a:gd name="T6" fmla="*/ 8 w 13"/>
                <a:gd name="T7" fmla="*/ 7 h 8"/>
                <a:gd name="T8" fmla="*/ 5 w 13"/>
                <a:gd name="T9" fmla="*/ 1 h 8"/>
              </a:gdLst>
              <a:ahLst/>
              <a:cxnLst>
                <a:cxn ang="0">
                  <a:pos x="T0" y="T1"/>
                </a:cxn>
                <a:cxn ang="0">
                  <a:pos x="T2" y="T3"/>
                </a:cxn>
                <a:cxn ang="0">
                  <a:pos x="T4" y="T5"/>
                </a:cxn>
                <a:cxn ang="0">
                  <a:pos x="T6" y="T7"/>
                </a:cxn>
                <a:cxn ang="0">
                  <a:pos x="T8" y="T9"/>
                </a:cxn>
              </a:cxnLst>
              <a:rect l="0" t="0" r="r" b="b"/>
              <a:pathLst>
                <a:path w="13" h="8">
                  <a:moveTo>
                    <a:pt x="5" y="1"/>
                  </a:moveTo>
                  <a:cubicBezTo>
                    <a:pt x="3" y="1"/>
                    <a:pt x="1" y="3"/>
                    <a:pt x="1" y="4"/>
                  </a:cubicBezTo>
                  <a:cubicBezTo>
                    <a:pt x="0" y="7"/>
                    <a:pt x="1" y="7"/>
                    <a:pt x="3" y="7"/>
                  </a:cubicBezTo>
                  <a:cubicBezTo>
                    <a:pt x="5" y="7"/>
                    <a:pt x="6" y="8"/>
                    <a:pt x="8" y="7"/>
                  </a:cubicBezTo>
                  <a:cubicBezTo>
                    <a:pt x="13"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196"/>
            <p:cNvSpPr>
              <a:spLocks/>
            </p:cNvSpPr>
            <p:nvPr/>
          </p:nvSpPr>
          <p:spPr bwMode="auto">
            <a:xfrm>
              <a:off x="4654079" y="3473581"/>
              <a:ext cx="26863" cy="23878"/>
            </a:xfrm>
            <a:custGeom>
              <a:avLst/>
              <a:gdLst>
                <a:gd name="T0" fmla="*/ 8 w 13"/>
                <a:gd name="T1" fmla="*/ 3 h 12"/>
                <a:gd name="T2" fmla="*/ 13 w 13"/>
                <a:gd name="T3" fmla="*/ 7 h 12"/>
                <a:gd name="T4" fmla="*/ 0 w 13"/>
                <a:gd name="T5" fmla="*/ 5 h 12"/>
                <a:gd name="T6" fmla="*/ 8 w 13"/>
                <a:gd name="T7" fmla="*/ 3 h 12"/>
              </a:gdLst>
              <a:ahLst/>
              <a:cxnLst>
                <a:cxn ang="0">
                  <a:pos x="T0" y="T1"/>
                </a:cxn>
                <a:cxn ang="0">
                  <a:pos x="T2" y="T3"/>
                </a:cxn>
                <a:cxn ang="0">
                  <a:pos x="T4" y="T5"/>
                </a:cxn>
                <a:cxn ang="0">
                  <a:pos x="T6" y="T7"/>
                </a:cxn>
              </a:cxnLst>
              <a:rect l="0" t="0" r="r" b="b"/>
              <a:pathLst>
                <a:path w="13" h="12">
                  <a:moveTo>
                    <a:pt x="8" y="3"/>
                  </a:moveTo>
                  <a:cubicBezTo>
                    <a:pt x="9" y="4"/>
                    <a:pt x="13" y="3"/>
                    <a:pt x="13" y="7"/>
                  </a:cubicBezTo>
                  <a:cubicBezTo>
                    <a:pt x="12" y="12"/>
                    <a:pt x="1" y="9"/>
                    <a:pt x="0" y="5"/>
                  </a:cubicBezTo>
                  <a:cubicBezTo>
                    <a:pt x="0" y="2"/>
                    <a:pt x="3"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197"/>
            <p:cNvSpPr>
              <a:spLocks/>
            </p:cNvSpPr>
            <p:nvPr/>
          </p:nvSpPr>
          <p:spPr bwMode="auto">
            <a:xfrm>
              <a:off x="4530711" y="3565112"/>
              <a:ext cx="36812" cy="22883"/>
            </a:xfrm>
            <a:custGeom>
              <a:avLst/>
              <a:gdLst>
                <a:gd name="T0" fmla="*/ 9 w 18"/>
                <a:gd name="T1" fmla="*/ 2 h 11"/>
                <a:gd name="T2" fmla="*/ 15 w 18"/>
                <a:gd name="T3" fmla="*/ 4 h 11"/>
                <a:gd name="T4" fmla="*/ 6 w 18"/>
                <a:gd name="T5" fmla="*/ 9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6" y="9"/>
                  </a:cubicBezTo>
                  <a:cubicBezTo>
                    <a:pt x="0" y="7"/>
                    <a:pt x="3" y="2"/>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198"/>
            <p:cNvSpPr>
              <a:spLocks/>
            </p:cNvSpPr>
            <p:nvPr/>
          </p:nvSpPr>
          <p:spPr bwMode="auto">
            <a:xfrm>
              <a:off x="4654079" y="3510392"/>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199"/>
            <p:cNvSpPr>
              <a:spLocks/>
            </p:cNvSpPr>
            <p:nvPr/>
          </p:nvSpPr>
          <p:spPr bwMode="auto">
            <a:xfrm>
              <a:off x="4514793" y="3572076"/>
              <a:ext cx="23878" cy="32832"/>
            </a:xfrm>
            <a:custGeom>
              <a:avLst/>
              <a:gdLst>
                <a:gd name="T0" fmla="*/ 2 w 12"/>
                <a:gd name="T1" fmla="*/ 13 h 16"/>
                <a:gd name="T2" fmla="*/ 8 w 12"/>
                <a:gd name="T3" fmla="*/ 13 h 16"/>
                <a:gd name="T4" fmla="*/ 8 w 12"/>
                <a:gd name="T5" fmla="*/ 5 h 16"/>
                <a:gd name="T6" fmla="*/ 2 w 12"/>
                <a:gd name="T7" fmla="*/ 13 h 16"/>
              </a:gdLst>
              <a:ahLst/>
              <a:cxnLst>
                <a:cxn ang="0">
                  <a:pos x="T0" y="T1"/>
                </a:cxn>
                <a:cxn ang="0">
                  <a:pos x="T2" y="T3"/>
                </a:cxn>
                <a:cxn ang="0">
                  <a:pos x="T4" y="T5"/>
                </a:cxn>
                <a:cxn ang="0">
                  <a:pos x="T6" y="T7"/>
                </a:cxn>
              </a:cxnLst>
              <a:rect l="0" t="0" r="r" b="b"/>
              <a:pathLst>
                <a:path w="12" h="16">
                  <a:moveTo>
                    <a:pt x="2" y="13"/>
                  </a:moveTo>
                  <a:cubicBezTo>
                    <a:pt x="4" y="16"/>
                    <a:pt x="5" y="13"/>
                    <a:pt x="8" y="13"/>
                  </a:cubicBezTo>
                  <a:cubicBezTo>
                    <a:pt x="12" y="12"/>
                    <a:pt x="10" y="8"/>
                    <a:pt x="8" y="5"/>
                  </a:cubicBezTo>
                  <a:cubicBezTo>
                    <a:pt x="3" y="0"/>
                    <a:pt x="0" y="7"/>
                    <a:pt x="2" y="1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200"/>
            <p:cNvSpPr>
              <a:spLocks/>
            </p:cNvSpPr>
            <p:nvPr/>
          </p:nvSpPr>
          <p:spPr bwMode="auto">
            <a:xfrm>
              <a:off x="4543645" y="3587995"/>
              <a:ext cx="19898" cy="28852"/>
            </a:xfrm>
            <a:custGeom>
              <a:avLst/>
              <a:gdLst>
                <a:gd name="T0" fmla="*/ 1 w 10"/>
                <a:gd name="T1" fmla="*/ 4 h 14"/>
                <a:gd name="T2" fmla="*/ 2 w 10"/>
                <a:gd name="T3" fmla="*/ 11 h 14"/>
                <a:gd name="T4" fmla="*/ 8 w 10"/>
                <a:gd name="T5" fmla="*/ 8 h 14"/>
                <a:gd name="T6" fmla="*/ 1 w 10"/>
                <a:gd name="T7" fmla="*/ 4 h 14"/>
              </a:gdLst>
              <a:ahLst/>
              <a:cxnLst>
                <a:cxn ang="0">
                  <a:pos x="T0" y="T1"/>
                </a:cxn>
                <a:cxn ang="0">
                  <a:pos x="T2" y="T3"/>
                </a:cxn>
                <a:cxn ang="0">
                  <a:pos x="T4" y="T5"/>
                </a:cxn>
                <a:cxn ang="0">
                  <a:pos x="T6" y="T7"/>
                </a:cxn>
              </a:cxnLst>
              <a:rect l="0" t="0" r="r" b="b"/>
              <a:pathLst>
                <a:path w="10" h="14">
                  <a:moveTo>
                    <a:pt x="1" y="4"/>
                  </a:moveTo>
                  <a:cubicBezTo>
                    <a:pt x="0" y="6"/>
                    <a:pt x="1" y="9"/>
                    <a:pt x="2" y="11"/>
                  </a:cubicBezTo>
                  <a:cubicBezTo>
                    <a:pt x="5" y="14"/>
                    <a:pt x="7" y="12"/>
                    <a:pt x="8" y="8"/>
                  </a:cubicBezTo>
                  <a:cubicBezTo>
                    <a:pt x="10" y="1"/>
                    <a:pt x="5" y="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201"/>
            <p:cNvSpPr>
              <a:spLocks/>
            </p:cNvSpPr>
            <p:nvPr/>
          </p:nvSpPr>
          <p:spPr bwMode="auto">
            <a:xfrm>
              <a:off x="4520762" y="3620826"/>
              <a:ext cx="28852" cy="14924"/>
            </a:xfrm>
            <a:custGeom>
              <a:avLst/>
              <a:gdLst>
                <a:gd name="T0" fmla="*/ 8 w 14"/>
                <a:gd name="T1" fmla="*/ 1 h 7"/>
                <a:gd name="T2" fmla="*/ 13 w 14"/>
                <a:gd name="T3" fmla="*/ 3 h 7"/>
                <a:gd name="T4" fmla="*/ 11 w 14"/>
                <a:gd name="T5" fmla="*/ 6 h 7"/>
                <a:gd name="T6" fmla="*/ 6 w 14"/>
                <a:gd name="T7" fmla="*/ 7 h 7"/>
                <a:gd name="T8" fmla="*/ 8 w 14"/>
                <a:gd name="T9" fmla="*/ 1 h 7"/>
              </a:gdLst>
              <a:ahLst/>
              <a:cxnLst>
                <a:cxn ang="0">
                  <a:pos x="T0" y="T1"/>
                </a:cxn>
                <a:cxn ang="0">
                  <a:pos x="T2" y="T3"/>
                </a:cxn>
                <a:cxn ang="0">
                  <a:pos x="T4" y="T5"/>
                </a:cxn>
                <a:cxn ang="0">
                  <a:pos x="T6" y="T7"/>
                </a:cxn>
                <a:cxn ang="0">
                  <a:pos x="T8" y="T9"/>
                </a:cxn>
              </a:cxnLst>
              <a:rect l="0" t="0" r="r" b="b"/>
              <a:pathLst>
                <a:path w="14" h="7">
                  <a:moveTo>
                    <a:pt x="8" y="1"/>
                  </a:moveTo>
                  <a:cubicBezTo>
                    <a:pt x="10" y="0"/>
                    <a:pt x="12" y="2"/>
                    <a:pt x="13" y="3"/>
                  </a:cubicBezTo>
                  <a:cubicBezTo>
                    <a:pt x="14" y="5"/>
                    <a:pt x="13" y="5"/>
                    <a:pt x="11" y="6"/>
                  </a:cubicBezTo>
                  <a:cubicBezTo>
                    <a:pt x="9" y="6"/>
                    <a:pt x="8" y="7"/>
                    <a:pt x="6" y="7"/>
                  </a:cubicBezTo>
                  <a:cubicBezTo>
                    <a:pt x="0" y="4"/>
                    <a:pt x="2" y="1"/>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202"/>
            <p:cNvSpPr>
              <a:spLocks/>
            </p:cNvSpPr>
            <p:nvPr/>
          </p:nvSpPr>
          <p:spPr bwMode="auto">
            <a:xfrm>
              <a:off x="4617267" y="3528301"/>
              <a:ext cx="28852" cy="16914"/>
            </a:xfrm>
            <a:custGeom>
              <a:avLst/>
              <a:gdLst>
                <a:gd name="T0" fmla="*/ 6 w 14"/>
                <a:gd name="T1" fmla="*/ 1 h 8"/>
                <a:gd name="T2" fmla="*/ 2 w 14"/>
                <a:gd name="T3" fmla="*/ 4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203"/>
            <p:cNvSpPr>
              <a:spLocks/>
            </p:cNvSpPr>
            <p:nvPr/>
          </p:nvSpPr>
          <p:spPr bwMode="auto">
            <a:xfrm>
              <a:off x="4445150" y="3563122"/>
              <a:ext cx="15918" cy="24873"/>
            </a:xfrm>
            <a:custGeom>
              <a:avLst/>
              <a:gdLst>
                <a:gd name="T0" fmla="*/ 6 w 8"/>
                <a:gd name="T1" fmla="*/ 3 h 12"/>
                <a:gd name="T2" fmla="*/ 2 w 8"/>
                <a:gd name="T3" fmla="*/ 1 h 12"/>
                <a:gd name="T4" fmla="*/ 5 w 8"/>
                <a:gd name="T5" fmla="*/ 10 h 12"/>
                <a:gd name="T6" fmla="*/ 6 w 8"/>
                <a:gd name="T7" fmla="*/ 3 h 12"/>
              </a:gdLst>
              <a:ahLst/>
              <a:cxnLst>
                <a:cxn ang="0">
                  <a:pos x="T0" y="T1"/>
                </a:cxn>
                <a:cxn ang="0">
                  <a:pos x="T2" y="T3"/>
                </a:cxn>
                <a:cxn ang="0">
                  <a:pos x="T4" y="T5"/>
                </a:cxn>
                <a:cxn ang="0">
                  <a:pos x="T6" y="T7"/>
                </a:cxn>
              </a:cxnLst>
              <a:rect l="0" t="0" r="r" b="b"/>
              <a:pathLst>
                <a:path w="8" h="12">
                  <a:moveTo>
                    <a:pt x="6" y="3"/>
                  </a:moveTo>
                  <a:cubicBezTo>
                    <a:pt x="5" y="2"/>
                    <a:pt x="5" y="0"/>
                    <a:pt x="2" y="1"/>
                  </a:cubicBezTo>
                  <a:cubicBezTo>
                    <a:pt x="0" y="2"/>
                    <a:pt x="3" y="9"/>
                    <a:pt x="5" y="10"/>
                  </a:cubicBezTo>
                  <a:cubicBezTo>
                    <a:pt x="8" y="12"/>
                    <a:pt x="8" y="7"/>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204"/>
            <p:cNvSpPr>
              <a:spLocks/>
            </p:cNvSpPr>
            <p:nvPr/>
          </p:nvSpPr>
          <p:spPr bwMode="auto">
            <a:xfrm>
              <a:off x="4467038" y="3620826"/>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206"/>
            <p:cNvSpPr>
              <a:spLocks/>
            </p:cNvSpPr>
            <p:nvPr/>
          </p:nvSpPr>
          <p:spPr bwMode="auto">
            <a:xfrm>
              <a:off x="4643135" y="3417866"/>
              <a:ext cx="26863" cy="28852"/>
            </a:xfrm>
            <a:custGeom>
              <a:avLst/>
              <a:gdLst>
                <a:gd name="T0" fmla="*/ 4 w 13"/>
                <a:gd name="T1" fmla="*/ 6 h 14"/>
                <a:gd name="T2" fmla="*/ 9 w 13"/>
                <a:gd name="T3" fmla="*/ 2 h 14"/>
                <a:gd name="T4" fmla="*/ 6 w 13"/>
                <a:gd name="T5" fmla="*/ 14 h 14"/>
                <a:gd name="T6" fmla="*/ 4 w 13"/>
                <a:gd name="T7" fmla="*/ 6 h 14"/>
              </a:gdLst>
              <a:ahLst/>
              <a:cxnLst>
                <a:cxn ang="0">
                  <a:pos x="T0" y="T1"/>
                </a:cxn>
                <a:cxn ang="0">
                  <a:pos x="T2" y="T3"/>
                </a:cxn>
                <a:cxn ang="0">
                  <a:pos x="T4" y="T5"/>
                </a:cxn>
                <a:cxn ang="0">
                  <a:pos x="T6" y="T7"/>
                </a:cxn>
              </a:cxnLst>
              <a:rect l="0" t="0" r="r" b="b"/>
              <a:pathLst>
                <a:path w="13" h="14">
                  <a:moveTo>
                    <a:pt x="4" y="6"/>
                  </a:moveTo>
                  <a:cubicBezTo>
                    <a:pt x="6" y="5"/>
                    <a:pt x="5" y="0"/>
                    <a:pt x="9" y="2"/>
                  </a:cubicBezTo>
                  <a:cubicBezTo>
                    <a:pt x="13" y="3"/>
                    <a:pt x="9" y="13"/>
                    <a:pt x="6" y="14"/>
                  </a:cubicBezTo>
                  <a:cubicBezTo>
                    <a:pt x="2" y="14"/>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207"/>
            <p:cNvSpPr>
              <a:spLocks/>
            </p:cNvSpPr>
            <p:nvPr/>
          </p:nvSpPr>
          <p:spPr bwMode="auto">
            <a:xfrm>
              <a:off x="4580456" y="3403938"/>
              <a:ext cx="19898" cy="36812"/>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208"/>
            <p:cNvSpPr>
              <a:spLocks/>
            </p:cNvSpPr>
            <p:nvPr/>
          </p:nvSpPr>
          <p:spPr bwMode="auto">
            <a:xfrm>
              <a:off x="4526732" y="3530290"/>
              <a:ext cx="20893" cy="37806"/>
            </a:xfrm>
            <a:custGeom>
              <a:avLst/>
              <a:gdLst>
                <a:gd name="T0" fmla="*/ 8 w 10"/>
                <a:gd name="T1" fmla="*/ 8 h 18"/>
                <a:gd name="T2" fmla="*/ 6 w 10"/>
                <a:gd name="T3" fmla="*/ 2 h 18"/>
                <a:gd name="T4" fmla="*/ 2 w 10"/>
                <a:gd name="T5" fmla="*/ 12 h 18"/>
                <a:gd name="T6" fmla="*/ 8 w 10"/>
                <a:gd name="T7" fmla="*/ 8 h 18"/>
              </a:gdLst>
              <a:ahLst/>
              <a:cxnLst>
                <a:cxn ang="0">
                  <a:pos x="T0" y="T1"/>
                </a:cxn>
                <a:cxn ang="0">
                  <a:pos x="T2" y="T3"/>
                </a:cxn>
                <a:cxn ang="0">
                  <a:pos x="T4" y="T5"/>
                </a:cxn>
                <a:cxn ang="0">
                  <a:pos x="T6" y="T7"/>
                </a:cxn>
              </a:cxnLst>
              <a:rect l="0" t="0" r="r" b="b"/>
              <a:pathLst>
                <a:path w="10" h="18">
                  <a:moveTo>
                    <a:pt x="8" y="8"/>
                  </a:moveTo>
                  <a:cubicBezTo>
                    <a:pt x="8" y="6"/>
                    <a:pt x="10" y="5"/>
                    <a:pt x="6" y="2"/>
                  </a:cubicBezTo>
                  <a:cubicBezTo>
                    <a:pt x="2" y="0"/>
                    <a:pt x="0" y="8"/>
                    <a:pt x="2" y="12"/>
                  </a:cubicBezTo>
                  <a:cubicBezTo>
                    <a:pt x="5" y="18"/>
                    <a:pt x="9" y="14"/>
                    <a:pt x="8"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209"/>
            <p:cNvSpPr>
              <a:spLocks/>
            </p:cNvSpPr>
            <p:nvPr/>
          </p:nvSpPr>
          <p:spPr bwMode="auto">
            <a:xfrm>
              <a:off x="4712778" y="3409907"/>
              <a:ext cx="18903" cy="24873"/>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210"/>
            <p:cNvSpPr>
              <a:spLocks/>
            </p:cNvSpPr>
            <p:nvPr/>
          </p:nvSpPr>
          <p:spPr bwMode="auto">
            <a:xfrm>
              <a:off x="4627216" y="3391004"/>
              <a:ext cx="26863" cy="28852"/>
            </a:xfrm>
            <a:custGeom>
              <a:avLst/>
              <a:gdLst>
                <a:gd name="T0" fmla="*/ 5 w 13"/>
                <a:gd name="T1" fmla="*/ 11 h 14"/>
                <a:gd name="T2" fmla="*/ 10 w 13"/>
                <a:gd name="T3" fmla="*/ 11 h 14"/>
                <a:gd name="T4" fmla="*/ 7 w 13"/>
                <a:gd name="T5" fmla="*/ 2 h 14"/>
                <a:gd name="T6" fmla="*/ 5 w 13"/>
                <a:gd name="T7" fmla="*/ 11 h 14"/>
              </a:gdLst>
              <a:ahLst/>
              <a:cxnLst>
                <a:cxn ang="0">
                  <a:pos x="T0" y="T1"/>
                </a:cxn>
                <a:cxn ang="0">
                  <a:pos x="T2" y="T3"/>
                </a:cxn>
                <a:cxn ang="0">
                  <a:pos x="T4" y="T5"/>
                </a:cxn>
                <a:cxn ang="0">
                  <a:pos x="T6" y="T7"/>
                </a:cxn>
              </a:cxnLst>
              <a:rect l="0" t="0" r="r" b="b"/>
              <a:pathLst>
                <a:path w="13" h="14">
                  <a:moveTo>
                    <a:pt x="5" y="11"/>
                  </a:moveTo>
                  <a:cubicBezTo>
                    <a:pt x="6" y="13"/>
                    <a:pt x="7" y="14"/>
                    <a:pt x="10" y="11"/>
                  </a:cubicBezTo>
                  <a:cubicBezTo>
                    <a:pt x="13" y="9"/>
                    <a:pt x="10" y="4"/>
                    <a:pt x="7" y="2"/>
                  </a:cubicBezTo>
                  <a:cubicBezTo>
                    <a:pt x="0" y="0"/>
                    <a:pt x="1" y="7"/>
                    <a:pt x="5"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211"/>
            <p:cNvSpPr>
              <a:spLocks/>
            </p:cNvSpPr>
            <p:nvPr/>
          </p:nvSpPr>
          <p:spPr bwMode="auto">
            <a:xfrm>
              <a:off x="4717753" y="3367126"/>
              <a:ext cx="27857" cy="19898"/>
            </a:xfrm>
            <a:custGeom>
              <a:avLst/>
              <a:gdLst>
                <a:gd name="T0" fmla="*/ 4 w 14"/>
                <a:gd name="T1" fmla="*/ 9 h 10"/>
                <a:gd name="T2" fmla="*/ 10 w 14"/>
                <a:gd name="T3" fmla="*/ 9 h 10"/>
                <a:gd name="T4" fmla="*/ 8 w 14"/>
                <a:gd name="T5" fmla="*/ 2 h 10"/>
                <a:gd name="T6" fmla="*/ 4 w 14"/>
                <a:gd name="T7" fmla="*/ 9 h 10"/>
              </a:gdLst>
              <a:ahLst/>
              <a:cxnLst>
                <a:cxn ang="0">
                  <a:pos x="T0" y="T1"/>
                </a:cxn>
                <a:cxn ang="0">
                  <a:pos x="T2" y="T3"/>
                </a:cxn>
                <a:cxn ang="0">
                  <a:pos x="T4" y="T5"/>
                </a:cxn>
                <a:cxn ang="0">
                  <a:pos x="T6" y="T7"/>
                </a:cxn>
              </a:cxnLst>
              <a:rect l="0" t="0" r="r" b="b"/>
              <a:pathLst>
                <a:path w="14" h="10">
                  <a:moveTo>
                    <a:pt x="4" y="9"/>
                  </a:moveTo>
                  <a:cubicBezTo>
                    <a:pt x="5" y="10"/>
                    <a:pt x="9" y="10"/>
                    <a:pt x="10" y="9"/>
                  </a:cubicBezTo>
                  <a:cubicBezTo>
                    <a:pt x="14" y="7"/>
                    <a:pt x="12" y="4"/>
                    <a:pt x="8" y="2"/>
                  </a:cubicBezTo>
                  <a:cubicBezTo>
                    <a:pt x="2" y="0"/>
                    <a:pt x="0" y="4"/>
                    <a:pt x="4"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212"/>
            <p:cNvSpPr>
              <a:spLocks/>
            </p:cNvSpPr>
            <p:nvPr/>
          </p:nvSpPr>
          <p:spPr bwMode="auto">
            <a:xfrm>
              <a:off x="4617267" y="3471591"/>
              <a:ext cx="15918" cy="28852"/>
            </a:xfrm>
            <a:custGeom>
              <a:avLst/>
              <a:gdLst>
                <a:gd name="T0" fmla="*/ 1 w 8"/>
                <a:gd name="T1" fmla="*/ 6 h 14"/>
                <a:gd name="T2" fmla="*/ 4 w 8"/>
                <a:gd name="T3" fmla="*/ 2 h 14"/>
                <a:gd name="T4" fmla="*/ 6 w 8"/>
                <a:gd name="T5" fmla="*/ 4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4" y="2"/>
                  </a:cubicBezTo>
                  <a:cubicBezTo>
                    <a:pt x="6" y="0"/>
                    <a:pt x="6" y="2"/>
                    <a:pt x="6" y="4"/>
                  </a:cubicBezTo>
                  <a:cubicBezTo>
                    <a:pt x="7" y="5"/>
                    <a:pt x="8" y="7"/>
                    <a:pt x="7" y="8"/>
                  </a:cubicBezTo>
                  <a:cubicBezTo>
                    <a:pt x="4"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213"/>
            <p:cNvSpPr>
              <a:spLocks/>
            </p:cNvSpPr>
            <p:nvPr/>
          </p:nvSpPr>
          <p:spPr bwMode="auto">
            <a:xfrm>
              <a:off x="4569512" y="3545214"/>
              <a:ext cx="28852" cy="26863"/>
            </a:xfrm>
            <a:custGeom>
              <a:avLst/>
              <a:gdLst>
                <a:gd name="T0" fmla="*/ 4 w 14"/>
                <a:gd name="T1" fmla="*/ 7 h 13"/>
                <a:gd name="T2" fmla="*/ 9 w 14"/>
                <a:gd name="T3" fmla="*/ 12 h 13"/>
                <a:gd name="T4" fmla="*/ 6 w 14"/>
                <a:gd name="T5" fmla="*/ 0 h 13"/>
                <a:gd name="T6" fmla="*/ 4 w 14"/>
                <a:gd name="T7" fmla="*/ 7 h 13"/>
              </a:gdLst>
              <a:ahLst/>
              <a:cxnLst>
                <a:cxn ang="0">
                  <a:pos x="T0" y="T1"/>
                </a:cxn>
                <a:cxn ang="0">
                  <a:pos x="T2" y="T3"/>
                </a:cxn>
                <a:cxn ang="0">
                  <a:pos x="T4" y="T5"/>
                </a:cxn>
                <a:cxn ang="0">
                  <a:pos x="T6" y="T7"/>
                </a:cxn>
              </a:cxnLst>
              <a:rect l="0" t="0" r="r" b="b"/>
              <a:pathLst>
                <a:path w="14" h="13">
                  <a:moveTo>
                    <a:pt x="4" y="7"/>
                  </a:moveTo>
                  <a:cubicBezTo>
                    <a:pt x="6" y="9"/>
                    <a:pt x="5" y="13"/>
                    <a:pt x="9" y="12"/>
                  </a:cubicBezTo>
                  <a:cubicBezTo>
                    <a:pt x="14" y="11"/>
                    <a:pt x="10" y="0"/>
                    <a:pt x="6" y="0"/>
                  </a:cubicBezTo>
                  <a:cubicBezTo>
                    <a:pt x="2" y="0"/>
                    <a:pt x="0" y="3"/>
                    <a:pt x="4"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214"/>
            <p:cNvSpPr>
              <a:spLocks/>
            </p:cNvSpPr>
            <p:nvPr/>
          </p:nvSpPr>
          <p:spPr bwMode="auto">
            <a:xfrm>
              <a:off x="4613288" y="3557152"/>
              <a:ext cx="19898" cy="36812"/>
            </a:xfrm>
            <a:custGeom>
              <a:avLst/>
              <a:gdLst>
                <a:gd name="T0" fmla="*/ 1 w 10"/>
                <a:gd name="T1" fmla="*/ 9 h 18"/>
                <a:gd name="T2" fmla="*/ 4 w 10"/>
                <a:gd name="T3" fmla="*/ 15 h 18"/>
                <a:gd name="T4" fmla="*/ 8 w 10"/>
                <a:gd name="T5" fmla="*/ 6 h 18"/>
                <a:gd name="T6" fmla="*/ 1 w 10"/>
                <a:gd name="T7" fmla="*/ 9 h 18"/>
              </a:gdLst>
              <a:ahLst/>
              <a:cxnLst>
                <a:cxn ang="0">
                  <a:pos x="T0" y="T1"/>
                </a:cxn>
                <a:cxn ang="0">
                  <a:pos x="T2" y="T3"/>
                </a:cxn>
                <a:cxn ang="0">
                  <a:pos x="T4" y="T5"/>
                </a:cxn>
                <a:cxn ang="0">
                  <a:pos x="T6" y="T7"/>
                </a:cxn>
              </a:cxnLst>
              <a:rect l="0" t="0" r="r" b="b"/>
              <a:pathLst>
                <a:path w="10" h="18">
                  <a:moveTo>
                    <a:pt x="1" y="9"/>
                  </a:moveTo>
                  <a:cubicBezTo>
                    <a:pt x="2" y="11"/>
                    <a:pt x="0" y="13"/>
                    <a:pt x="4" y="15"/>
                  </a:cubicBezTo>
                  <a:cubicBezTo>
                    <a:pt x="8" y="18"/>
                    <a:pt x="10" y="10"/>
                    <a:pt x="8" y="6"/>
                  </a:cubicBezTo>
                  <a:cubicBezTo>
                    <a:pt x="5" y="0"/>
                    <a:pt x="1" y="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215"/>
            <p:cNvSpPr>
              <a:spLocks/>
            </p:cNvSpPr>
            <p:nvPr/>
          </p:nvSpPr>
          <p:spPr bwMode="auto">
            <a:xfrm>
              <a:off x="4717753" y="3452688"/>
              <a:ext cx="19898" cy="38801"/>
            </a:xfrm>
            <a:custGeom>
              <a:avLst/>
              <a:gdLst>
                <a:gd name="T0" fmla="*/ 8 w 10"/>
                <a:gd name="T1" fmla="*/ 10 h 19"/>
                <a:gd name="T2" fmla="*/ 6 w 10"/>
                <a:gd name="T3" fmla="*/ 16 h 19"/>
                <a:gd name="T4" fmla="*/ 1 w 10"/>
                <a:gd name="T5" fmla="*/ 7 h 19"/>
                <a:gd name="T6" fmla="*/ 8 w 10"/>
                <a:gd name="T7" fmla="*/ 10 h 19"/>
              </a:gdLst>
              <a:ahLst/>
              <a:cxnLst>
                <a:cxn ang="0">
                  <a:pos x="T0" y="T1"/>
                </a:cxn>
                <a:cxn ang="0">
                  <a:pos x="T2" y="T3"/>
                </a:cxn>
                <a:cxn ang="0">
                  <a:pos x="T4" y="T5"/>
                </a:cxn>
                <a:cxn ang="0">
                  <a:pos x="T6" y="T7"/>
                </a:cxn>
              </a:cxnLst>
              <a:rect l="0" t="0" r="r" b="b"/>
              <a:pathLst>
                <a:path w="10" h="19">
                  <a:moveTo>
                    <a:pt x="8" y="10"/>
                  </a:moveTo>
                  <a:cubicBezTo>
                    <a:pt x="8" y="12"/>
                    <a:pt x="10" y="13"/>
                    <a:pt x="6" y="16"/>
                  </a:cubicBezTo>
                  <a:cubicBezTo>
                    <a:pt x="2" y="19"/>
                    <a:pt x="0" y="10"/>
                    <a:pt x="1" y="7"/>
                  </a:cubicBezTo>
                  <a:cubicBezTo>
                    <a:pt x="5" y="0"/>
                    <a:pt x="9" y="5"/>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216"/>
            <p:cNvSpPr>
              <a:spLocks/>
            </p:cNvSpPr>
            <p:nvPr/>
          </p:nvSpPr>
          <p:spPr bwMode="auto">
            <a:xfrm>
              <a:off x="4627216" y="3593964"/>
              <a:ext cx="26863" cy="30842"/>
            </a:xfrm>
            <a:custGeom>
              <a:avLst/>
              <a:gdLst>
                <a:gd name="T0" fmla="*/ 5 w 13"/>
                <a:gd name="T1" fmla="*/ 3 h 15"/>
                <a:gd name="T2" fmla="*/ 10 w 13"/>
                <a:gd name="T3" fmla="*/ 3 h 15"/>
                <a:gd name="T4" fmla="*/ 7 w 13"/>
                <a:gd name="T5" fmla="*/ 12 h 15"/>
                <a:gd name="T6" fmla="*/ 5 w 13"/>
                <a:gd name="T7" fmla="*/ 3 h 15"/>
              </a:gdLst>
              <a:ahLst/>
              <a:cxnLst>
                <a:cxn ang="0">
                  <a:pos x="T0" y="T1"/>
                </a:cxn>
                <a:cxn ang="0">
                  <a:pos x="T2" y="T3"/>
                </a:cxn>
                <a:cxn ang="0">
                  <a:pos x="T4" y="T5"/>
                </a:cxn>
                <a:cxn ang="0">
                  <a:pos x="T6" y="T7"/>
                </a:cxn>
              </a:cxnLst>
              <a:rect l="0" t="0" r="r" b="b"/>
              <a:pathLst>
                <a:path w="13" h="15">
                  <a:moveTo>
                    <a:pt x="5" y="3"/>
                  </a:moveTo>
                  <a:cubicBezTo>
                    <a:pt x="6" y="2"/>
                    <a:pt x="7" y="0"/>
                    <a:pt x="10" y="3"/>
                  </a:cubicBezTo>
                  <a:cubicBezTo>
                    <a:pt x="13" y="6"/>
                    <a:pt x="10" y="11"/>
                    <a:pt x="7" y="12"/>
                  </a:cubicBezTo>
                  <a:cubicBezTo>
                    <a:pt x="0" y="15"/>
                    <a:pt x="1" y="8"/>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217"/>
            <p:cNvSpPr>
              <a:spLocks/>
            </p:cNvSpPr>
            <p:nvPr/>
          </p:nvSpPr>
          <p:spPr bwMode="auto">
            <a:xfrm>
              <a:off x="4737651" y="3561132"/>
              <a:ext cx="30842" cy="24873"/>
            </a:xfrm>
            <a:custGeom>
              <a:avLst/>
              <a:gdLst>
                <a:gd name="T0" fmla="*/ 12 w 15"/>
                <a:gd name="T1" fmla="*/ 2 h 12"/>
                <a:gd name="T2" fmla="*/ 12 w 15"/>
                <a:gd name="T3" fmla="*/ 8 h 12"/>
                <a:gd name="T4" fmla="*/ 5 w 15"/>
                <a:gd name="T5" fmla="*/ 8 h 12"/>
                <a:gd name="T6" fmla="*/ 12 w 15"/>
                <a:gd name="T7" fmla="*/ 2 h 12"/>
              </a:gdLst>
              <a:ahLst/>
              <a:cxnLst>
                <a:cxn ang="0">
                  <a:pos x="T0" y="T1"/>
                </a:cxn>
                <a:cxn ang="0">
                  <a:pos x="T2" y="T3"/>
                </a:cxn>
                <a:cxn ang="0">
                  <a:pos x="T4" y="T5"/>
                </a:cxn>
                <a:cxn ang="0">
                  <a:pos x="T6" y="T7"/>
                </a:cxn>
              </a:cxnLst>
              <a:rect l="0" t="0" r="r" b="b"/>
              <a:pathLst>
                <a:path w="15" h="12">
                  <a:moveTo>
                    <a:pt x="12" y="2"/>
                  </a:moveTo>
                  <a:cubicBezTo>
                    <a:pt x="15" y="3"/>
                    <a:pt x="12" y="5"/>
                    <a:pt x="12" y="8"/>
                  </a:cubicBezTo>
                  <a:cubicBezTo>
                    <a:pt x="12" y="12"/>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218"/>
            <p:cNvSpPr>
              <a:spLocks/>
            </p:cNvSpPr>
            <p:nvPr/>
          </p:nvSpPr>
          <p:spPr bwMode="auto">
            <a:xfrm>
              <a:off x="4690890" y="3502433"/>
              <a:ext cx="28852" cy="19898"/>
            </a:xfrm>
            <a:custGeom>
              <a:avLst/>
              <a:gdLst>
                <a:gd name="T0" fmla="*/ 4 w 14"/>
                <a:gd name="T1" fmla="*/ 1 h 10"/>
                <a:gd name="T2" fmla="*/ 11 w 14"/>
                <a:gd name="T3" fmla="*/ 1 h 10"/>
                <a:gd name="T4" fmla="*/ 8 w 14"/>
                <a:gd name="T5" fmla="*/ 8 h 10"/>
                <a:gd name="T6" fmla="*/ 4 w 14"/>
                <a:gd name="T7" fmla="*/ 1 h 10"/>
              </a:gdLst>
              <a:ahLst/>
              <a:cxnLst>
                <a:cxn ang="0">
                  <a:pos x="T0" y="T1"/>
                </a:cxn>
                <a:cxn ang="0">
                  <a:pos x="T2" y="T3"/>
                </a:cxn>
                <a:cxn ang="0">
                  <a:pos x="T4" y="T5"/>
                </a:cxn>
                <a:cxn ang="0">
                  <a:pos x="T6" y="T7"/>
                </a:cxn>
              </a:cxnLst>
              <a:rect l="0" t="0" r="r" b="b"/>
              <a:pathLst>
                <a:path w="14" h="10">
                  <a:moveTo>
                    <a:pt x="4" y="1"/>
                  </a:moveTo>
                  <a:cubicBezTo>
                    <a:pt x="5" y="0"/>
                    <a:pt x="9" y="0"/>
                    <a:pt x="11" y="1"/>
                  </a:cubicBezTo>
                  <a:cubicBezTo>
                    <a:pt x="14" y="3"/>
                    <a:pt x="12" y="6"/>
                    <a:pt x="8" y="8"/>
                  </a:cubicBezTo>
                  <a:cubicBezTo>
                    <a:pt x="2" y="10"/>
                    <a:pt x="0" y="6"/>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219"/>
            <p:cNvSpPr>
              <a:spLocks/>
            </p:cNvSpPr>
            <p:nvPr/>
          </p:nvSpPr>
          <p:spPr bwMode="auto">
            <a:xfrm>
              <a:off x="4739641" y="3597944"/>
              <a:ext cx="16914" cy="28852"/>
            </a:xfrm>
            <a:custGeom>
              <a:avLst/>
              <a:gdLst>
                <a:gd name="T0" fmla="*/ 1 w 8"/>
                <a:gd name="T1" fmla="*/ 8 h 14"/>
                <a:gd name="T2" fmla="*/ 3 w 8"/>
                <a:gd name="T3" fmla="*/ 12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2"/>
                  </a:cubicBezTo>
                  <a:cubicBezTo>
                    <a:pt x="6" y="14"/>
                    <a:pt x="6" y="12"/>
                    <a:pt x="6" y="10"/>
                  </a:cubicBezTo>
                  <a:cubicBezTo>
                    <a:pt x="7" y="9"/>
                    <a:pt x="8" y="7"/>
                    <a:pt x="7" y="6"/>
                  </a:cubicBezTo>
                  <a:cubicBezTo>
                    <a:pt x="4" y="0"/>
                    <a:pt x="0" y="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220"/>
            <p:cNvSpPr>
              <a:spLocks/>
            </p:cNvSpPr>
            <p:nvPr/>
          </p:nvSpPr>
          <p:spPr bwMode="auto">
            <a:xfrm>
              <a:off x="5319668" y="2849777"/>
              <a:ext cx="15918"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1"/>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221"/>
            <p:cNvSpPr>
              <a:spLocks/>
            </p:cNvSpPr>
            <p:nvPr/>
          </p:nvSpPr>
          <p:spPr bwMode="auto">
            <a:xfrm>
              <a:off x="4710788" y="3338274"/>
              <a:ext cx="30842" cy="24873"/>
            </a:xfrm>
            <a:custGeom>
              <a:avLst/>
              <a:gdLst>
                <a:gd name="T0" fmla="*/ 8 w 15"/>
                <a:gd name="T1" fmla="*/ 9 h 12"/>
                <a:gd name="T2" fmla="*/ 1 w 15"/>
                <a:gd name="T3" fmla="*/ 8 h 12"/>
                <a:gd name="T4" fmla="*/ 13 w 15"/>
                <a:gd name="T5" fmla="*/ 3 h 12"/>
                <a:gd name="T6" fmla="*/ 8 w 15"/>
                <a:gd name="T7" fmla="*/ 9 h 12"/>
              </a:gdLst>
              <a:ahLst/>
              <a:cxnLst>
                <a:cxn ang="0">
                  <a:pos x="T0" y="T1"/>
                </a:cxn>
                <a:cxn ang="0">
                  <a:pos x="T2" y="T3"/>
                </a:cxn>
                <a:cxn ang="0">
                  <a:pos x="T4" y="T5"/>
                </a:cxn>
                <a:cxn ang="0">
                  <a:pos x="T6" y="T7"/>
                </a:cxn>
              </a:cxnLst>
              <a:rect l="0" t="0" r="r" b="b"/>
              <a:pathLst>
                <a:path w="15" h="12">
                  <a:moveTo>
                    <a:pt x="8" y="9"/>
                  </a:moveTo>
                  <a:cubicBezTo>
                    <a:pt x="6" y="9"/>
                    <a:pt x="3" y="12"/>
                    <a:pt x="1" y="8"/>
                  </a:cubicBezTo>
                  <a:cubicBezTo>
                    <a:pt x="0" y="4"/>
                    <a:pt x="10" y="0"/>
                    <a:pt x="13" y="3"/>
                  </a:cubicBezTo>
                  <a:cubicBezTo>
                    <a:pt x="15" y="6"/>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222"/>
            <p:cNvSpPr>
              <a:spLocks/>
            </p:cNvSpPr>
            <p:nvPr/>
          </p:nvSpPr>
          <p:spPr bwMode="auto">
            <a:xfrm>
              <a:off x="4698849" y="3587995"/>
              <a:ext cx="36812" cy="18903"/>
            </a:xfrm>
            <a:custGeom>
              <a:avLst/>
              <a:gdLst>
                <a:gd name="T0" fmla="*/ 8 w 18"/>
                <a:gd name="T1" fmla="*/ 1 h 9"/>
                <a:gd name="T2" fmla="*/ 2 w 18"/>
                <a:gd name="T3" fmla="*/ 4 h 9"/>
                <a:gd name="T4" fmla="*/ 12 w 18"/>
                <a:gd name="T5" fmla="*/ 7 h 9"/>
                <a:gd name="T6" fmla="*/ 8 w 18"/>
                <a:gd name="T7" fmla="*/ 1 h 9"/>
              </a:gdLst>
              <a:ahLst/>
              <a:cxnLst>
                <a:cxn ang="0">
                  <a:pos x="T0" y="T1"/>
                </a:cxn>
                <a:cxn ang="0">
                  <a:pos x="T2" y="T3"/>
                </a:cxn>
                <a:cxn ang="0">
                  <a:pos x="T4" y="T5"/>
                </a:cxn>
                <a:cxn ang="0">
                  <a:pos x="T6" y="T7"/>
                </a:cxn>
              </a:cxnLst>
              <a:rect l="0" t="0" r="r" b="b"/>
              <a:pathLst>
                <a:path w="18" h="9">
                  <a:moveTo>
                    <a:pt x="8" y="1"/>
                  </a:moveTo>
                  <a:cubicBezTo>
                    <a:pt x="6" y="1"/>
                    <a:pt x="4" y="0"/>
                    <a:pt x="2" y="4"/>
                  </a:cubicBezTo>
                  <a:cubicBezTo>
                    <a:pt x="0" y="8"/>
                    <a:pt x="9" y="9"/>
                    <a:pt x="12" y="7"/>
                  </a:cubicBezTo>
                  <a:cubicBezTo>
                    <a:pt x="18" y="3"/>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223"/>
            <p:cNvSpPr>
              <a:spLocks/>
            </p:cNvSpPr>
            <p:nvPr/>
          </p:nvSpPr>
          <p:spPr bwMode="auto">
            <a:xfrm>
              <a:off x="4785406" y="3367126"/>
              <a:ext cx="38801" cy="19898"/>
            </a:xfrm>
            <a:custGeom>
              <a:avLst/>
              <a:gdLst>
                <a:gd name="T0" fmla="*/ 9 w 19"/>
                <a:gd name="T1" fmla="*/ 8 h 10"/>
                <a:gd name="T2" fmla="*/ 3 w 19"/>
                <a:gd name="T3" fmla="*/ 7 h 10"/>
                <a:gd name="T4" fmla="*/ 12 w 19"/>
                <a:gd name="T5" fmla="*/ 1 h 10"/>
                <a:gd name="T6" fmla="*/ 9 w 19"/>
                <a:gd name="T7" fmla="*/ 8 h 10"/>
              </a:gdLst>
              <a:ahLst/>
              <a:cxnLst>
                <a:cxn ang="0">
                  <a:pos x="T0" y="T1"/>
                </a:cxn>
                <a:cxn ang="0">
                  <a:pos x="T2" y="T3"/>
                </a:cxn>
                <a:cxn ang="0">
                  <a:pos x="T4" y="T5"/>
                </a:cxn>
                <a:cxn ang="0">
                  <a:pos x="T6" y="T7"/>
                </a:cxn>
              </a:cxnLst>
              <a:rect l="0" t="0" r="r" b="b"/>
              <a:pathLst>
                <a:path w="19" h="10">
                  <a:moveTo>
                    <a:pt x="9" y="8"/>
                  </a:moveTo>
                  <a:cubicBezTo>
                    <a:pt x="7" y="9"/>
                    <a:pt x="6" y="10"/>
                    <a:pt x="3" y="7"/>
                  </a:cubicBezTo>
                  <a:cubicBezTo>
                    <a:pt x="0" y="3"/>
                    <a:pt x="8" y="0"/>
                    <a:pt x="12" y="1"/>
                  </a:cubicBezTo>
                  <a:cubicBezTo>
                    <a:pt x="19"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224"/>
            <p:cNvSpPr>
              <a:spLocks/>
            </p:cNvSpPr>
            <p:nvPr/>
          </p:nvSpPr>
          <p:spPr bwMode="auto">
            <a:xfrm>
              <a:off x="4824207" y="3260672"/>
              <a:ext cx="23878" cy="21888"/>
            </a:xfrm>
            <a:custGeom>
              <a:avLst/>
              <a:gdLst>
                <a:gd name="T0" fmla="*/ 6 w 12"/>
                <a:gd name="T1" fmla="*/ 8 h 11"/>
                <a:gd name="T2" fmla="*/ 2 w 12"/>
                <a:gd name="T3" fmla="*/ 9 h 11"/>
                <a:gd name="T4" fmla="*/ 8 w 12"/>
                <a:gd name="T5" fmla="*/ 1 h 11"/>
                <a:gd name="T6" fmla="*/ 6 w 12"/>
                <a:gd name="T7" fmla="*/ 8 h 11"/>
              </a:gdLst>
              <a:ahLst/>
              <a:cxnLst>
                <a:cxn ang="0">
                  <a:pos x="T0" y="T1"/>
                </a:cxn>
                <a:cxn ang="0">
                  <a:pos x="T2" y="T3"/>
                </a:cxn>
                <a:cxn ang="0">
                  <a:pos x="T4" y="T5"/>
                </a:cxn>
                <a:cxn ang="0">
                  <a:pos x="T6" y="T7"/>
                </a:cxn>
              </a:cxnLst>
              <a:rect l="0" t="0" r="r" b="b"/>
              <a:pathLst>
                <a:path w="12" h="11">
                  <a:moveTo>
                    <a:pt x="6" y="8"/>
                  </a:moveTo>
                  <a:cubicBezTo>
                    <a:pt x="5" y="9"/>
                    <a:pt x="4" y="11"/>
                    <a:pt x="2" y="9"/>
                  </a:cubicBezTo>
                  <a:cubicBezTo>
                    <a:pt x="0" y="7"/>
                    <a:pt x="5" y="1"/>
                    <a:pt x="8" y="1"/>
                  </a:cubicBezTo>
                  <a:cubicBezTo>
                    <a:pt x="12" y="0"/>
                    <a:pt x="9" y="6"/>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225"/>
            <p:cNvSpPr>
              <a:spLocks/>
            </p:cNvSpPr>
            <p:nvPr/>
          </p:nvSpPr>
          <p:spPr bwMode="auto">
            <a:xfrm>
              <a:off x="4776452" y="3387025"/>
              <a:ext cx="22883" cy="30842"/>
            </a:xfrm>
            <a:custGeom>
              <a:avLst/>
              <a:gdLst>
                <a:gd name="T0" fmla="*/ 9 w 11"/>
                <a:gd name="T1" fmla="*/ 12 h 15"/>
                <a:gd name="T2" fmla="*/ 4 w 11"/>
                <a:gd name="T3" fmla="*/ 13 h 15"/>
                <a:gd name="T4" fmla="*/ 2 w 11"/>
                <a:gd name="T5" fmla="*/ 6 h 15"/>
                <a:gd name="T6" fmla="*/ 9 w 11"/>
                <a:gd name="T7" fmla="*/ 12 h 15"/>
              </a:gdLst>
              <a:ahLst/>
              <a:cxnLst>
                <a:cxn ang="0">
                  <a:pos x="T0" y="T1"/>
                </a:cxn>
                <a:cxn ang="0">
                  <a:pos x="T2" y="T3"/>
                </a:cxn>
                <a:cxn ang="0">
                  <a:pos x="T4" y="T5"/>
                </a:cxn>
                <a:cxn ang="0">
                  <a:pos x="T6" y="T7"/>
                </a:cxn>
              </a:cxnLst>
              <a:rect l="0" t="0" r="r" b="b"/>
              <a:pathLst>
                <a:path w="11" h="15">
                  <a:moveTo>
                    <a:pt x="9" y="12"/>
                  </a:moveTo>
                  <a:cubicBezTo>
                    <a:pt x="9" y="15"/>
                    <a:pt x="6" y="13"/>
                    <a:pt x="4" y="13"/>
                  </a:cubicBezTo>
                  <a:cubicBezTo>
                    <a:pt x="0" y="13"/>
                    <a:pt x="0" y="9"/>
                    <a:pt x="2" y="6"/>
                  </a:cubicBezTo>
                  <a:cubicBezTo>
                    <a:pt x="6" y="0"/>
                    <a:pt x="11" y="6"/>
                    <a:pt x="9"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226"/>
            <p:cNvSpPr>
              <a:spLocks/>
            </p:cNvSpPr>
            <p:nvPr/>
          </p:nvSpPr>
          <p:spPr bwMode="auto">
            <a:xfrm>
              <a:off x="4745610" y="3425825"/>
              <a:ext cx="22883" cy="26863"/>
            </a:xfrm>
            <a:custGeom>
              <a:avLst/>
              <a:gdLst>
                <a:gd name="T0" fmla="*/ 9 w 11"/>
                <a:gd name="T1" fmla="*/ 3 h 13"/>
                <a:gd name="T2" fmla="*/ 10 w 11"/>
                <a:gd name="T3" fmla="*/ 10 h 13"/>
                <a:gd name="T4" fmla="*/ 3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0" y="4"/>
                    <a:pt x="11" y="8"/>
                    <a:pt x="10" y="10"/>
                  </a:cubicBezTo>
                  <a:cubicBezTo>
                    <a:pt x="8" y="13"/>
                    <a:pt x="5" y="12"/>
                    <a:pt x="3" y="8"/>
                  </a:cubicBezTo>
                  <a:cubicBezTo>
                    <a:pt x="0" y="2"/>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227"/>
            <p:cNvSpPr>
              <a:spLocks/>
            </p:cNvSpPr>
            <p:nvPr/>
          </p:nvSpPr>
          <p:spPr bwMode="auto">
            <a:xfrm>
              <a:off x="4772472" y="3438759"/>
              <a:ext cx="28852" cy="15918"/>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4"/>
                    <a:pt x="1" y="4"/>
                  </a:cubicBezTo>
                  <a:cubicBezTo>
                    <a:pt x="0" y="7"/>
                    <a:pt x="2" y="7"/>
                    <a:pt x="3" y="7"/>
                  </a:cubicBezTo>
                  <a:cubicBezTo>
                    <a:pt x="5" y="7"/>
                    <a:pt x="7" y="8"/>
                    <a:pt x="8" y="7"/>
                  </a:cubicBezTo>
                  <a:cubicBezTo>
                    <a:pt x="14" y="3"/>
                    <a:pt x="11"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228"/>
            <p:cNvSpPr>
              <a:spLocks/>
            </p:cNvSpPr>
            <p:nvPr/>
          </p:nvSpPr>
          <p:spPr bwMode="auto">
            <a:xfrm>
              <a:off x="4861019" y="3387025"/>
              <a:ext cx="28852" cy="26863"/>
            </a:xfrm>
            <a:custGeom>
              <a:avLst/>
              <a:gdLst>
                <a:gd name="T0" fmla="*/ 8 w 14"/>
                <a:gd name="T1" fmla="*/ 4 h 13"/>
                <a:gd name="T2" fmla="*/ 13 w 14"/>
                <a:gd name="T3" fmla="*/ 8 h 13"/>
                <a:gd name="T4" fmla="*/ 1 w 14"/>
                <a:gd name="T5" fmla="*/ 6 h 13"/>
                <a:gd name="T6" fmla="*/ 8 w 14"/>
                <a:gd name="T7" fmla="*/ 4 h 13"/>
              </a:gdLst>
              <a:ahLst/>
              <a:cxnLst>
                <a:cxn ang="0">
                  <a:pos x="T0" y="T1"/>
                </a:cxn>
                <a:cxn ang="0">
                  <a:pos x="T2" y="T3"/>
                </a:cxn>
                <a:cxn ang="0">
                  <a:pos x="T4" y="T5"/>
                </a:cxn>
                <a:cxn ang="0">
                  <a:pos x="T6" y="T7"/>
                </a:cxn>
              </a:cxnLst>
              <a:rect l="0" t="0" r="r" b="b"/>
              <a:pathLst>
                <a:path w="14" h="13">
                  <a:moveTo>
                    <a:pt x="8" y="4"/>
                  </a:moveTo>
                  <a:cubicBezTo>
                    <a:pt x="10" y="5"/>
                    <a:pt x="14" y="4"/>
                    <a:pt x="13" y="8"/>
                  </a:cubicBezTo>
                  <a:cubicBezTo>
                    <a:pt x="13" y="13"/>
                    <a:pt x="2" y="10"/>
                    <a:pt x="1" y="6"/>
                  </a:cubicBezTo>
                  <a:cubicBezTo>
                    <a:pt x="0" y="2"/>
                    <a:pt x="4"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229"/>
            <p:cNvSpPr>
              <a:spLocks/>
            </p:cNvSpPr>
            <p:nvPr/>
          </p:nvSpPr>
          <p:spPr bwMode="auto">
            <a:xfrm>
              <a:off x="4863008" y="3458657"/>
              <a:ext cx="36812" cy="20893"/>
            </a:xfrm>
            <a:custGeom>
              <a:avLst/>
              <a:gdLst>
                <a:gd name="T0" fmla="*/ 8 w 18"/>
                <a:gd name="T1" fmla="*/ 2 h 10"/>
                <a:gd name="T2" fmla="*/ 15 w 18"/>
                <a:gd name="T3" fmla="*/ 3 h 10"/>
                <a:gd name="T4" fmla="*/ 6 w 18"/>
                <a:gd name="T5" fmla="*/ 9 h 10"/>
                <a:gd name="T6" fmla="*/ 8 w 18"/>
                <a:gd name="T7" fmla="*/ 2 h 10"/>
              </a:gdLst>
              <a:ahLst/>
              <a:cxnLst>
                <a:cxn ang="0">
                  <a:pos x="T0" y="T1"/>
                </a:cxn>
                <a:cxn ang="0">
                  <a:pos x="T2" y="T3"/>
                </a:cxn>
                <a:cxn ang="0">
                  <a:pos x="T4" y="T5"/>
                </a:cxn>
                <a:cxn ang="0">
                  <a:pos x="T6" y="T7"/>
                </a:cxn>
              </a:cxnLst>
              <a:rect l="0" t="0" r="r" b="b"/>
              <a:pathLst>
                <a:path w="18" h="10">
                  <a:moveTo>
                    <a:pt x="8" y="2"/>
                  </a:moveTo>
                  <a:cubicBezTo>
                    <a:pt x="10" y="2"/>
                    <a:pt x="11" y="0"/>
                    <a:pt x="15" y="3"/>
                  </a:cubicBezTo>
                  <a:cubicBezTo>
                    <a:pt x="18" y="7"/>
                    <a:pt x="10" y="10"/>
                    <a:pt x="6" y="9"/>
                  </a:cubicBezTo>
                  <a:cubicBezTo>
                    <a:pt x="0" y="7"/>
                    <a:pt x="3" y="3"/>
                    <a:pt x="8"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230"/>
            <p:cNvSpPr>
              <a:spLocks/>
            </p:cNvSpPr>
            <p:nvPr/>
          </p:nvSpPr>
          <p:spPr bwMode="auto">
            <a:xfrm>
              <a:off x="4826197" y="3342254"/>
              <a:ext cx="23878" cy="17908"/>
            </a:xfrm>
            <a:custGeom>
              <a:avLst/>
              <a:gdLst>
                <a:gd name="T0" fmla="*/ 7 w 12"/>
                <a:gd name="T1" fmla="*/ 7 h 9"/>
                <a:gd name="T2" fmla="*/ 11 w 12"/>
                <a:gd name="T3" fmla="*/ 7 h 9"/>
                <a:gd name="T4" fmla="*/ 4 w 12"/>
                <a:gd name="T5" fmla="*/ 0 h 9"/>
                <a:gd name="T6" fmla="*/ 7 w 12"/>
                <a:gd name="T7" fmla="*/ 7 h 9"/>
              </a:gdLst>
              <a:ahLst/>
              <a:cxnLst>
                <a:cxn ang="0">
                  <a:pos x="T0" y="T1"/>
                </a:cxn>
                <a:cxn ang="0">
                  <a:pos x="T2" y="T3"/>
                </a:cxn>
                <a:cxn ang="0">
                  <a:pos x="T4" y="T5"/>
                </a:cxn>
                <a:cxn ang="0">
                  <a:pos x="T6" y="T7"/>
                </a:cxn>
              </a:cxnLst>
              <a:rect l="0" t="0" r="r" b="b"/>
              <a:pathLst>
                <a:path w="12" h="9">
                  <a:moveTo>
                    <a:pt x="7" y="7"/>
                  </a:moveTo>
                  <a:cubicBezTo>
                    <a:pt x="9" y="7"/>
                    <a:pt x="10" y="9"/>
                    <a:pt x="11" y="7"/>
                  </a:cubicBezTo>
                  <a:cubicBezTo>
                    <a:pt x="12" y="5"/>
                    <a:pt x="6" y="0"/>
                    <a:pt x="4" y="0"/>
                  </a:cubicBezTo>
                  <a:cubicBezTo>
                    <a:pt x="0" y="1"/>
                    <a:pt x="3"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231"/>
            <p:cNvSpPr>
              <a:spLocks/>
            </p:cNvSpPr>
            <p:nvPr/>
          </p:nvSpPr>
          <p:spPr bwMode="auto">
            <a:xfrm>
              <a:off x="4848085" y="3425825"/>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8"/>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232"/>
            <p:cNvSpPr>
              <a:spLocks/>
            </p:cNvSpPr>
            <p:nvPr/>
          </p:nvSpPr>
          <p:spPr bwMode="auto">
            <a:xfrm>
              <a:off x="4836146" y="3460647"/>
              <a:ext cx="24873" cy="32832"/>
            </a:xfrm>
            <a:custGeom>
              <a:avLst/>
              <a:gdLst>
                <a:gd name="T0" fmla="*/ 2 w 12"/>
                <a:gd name="T1" fmla="*/ 12 h 16"/>
                <a:gd name="T2" fmla="*/ 8 w 12"/>
                <a:gd name="T3" fmla="*/ 12 h 16"/>
                <a:gd name="T4" fmla="*/ 8 w 12"/>
                <a:gd name="T5" fmla="*/ 5 h 16"/>
                <a:gd name="T6" fmla="*/ 2 w 12"/>
                <a:gd name="T7" fmla="*/ 12 h 16"/>
              </a:gdLst>
              <a:ahLst/>
              <a:cxnLst>
                <a:cxn ang="0">
                  <a:pos x="T0" y="T1"/>
                </a:cxn>
                <a:cxn ang="0">
                  <a:pos x="T2" y="T3"/>
                </a:cxn>
                <a:cxn ang="0">
                  <a:pos x="T4" y="T5"/>
                </a:cxn>
                <a:cxn ang="0">
                  <a:pos x="T6" y="T7"/>
                </a:cxn>
              </a:cxnLst>
              <a:rect l="0" t="0" r="r" b="b"/>
              <a:pathLst>
                <a:path w="12" h="16">
                  <a:moveTo>
                    <a:pt x="2" y="12"/>
                  </a:moveTo>
                  <a:cubicBezTo>
                    <a:pt x="4" y="16"/>
                    <a:pt x="6" y="13"/>
                    <a:pt x="8" y="12"/>
                  </a:cubicBezTo>
                  <a:cubicBezTo>
                    <a:pt x="12" y="12"/>
                    <a:pt x="11" y="8"/>
                    <a:pt x="8" y="5"/>
                  </a:cubicBezTo>
                  <a:cubicBezTo>
                    <a:pt x="3" y="0"/>
                    <a:pt x="0" y="7"/>
                    <a:pt x="2"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233"/>
            <p:cNvSpPr>
              <a:spLocks/>
            </p:cNvSpPr>
            <p:nvPr/>
          </p:nvSpPr>
          <p:spPr bwMode="auto">
            <a:xfrm>
              <a:off x="4598365" y="3622816"/>
              <a:ext cx="20893" cy="28852"/>
            </a:xfrm>
            <a:custGeom>
              <a:avLst/>
              <a:gdLst>
                <a:gd name="T0" fmla="*/ 2 w 10"/>
                <a:gd name="T1" fmla="*/ 4 h 14"/>
                <a:gd name="T2" fmla="*/ 2 w 10"/>
                <a:gd name="T3" fmla="*/ 11 h 14"/>
                <a:gd name="T4" fmla="*/ 8 w 10"/>
                <a:gd name="T5" fmla="*/ 8 h 14"/>
                <a:gd name="T6" fmla="*/ 2 w 10"/>
                <a:gd name="T7" fmla="*/ 4 h 14"/>
              </a:gdLst>
              <a:ahLst/>
              <a:cxnLst>
                <a:cxn ang="0">
                  <a:pos x="T0" y="T1"/>
                </a:cxn>
                <a:cxn ang="0">
                  <a:pos x="T2" y="T3"/>
                </a:cxn>
                <a:cxn ang="0">
                  <a:pos x="T4" y="T5"/>
                </a:cxn>
                <a:cxn ang="0">
                  <a:pos x="T6" y="T7"/>
                </a:cxn>
              </a:cxnLst>
              <a:rect l="0" t="0" r="r" b="b"/>
              <a:pathLst>
                <a:path w="10" h="14">
                  <a:moveTo>
                    <a:pt x="2" y="4"/>
                  </a:moveTo>
                  <a:cubicBezTo>
                    <a:pt x="0" y="6"/>
                    <a:pt x="1" y="9"/>
                    <a:pt x="2" y="11"/>
                  </a:cubicBezTo>
                  <a:cubicBezTo>
                    <a:pt x="5" y="14"/>
                    <a:pt x="7" y="12"/>
                    <a:pt x="8" y="8"/>
                  </a:cubicBezTo>
                  <a:cubicBezTo>
                    <a:pt x="10" y="1"/>
                    <a:pt x="5"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234"/>
            <p:cNvSpPr>
              <a:spLocks/>
            </p:cNvSpPr>
            <p:nvPr/>
          </p:nvSpPr>
          <p:spPr bwMode="auto">
            <a:xfrm>
              <a:off x="4643135" y="3624806"/>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2" y="1"/>
                    <a:pt x="13" y="2"/>
                  </a:cubicBezTo>
                  <a:cubicBezTo>
                    <a:pt x="15" y="4"/>
                    <a:pt x="13" y="4"/>
                    <a:pt x="11" y="5"/>
                  </a:cubicBezTo>
                  <a:cubicBezTo>
                    <a:pt x="10" y="5"/>
                    <a:pt x="8" y="7"/>
                    <a:pt x="7" y="6"/>
                  </a:cubicBezTo>
                  <a:cubicBezTo>
                    <a:pt x="0" y="3"/>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235"/>
            <p:cNvSpPr>
              <a:spLocks/>
            </p:cNvSpPr>
            <p:nvPr/>
          </p:nvSpPr>
          <p:spPr bwMode="auto">
            <a:xfrm>
              <a:off x="4760533" y="3473581"/>
              <a:ext cx="28852" cy="15918"/>
            </a:xfrm>
            <a:custGeom>
              <a:avLst/>
              <a:gdLst>
                <a:gd name="T0" fmla="*/ 6 w 14"/>
                <a:gd name="T1" fmla="*/ 1 h 8"/>
                <a:gd name="T2" fmla="*/ 1 w 14"/>
                <a:gd name="T3" fmla="*/ 4 h 8"/>
                <a:gd name="T4" fmla="*/ 4 w 14"/>
                <a:gd name="T5" fmla="*/ 7 h 8"/>
                <a:gd name="T6" fmla="*/ 8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4"/>
                    <a:pt x="1" y="4"/>
                  </a:cubicBezTo>
                  <a:cubicBezTo>
                    <a:pt x="0" y="7"/>
                    <a:pt x="2" y="7"/>
                    <a:pt x="4" y="7"/>
                  </a:cubicBezTo>
                  <a:cubicBezTo>
                    <a:pt x="5" y="7"/>
                    <a:pt x="7" y="8"/>
                    <a:pt x="8"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236"/>
            <p:cNvSpPr>
              <a:spLocks/>
            </p:cNvSpPr>
            <p:nvPr/>
          </p:nvSpPr>
          <p:spPr bwMode="auto">
            <a:xfrm>
              <a:off x="4696860" y="3440749"/>
              <a:ext cx="15918" cy="26863"/>
            </a:xfrm>
            <a:custGeom>
              <a:avLst/>
              <a:gdLst>
                <a:gd name="T0" fmla="*/ 5 w 8"/>
                <a:gd name="T1" fmla="*/ 4 h 13"/>
                <a:gd name="T2" fmla="*/ 2 w 8"/>
                <a:gd name="T3" fmla="*/ 2 h 13"/>
                <a:gd name="T4" fmla="*/ 4 w 8"/>
                <a:gd name="T5" fmla="*/ 11 h 13"/>
                <a:gd name="T6" fmla="*/ 5 w 8"/>
                <a:gd name="T7" fmla="*/ 4 h 13"/>
              </a:gdLst>
              <a:ahLst/>
              <a:cxnLst>
                <a:cxn ang="0">
                  <a:pos x="T0" y="T1"/>
                </a:cxn>
                <a:cxn ang="0">
                  <a:pos x="T2" y="T3"/>
                </a:cxn>
                <a:cxn ang="0">
                  <a:pos x="T4" y="T5"/>
                </a:cxn>
                <a:cxn ang="0">
                  <a:pos x="T6" y="T7"/>
                </a:cxn>
              </a:cxnLst>
              <a:rect l="0" t="0" r="r" b="b"/>
              <a:pathLst>
                <a:path w="8" h="13">
                  <a:moveTo>
                    <a:pt x="5" y="4"/>
                  </a:moveTo>
                  <a:cubicBezTo>
                    <a:pt x="4" y="3"/>
                    <a:pt x="4" y="0"/>
                    <a:pt x="2" y="2"/>
                  </a:cubicBezTo>
                  <a:cubicBezTo>
                    <a:pt x="0" y="3"/>
                    <a:pt x="2" y="10"/>
                    <a:pt x="4" y="11"/>
                  </a:cubicBezTo>
                  <a:cubicBezTo>
                    <a:pt x="8" y="13"/>
                    <a:pt x="8" y="7"/>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237"/>
            <p:cNvSpPr>
              <a:spLocks/>
            </p:cNvSpPr>
            <p:nvPr/>
          </p:nvSpPr>
          <p:spPr bwMode="auto">
            <a:xfrm>
              <a:off x="4723722" y="3514372"/>
              <a:ext cx="38801" cy="20893"/>
            </a:xfrm>
            <a:custGeom>
              <a:avLst/>
              <a:gdLst>
                <a:gd name="T0" fmla="*/ 10 w 19"/>
                <a:gd name="T1" fmla="*/ 8 h 10"/>
                <a:gd name="T2" fmla="*/ 3 w 19"/>
                <a:gd name="T3" fmla="*/ 6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6"/>
                  </a:cubicBezTo>
                  <a:cubicBezTo>
                    <a:pt x="0" y="3"/>
                    <a:pt x="9"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238"/>
            <p:cNvSpPr>
              <a:spLocks/>
            </p:cNvSpPr>
            <p:nvPr/>
          </p:nvSpPr>
          <p:spPr bwMode="auto">
            <a:xfrm>
              <a:off x="4547624" y="3421846"/>
              <a:ext cx="15918" cy="12934"/>
            </a:xfrm>
            <a:custGeom>
              <a:avLst/>
              <a:gdLst>
                <a:gd name="T0" fmla="*/ 5 w 8"/>
                <a:gd name="T1" fmla="*/ 5 h 6"/>
                <a:gd name="T2" fmla="*/ 2 w 8"/>
                <a:gd name="T3" fmla="*/ 5 h 6"/>
                <a:gd name="T4" fmla="*/ 6 w 8"/>
                <a:gd name="T5" fmla="*/ 1 h 6"/>
                <a:gd name="T6" fmla="*/ 5 w 8"/>
                <a:gd name="T7" fmla="*/ 5 h 6"/>
              </a:gdLst>
              <a:ahLst/>
              <a:cxnLst>
                <a:cxn ang="0">
                  <a:pos x="T0" y="T1"/>
                </a:cxn>
                <a:cxn ang="0">
                  <a:pos x="T2" y="T3"/>
                </a:cxn>
                <a:cxn ang="0">
                  <a:pos x="T4" y="T5"/>
                </a:cxn>
                <a:cxn ang="0">
                  <a:pos x="T6" y="T7"/>
                </a:cxn>
              </a:cxnLst>
              <a:rect l="0" t="0" r="r" b="b"/>
              <a:pathLst>
                <a:path w="8" h="6">
                  <a:moveTo>
                    <a:pt x="5" y="5"/>
                  </a:moveTo>
                  <a:cubicBezTo>
                    <a:pt x="4" y="6"/>
                    <a:pt x="4" y="6"/>
                    <a:pt x="2" y="5"/>
                  </a:cubicBezTo>
                  <a:cubicBezTo>
                    <a:pt x="0" y="3"/>
                    <a:pt x="4" y="0"/>
                    <a:pt x="6" y="1"/>
                  </a:cubicBezTo>
                  <a:cubicBezTo>
                    <a:pt x="8" y="2"/>
                    <a:pt x="7" y="4"/>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239"/>
            <p:cNvSpPr>
              <a:spLocks/>
            </p:cNvSpPr>
            <p:nvPr/>
          </p:nvSpPr>
          <p:spPr bwMode="auto">
            <a:xfrm>
              <a:off x="4471017" y="3493479"/>
              <a:ext cx="16914" cy="28852"/>
            </a:xfrm>
            <a:custGeom>
              <a:avLst/>
              <a:gdLst>
                <a:gd name="T0" fmla="*/ 1 w 8"/>
                <a:gd name="T1" fmla="*/ 8 h 14"/>
                <a:gd name="T2" fmla="*/ 3 w 8"/>
                <a:gd name="T3" fmla="*/ 13 h 14"/>
                <a:gd name="T4" fmla="*/ 6 w 8"/>
                <a:gd name="T5" fmla="*/ 11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3"/>
                    <a:pt x="6" y="11"/>
                  </a:cubicBezTo>
                  <a:cubicBezTo>
                    <a:pt x="7" y="9"/>
                    <a:pt x="8" y="8"/>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240"/>
            <p:cNvSpPr>
              <a:spLocks/>
            </p:cNvSpPr>
            <p:nvPr/>
          </p:nvSpPr>
          <p:spPr bwMode="auto">
            <a:xfrm>
              <a:off x="4643135" y="3551183"/>
              <a:ext cx="28852" cy="16914"/>
            </a:xfrm>
            <a:custGeom>
              <a:avLst/>
              <a:gdLst>
                <a:gd name="T0" fmla="*/ 6 w 14"/>
                <a:gd name="T1" fmla="*/ 1 h 8"/>
                <a:gd name="T2" fmla="*/ 2 w 14"/>
                <a:gd name="T3" fmla="*/ 4 h 8"/>
                <a:gd name="T4" fmla="*/ 4 w 14"/>
                <a:gd name="T5" fmla="*/ 6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6"/>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241"/>
            <p:cNvSpPr>
              <a:spLocks/>
            </p:cNvSpPr>
            <p:nvPr/>
          </p:nvSpPr>
          <p:spPr bwMode="auto">
            <a:xfrm>
              <a:off x="4797345" y="3274600"/>
              <a:ext cx="22883" cy="32832"/>
            </a:xfrm>
            <a:custGeom>
              <a:avLst/>
              <a:gdLst>
                <a:gd name="T0" fmla="*/ 2 w 11"/>
                <a:gd name="T1" fmla="*/ 8 h 16"/>
                <a:gd name="T2" fmla="*/ 4 w 11"/>
                <a:gd name="T3" fmla="*/ 1 h 16"/>
                <a:gd name="T4" fmla="*/ 7 w 11"/>
                <a:gd name="T5" fmla="*/ 13 h 16"/>
                <a:gd name="T6" fmla="*/ 2 w 11"/>
                <a:gd name="T7" fmla="*/ 8 h 16"/>
              </a:gdLst>
              <a:ahLst/>
              <a:cxnLst>
                <a:cxn ang="0">
                  <a:pos x="T0" y="T1"/>
                </a:cxn>
                <a:cxn ang="0">
                  <a:pos x="T2" y="T3"/>
                </a:cxn>
                <a:cxn ang="0">
                  <a:pos x="T4" y="T5"/>
                </a:cxn>
                <a:cxn ang="0">
                  <a:pos x="T6" y="T7"/>
                </a:cxn>
              </a:cxnLst>
              <a:rect l="0" t="0" r="r" b="b"/>
              <a:pathLst>
                <a:path w="11" h="16">
                  <a:moveTo>
                    <a:pt x="2" y="8"/>
                  </a:moveTo>
                  <a:cubicBezTo>
                    <a:pt x="3" y="6"/>
                    <a:pt x="0" y="3"/>
                    <a:pt x="4" y="1"/>
                  </a:cubicBezTo>
                  <a:cubicBezTo>
                    <a:pt x="8" y="0"/>
                    <a:pt x="11" y="11"/>
                    <a:pt x="7" y="13"/>
                  </a:cubicBezTo>
                  <a:cubicBezTo>
                    <a:pt x="5" y="16"/>
                    <a:pt x="1" y="14"/>
                    <a:pt x="2"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242"/>
            <p:cNvSpPr>
              <a:spLocks/>
            </p:cNvSpPr>
            <p:nvPr/>
          </p:nvSpPr>
          <p:spPr bwMode="auto">
            <a:xfrm>
              <a:off x="4832166" y="3299473"/>
              <a:ext cx="22883" cy="34822"/>
            </a:xfrm>
            <a:custGeom>
              <a:avLst/>
              <a:gdLst>
                <a:gd name="T0" fmla="*/ 3 w 11"/>
                <a:gd name="T1" fmla="*/ 11 h 17"/>
                <a:gd name="T2" fmla="*/ 2 w 11"/>
                <a:gd name="T3" fmla="*/ 5 h 17"/>
                <a:gd name="T4" fmla="*/ 11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5"/>
                  </a:cubicBezTo>
                  <a:cubicBezTo>
                    <a:pt x="4" y="0"/>
                    <a:pt x="10" y="6"/>
                    <a:pt x="11"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243"/>
            <p:cNvSpPr>
              <a:spLocks/>
            </p:cNvSpPr>
            <p:nvPr/>
          </p:nvSpPr>
          <p:spPr bwMode="auto">
            <a:xfrm>
              <a:off x="4780431" y="3325341"/>
              <a:ext cx="26863" cy="28852"/>
            </a:xfrm>
            <a:custGeom>
              <a:avLst/>
              <a:gdLst>
                <a:gd name="T0" fmla="*/ 10 w 13"/>
                <a:gd name="T1" fmla="*/ 4 h 14"/>
                <a:gd name="T2" fmla="*/ 5 w 13"/>
                <a:gd name="T3" fmla="*/ 0 h 14"/>
                <a:gd name="T4" fmla="*/ 6 w 13"/>
                <a:gd name="T5" fmla="*/ 10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2"/>
                    <a:pt x="10" y="0"/>
                    <a:pt x="5" y="0"/>
                  </a:cubicBezTo>
                  <a:cubicBezTo>
                    <a:pt x="0" y="0"/>
                    <a:pt x="3" y="8"/>
                    <a:pt x="6" y="10"/>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244"/>
            <p:cNvSpPr>
              <a:spLocks/>
            </p:cNvSpPr>
            <p:nvPr/>
          </p:nvSpPr>
          <p:spPr bwMode="auto">
            <a:xfrm>
              <a:off x="4682931" y="3533275"/>
              <a:ext cx="13929" cy="27857"/>
            </a:xfrm>
            <a:custGeom>
              <a:avLst/>
              <a:gdLst>
                <a:gd name="T0" fmla="*/ 6 w 7"/>
                <a:gd name="T1" fmla="*/ 4 h 14"/>
                <a:gd name="T2" fmla="*/ 4 w 7"/>
                <a:gd name="T3" fmla="*/ 1 h 14"/>
                <a:gd name="T4" fmla="*/ 2 w 7"/>
                <a:gd name="T5" fmla="*/ 10 h 14"/>
                <a:gd name="T6" fmla="*/ 6 w 7"/>
                <a:gd name="T7" fmla="*/ 4 h 14"/>
              </a:gdLst>
              <a:ahLst/>
              <a:cxnLst>
                <a:cxn ang="0">
                  <a:pos x="T0" y="T1"/>
                </a:cxn>
                <a:cxn ang="0">
                  <a:pos x="T2" y="T3"/>
                </a:cxn>
                <a:cxn ang="0">
                  <a:pos x="T4" y="T5"/>
                </a:cxn>
                <a:cxn ang="0">
                  <a:pos x="T6" y="T7"/>
                </a:cxn>
              </a:cxnLst>
              <a:rect l="0" t="0" r="r" b="b"/>
              <a:pathLst>
                <a:path w="7" h="14">
                  <a:moveTo>
                    <a:pt x="6" y="4"/>
                  </a:moveTo>
                  <a:cubicBezTo>
                    <a:pt x="6" y="3"/>
                    <a:pt x="7" y="1"/>
                    <a:pt x="4" y="1"/>
                  </a:cubicBezTo>
                  <a:cubicBezTo>
                    <a:pt x="1" y="0"/>
                    <a:pt x="0" y="8"/>
                    <a:pt x="2" y="10"/>
                  </a:cubicBezTo>
                  <a:cubicBezTo>
                    <a:pt x="4" y="14"/>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9" name="Freeform 245"/>
            <p:cNvSpPr>
              <a:spLocks/>
            </p:cNvSpPr>
            <p:nvPr/>
          </p:nvSpPr>
          <p:spPr bwMode="auto">
            <a:xfrm>
              <a:off x="4855049" y="3319371"/>
              <a:ext cx="25867"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5"/>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246"/>
            <p:cNvSpPr>
              <a:spLocks/>
            </p:cNvSpPr>
            <p:nvPr/>
          </p:nvSpPr>
          <p:spPr bwMode="auto">
            <a:xfrm>
              <a:off x="4880917" y="3307432"/>
              <a:ext cx="14924" cy="26863"/>
            </a:xfrm>
            <a:custGeom>
              <a:avLst/>
              <a:gdLst>
                <a:gd name="T0" fmla="*/ 1 w 7"/>
                <a:gd name="T1" fmla="*/ 8 h 13"/>
                <a:gd name="T2" fmla="*/ 0 w 7"/>
                <a:gd name="T3" fmla="*/ 3 h 13"/>
                <a:gd name="T4" fmla="*/ 4 w 7"/>
                <a:gd name="T5" fmla="*/ 3 h 13"/>
                <a:gd name="T6" fmla="*/ 7 w 7"/>
                <a:gd name="T7" fmla="*/ 6 h 13"/>
                <a:gd name="T8" fmla="*/ 1 w 7"/>
                <a:gd name="T9" fmla="*/ 8 h 13"/>
              </a:gdLst>
              <a:ahLst/>
              <a:cxnLst>
                <a:cxn ang="0">
                  <a:pos x="T0" y="T1"/>
                </a:cxn>
                <a:cxn ang="0">
                  <a:pos x="T2" y="T3"/>
                </a:cxn>
                <a:cxn ang="0">
                  <a:pos x="T4" y="T5"/>
                </a:cxn>
                <a:cxn ang="0">
                  <a:pos x="T6" y="T7"/>
                </a:cxn>
                <a:cxn ang="0">
                  <a:pos x="T8" y="T9"/>
                </a:cxn>
              </a:cxnLst>
              <a:rect l="0" t="0" r="r" b="b"/>
              <a:pathLst>
                <a:path w="7" h="13">
                  <a:moveTo>
                    <a:pt x="1" y="8"/>
                  </a:moveTo>
                  <a:cubicBezTo>
                    <a:pt x="0" y="6"/>
                    <a:pt x="0" y="3"/>
                    <a:pt x="0" y="3"/>
                  </a:cubicBezTo>
                  <a:cubicBezTo>
                    <a:pt x="2" y="0"/>
                    <a:pt x="3" y="2"/>
                    <a:pt x="4" y="3"/>
                  </a:cubicBezTo>
                  <a:cubicBezTo>
                    <a:pt x="5" y="4"/>
                    <a:pt x="7" y="5"/>
                    <a:pt x="7" y="6"/>
                  </a:cubicBezTo>
                  <a:cubicBezTo>
                    <a:pt x="7"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1" name="Freeform 247"/>
            <p:cNvSpPr>
              <a:spLocks/>
            </p:cNvSpPr>
            <p:nvPr/>
          </p:nvSpPr>
          <p:spPr bwMode="auto">
            <a:xfrm>
              <a:off x="4780431" y="3578046"/>
              <a:ext cx="30842" cy="28852"/>
            </a:xfrm>
            <a:custGeom>
              <a:avLst/>
              <a:gdLst>
                <a:gd name="T0" fmla="*/ 6 w 15"/>
                <a:gd name="T1" fmla="*/ 9 h 14"/>
                <a:gd name="T2" fmla="*/ 12 w 15"/>
                <a:gd name="T3" fmla="*/ 11 h 14"/>
                <a:gd name="T4" fmla="*/ 3 w 15"/>
                <a:gd name="T5" fmla="*/ 2 h 14"/>
                <a:gd name="T6" fmla="*/ 6 w 15"/>
                <a:gd name="T7" fmla="*/ 9 h 14"/>
              </a:gdLst>
              <a:ahLst/>
              <a:cxnLst>
                <a:cxn ang="0">
                  <a:pos x="T0" y="T1"/>
                </a:cxn>
                <a:cxn ang="0">
                  <a:pos x="T2" y="T3"/>
                </a:cxn>
                <a:cxn ang="0">
                  <a:pos x="T4" y="T5"/>
                </a:cxn>
                <a:cxn ang="0">
                  <a:pos x="T6" y="T7"/>
                </a:cxn>
              </a:cxnLst>
              <a:rect l="0" t="0" r="r" b="b"/>
              <a:pathLst>
                <a:path w="15" h="14">
                  <a:moveTo>
                    <a:pt x="6" y="9"/>
                  </a:moveTo>
                  <a:cubicBezTo>
                    <a:pt x="8" y="10"/>
                    <a:pt x="9" y="14"/>
                    <a:pt x="12" y="11"/>
                  </a:cubicBezTo>
                  <a:cubicBezTo>
                    <a:pt x="15"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248"/>
            <p:cNvSpPr>
              <a:spLocks/>
            </p:cNvSpPr>
            <p:nvPr/>
          </p:nvSpPr>
          <p:spPr bwMode="auto">
            <a:xfrm>
              <a:off x="4944590" y="3391004"/>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3"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249"/>
            <p:cNvSpPr>
              <a:spLocks/>
            </p:cNvSpPr>
            <p:nvPr/>
          </p:nvSpPr>
          <p:spPr bwMode="auto">
            <a:xfrm>
              <a:off x="4886886" y="3358172"/>
              <a:ext cx="22883" cy="34822"/>
            </a:xfrm>
            <a:custGeom>
              <a:avLst/>
              <a:gdLst>
                <a:gd name="T0" fmla="*/ 8 w 11"/>
                <a:gd name="T1" fmla="*/ 6 h 17"/>
                <a:gd name="T2" fmla="*/ 9 w 11"/>
                <a:gd name="T3" fmla="*/ 12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2"/>
                  </a:cubicBezTo>
                  <a:cubicBezTo>
                    <a:pt x="7" y="17"/>
                    <a:pt x="1" y="11"/>
                    <a:pt x="0" y="7"/>
                  </a:cubicBezTo>
                  <a:cubicBezTo>
                    <a:pt x="0" y="0"/>
                    <a:pt x="5"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4" name="Freeform 250"/>
            <p:cNvSpPr>
              <a:spLocks/>
            </p:cNvSpPr>
            <p:nvPr/>
          </p:nvSpPr>
          <p:spPr bwMode="auto">
            <a:xfrm>
              <a:off x="4919718" y="3360162"/>
              <a:ext cx="20893" cy="30842"/>
            </a:xfrm>
            <a:custGeom>
              <a:avLst/>
              <a:gdLst>
                <a:gd name="T0" fmla="*/ 1 w 10"/>
                <a:gd name="T1" fmla="*/ 3 h 15"/>
                <a:gd name="T2" fmla="*/ 6 w 10"/>
                <a:gd name="T3" fmla="*/ 0 h 15"/>
                <a:gd name="T4" fmla="*/ 8 w 10"/>
                <a:gd name="T5" fmla="*/ 10 h 15"/>
                <a:gd name="T6" fmla="*/ 1 w 10"/>
                <a:gd name="T7" fmla="*/ 3 h 15"/>
              </a:gdLst>
              <a:ahLst/>
              <a:cxnLst>
                <a:cxn ang="0">
                  <a:pos x="T0" y="T1"/>
                </a:cxn>
                <a:cxn ang="0">
                  <a:pos x="T2" y="T3"/>
                </a:cxn>
                <a:cxn ang="0">
                  <a:pos x="T4" y="T5"/>
                </a:cxn>
                <a:cxn ang="0">
                  <a:pos x="T6" y="T7"/>
                </a:cxn>
              </a:cxnLst>
              <a:rect l="0" t="0" r="r" b="b"/>
              <a:pathLst>
                <a:path w="10" h="15">
                  <a:moveTo>
                    <a:pt x="1" y="3"/>
                  </a:moveTo>
                  <a:cubicBezTo>
                    <a:pt x="2" y="1"/>
                    <a:pt x="1" y="0"/>
                    <a:pt x="6" y="0"/>
                  </a:cubicBezTo>
                  <a:cubicBezTo>
                    <a:pt x="10" y="1"/>
                    <a:pt x="10" y="7"/>
                    <a:pt x="8" y="10"/>
                  </a:cubicBezTo>
                  <a:cubicBezTo>
                    <a:pt x="4" y="15"/>
                    <a:pt x="0" y="9"/>
                    <a:pt x="1"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5" name="Freeform 251"/>
            <p:cNvSpPr>
              <a:spLocks/>
            </p:cNvSpPr>
            <p:nvPr/>
          </p:nvSpPr>
          <p:spPr bwMode="auto">
            <a:xfrm>
              <a:off x="4928672" y="3305443"/>
              <a:ext cx="30842" cy="22883"/>
            </a:xfrm>
            <a:custGeom>
              <a:avLst/>
              <a:gdLst>
                <a:gd name="T0" fmla="*/ 9 w 15"/>
                <a:gd name="T1" fmla="*/ 1 h 11"/>
                <a:gd name="T2" fmla="*/ 13 w 15"/>
                <a:gd name="T3" fmla="*/ 6 h 11"/>
                <a:gd name="T4" fmla="*/ 7 w 15"/>
                <a:gd name="T5" fmla="*/ 10 h 11"/>
                <a:gd name="T6" fmla="*/ 9 w 15"/>
                <a:gd name="T7" fmla="*/ 1 h 11"/>
              </a:gdLst>
              <a:ahLst/>
              <a:cxnLst>
                <a:cxn ang="0">
                  <a:pos x="T0" y="T1"/>
                </a:cxn>
                <a:cxn ang="0">
                  <a:pos x="T2" y="T3"/>
                </a:cxn>
                <a:cxn ang="0">
                  <a:pos x="T4" y="T5"/>
                </a:cxn>
                <a:cxn ang="0">
                  <a:pos x="T6" y="T7"/>
                </a:cxn>
              </a:cxnLst>
              <a:rect l="0" t="0" r="r" b="b"/>
              <a:pathLst>
                <a:path w="15" h="11">
                  <a:moveTo>
                    <a:pt x="9" y="1"/>
                  </a:moveTo>
                  <a:cubicBezTo>
                    <a:pt x="13" y="0"/>
                    <a:pt x="11" y="3"/>
                    <a:pt x="13" y="6"/>
                  </a:cubicBezTo>
                  <a:cubicBezTo>
                    <a:pt x="15" y="9"/>
                    <a:pt x="11" y="11"/>
                    <a:pt x="7" y="10"/>
                  </a:cubicBezTo>
                  <a:cubicBezTo>
                    <a:pt x="0" y="9"/>
                    <a:pt x="3" y="3"/>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252"/>
            <p:cNvSpPr>
              <a:spLocks/>
            </p:cNvSpPr>
            <p:nvPr/>
          </p:nvSpPr>
          <p:spPr bwMode="auto">
            <a:xfrm>
              <a:off x="4708798" y="3549193"/>
              <a:ext cx="22883" cy="24873"/>
            </a:xfrm>
            <a:custGeom>
              <a:avLst/>
              <a:gdLst>
                <a:gd name="T0" fmla="*/ 1 w 11"/>
                <a:gd name="T1" fmla="*/ 4 h 12"/>
                <a:gd name="T2" fmla="*/ 7 w 11"/>
                <a:gd name="T3" fmla="*/ 0 h 12"/>
                <a:gd name="T4" fmla="*/ 9 w 11"/>
                <a:gd name="T5" fmla="*/ 7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2"/>
                    <a:pt x="5" y="0"/>
                    <a:pt x="7" y="0"/>
                  </a:cubicBezTo>
                  <a:cubicBezTo>
                    <a:pt x="11" y="0"/>
                    <a:pt x="11" y="4"/>
                    <a:pt x="9" y="7"/>
                  </a:cubicBezTo>
                  <a:cubicBezTo>
                    <a:pt x="5" y="12"/>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7" name="Freeform 253"/>
            <p:cNvSpPr>
              <a:spLocks/>
            </p:cNvSpPr>
            <p:nvPr/>
          </p:nvSpPr>
          <p:spPr bwMode="auto">
            <a:xfrm>
              <a:off x="4961503" y="3323351"/>
              <a:ext cx="21888" cy="22883"/>
            </a:xfrm>
            <a:custGeom>
              <a:avLst/>
              <a:gdLst>
                <a:gd name="T0" fmla="*/ 4 w 11"/>
                <a:gd name="T1" fmla="*/ 8 h 11"/>
                <a:gd name="T2" fmla="*/ 8 w 11"/>
                <a:gd name="T3" fmla="*/ 11 h 11"/>
                <a:gd name="T4" fmla="*/ 10 w 11"/>
                <a:gd name="T5" fmla="*/ 8 h 11"/>
                <a:gd name="T6" fmla="*/ 8 w 11"/>
                <a:gd name="T7" fmla="*/ 3 h 11"/>
                <a:gd name="T8" fmla="*/ 4 w 11"/>
                <a:gd name="T9" fmla="*/ 8 h 11"/>
              </a:gdLst>
              <a:ahLst/>
              <a:cxnLst>
                <a:cxn ang="0">
                  <a:pos x="T0" y="T1"/>
                </a:cxn>
                <a:cxn ang="0">
                  <a:pos x="T2" y="T3"/>
                </a:cxn>
                <a:cxn ang="0">
                  <a:pos x="T4" y="T5"/>
                </a:cxn>
                <a:cxn ang="0">
                  <a:pos x="T6" y="T7"/>
                </a:cxn>
                <a:cxn ang="0">
                  <a:pos x="T8" y="T9"/>
                </a:cxn>
              </a:cxnLst>
              <a:rect l="0" t="0" r="r" b="b"/>
              <a:pathLst>
                <a:path w="11" h="11">
                  <a:moveTo>
                    <a:pt x="4" y="8"/>
                  </a:moveTo>
                  <a:cubicBezTo>
                    <a:pt x="5" y="10"/>
                    <a:pt x="8" y="11"/>
                    <a:pt x="8" y="11"/>
                  </a:cubicBezTo>
                  <a:cubicBezTo>
                    <a:pt x="11" y="11"/>
                    <a:pt x="10" y="9"/>
                    <a:pt x="10" y="8"/>
                  </a:cubicBezTo>
                  <a:cubicBezTo>
                    <a:pt x="9" y="6"/>
                    <a:pt x="9" y="4"/>
                    <a:pt x="8" y="3"/>
                  </a:cubicBezTo>
                  <a:cubicBezTo>
                    <a:pt x="2" y="0"/>
                    <a:pt x="0" y="4"/>
                    <a:pt x="4"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254"/>
            <p:cNvSpPr>
              <a:spLocks/>
            </p:cNvSpPr>
            <p:nvPr/>
          </p:nvSpPr>
          <p:spPr bwMode="auto">
            <a:xfrm>
              <a:off x="5087856" y="3160187"/>
              <a:ext cx="16914" cy="25867"/>
            </a:xfrm>
            <a:custGeom>
              <a:avLst/>
              <a:gdLst>
                <a:gd name="T0" fmla="*/ 1 w 8"/>
                <a:gd name="T1" fmla="*/ 7 h 13"/>
                <a:gd name="T2" fmla="*/ 1 w 8"/>
                <a:gd name="T3" fmla="*/ 2 h 13"/>
                <a:gd name="T4" fmla="*/ 5 w 8"/>
                <a:gd name="T5" fmla="*/ 2 h 13"/>
                <a:gd name="T6" fmla="*/ 8 w 8"/>
                <a:gd name="T7" fmla="*/ 6 h 13"/>
                <a:gd name="T8" fmla="*/ 1 w 8"/>
                <a:gd name="T9" fmla="*/ 7 h 13"/>
              </a:gdLst>
              <a:ahLst/>
              <a:cxnLst>
                <a:cxn ang="0">
                  <a:pos x="T0" y="T1"/>
                </a:cxn>
                <a:cxn ang="0">
                  <a:pos x="T2" y="T3"/>
                </a:cxn>
                <a:cxn ang="0">
                  <a:pos x="T4" y="T5"/>
                </a:cxn>
                <a:cxn ang="0">
                  <a:pos x="T6" y="T7"/>
                </a:cxn>
                <a:cxn ang="0">
                  <a:pos x="T8" y="T9"/>
                </a:cxn>
              </a:cxnLst>
              <a:rect l="0" t="0" r="r" b="b"/>
              <a:pathLst>
                <a:path w="8" h="13">
                  <a:moveTo>
                    <a:pt x="1" y="7"/>
                  </a:moveTo>
                  <a:cubicBezTo>
                    <a:pt x="0" y="6"/>
                    <a:pt x="1" y="3"/>
                    <a:pt x="1" y="2"/>
                  </a:cubicBezTo>
                  <a:cubicBezTo>
                    <a:pt x="2" y="0"/>
                    <a:pt x="3" y="1"/>
                    <a:pt x="5" y="2"/>
                  </a:cubicBezTo>
                  <a:cubicBezTo>
                    <a:pt x="6" y="4"/>
                    <a:pt x="7" y="4"/>
                    <a:pt x="8" y="6"/>
                  </a:cubicBezTo>
                  <a:cubicBezTo>
                    <a:pt x="8" y="13"/>
                    <a:pt x="4"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255"/>
            <p:cNvSpPr>
              <a:spLocks/>
            </p:cNvSpPr>
            <p:nvPr/>
          </p:nvSpPr>
          <p:spPr bwMode="auto">
            <a:xfrm>
              <a:off x="4850074" y="3266641"/>
              <a:ext cx="30842" cy="28852"/>
            </a:xfrm>
            <a:custGeom>
              <a:avLst/>
              <a:gdLst>
                <a:gd name="T0" fmla="*/ 10 w 15"/>
                <a:gd name="T1" fmla="*/ 8 h 14"/>
                <a:gd name="T2" fmla="*/ 3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7" y="14"/>
                    <a:pt x="3" y="11"/>
                  </a:cubicBezTo>
                  <a:cubicBezTo>
                    <a:pt x="0" y="8"/>
                    <a:pt x="7" y="0"/>
                    <a:pt x="11" y="1"/>
                  </a:cubicBezTo>
                  <a:cubicBezTo>
                    <a:pt x="14"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0" name="Freeform 256"/>
            <p:cNvSpPr>
              <a:spLocks/>
            </p:cNvSpPr>
            <p:nvPr/>
          </p:nvSpPr>
          <p:spPr bwMode="auto">
            <a:xfrm>
              <a:off x="4913748" y="3262661"/>
              <a:ext cx="20893"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1"/>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257"/>
            <p:cNvSpPr>
              <a:spLocks/>
            </p:cNvSpPr>
            <p:nvPr/>
          </p:nvSpPr>
          <p:spPr bwMode="auto">
            <a:xfrm>
              <a:off x="4915738" y="3245748"/>
              <a:ext cx="12934"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1"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258"/>
            <p:cNvSpPr>
              <a:spLocks/>
            </p:cNvSpPr>
            <p:nvPr/>
          </p:nvSpPr>
          <p:spPr bwMode="auto">
            <a:xfrm>
              <a:off x="4895840" y="3297483"/>
              <a:ext cx="25867" cy="17908"/>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3" y="5"/>
                  </a:cubicBezTo>
                  <a:cubicBezTo>
                    <a:pt x="13" y="9"/>
                    <a:pt x="9"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259"/>
            <p:cNvSpPr>
              <a:spLocks/>
            </p:cNvSpPr>
            <p:nvPr/>
          </p:nvSpPr>
          <p:spPr bwMode="auto">
            <a:xfrm>
              <a:off x="4770482" y="3500443"/>
              <a:ext cx="32832" cy="23878"/>
            </a:xfrm>
            <a:custGeom>
              <a:avLst/>
              <a:gdLst>
                <a:gd name="T0" fmla="*/ 8 w 16"/>
                <a:gd name="T1" fmla="*/ 4 h 12"/>
                <a:gd name="T2" fmla="*/ 15 w 16"/>
                <a:gd name="T3" fmla="*/ 5 h 12"/>
                <a:gd name="T4" fmla="*/ 3 w 16"/>
                <a:gd name="T5" fmla="*/ 9 h 12"/>
                <a:gd name="T6" fmla="*/ 8 w 16"/>
                <a:gd name="T7" fmla="*/ 4 h 12"/>
              </a:gdLst>
              <a:ahLst/>
              <a:cxnLst>
                <a:cxn ang="0">
                  <a:pos x="T0" y="T1"/>
                </a:cxn>
                <a:cxn ang="0">
                  <a:pos x="T2" y="T3"/>
                </a:cxn>
                <a:cxn ang="0">
                  <a:pos x="T4" y="T5"/>
                </a:cxn>
                <a:cxn ang="0">
                  <a:pos x="T6" y="T7"/>
                </a:cxn>
              </a:cxnLst>
              <a:rect l="0" t="0" r="r" b="b"/>
              <a:pathLst>
                <a:path w="16" h="12">
                  <a:moveTo>
                    <a:pt x="8" y="4"/>
                  </a:moveTo>
                  <a:cubicBezTo>
                    <a:pt x="10" y="4"/>
                    <a:pt x="13" y="0"/>
                    <a:pt x="15" y="5"/>
                  </a:cubicBezTo>
                  <a:cubicBezTo>
                    <a:pt x="16" y="9"/>
                    <a:pt x="6" y="12"/>
                    <a:pt x="3" y="9"/>
                  </a:cubicBezTo>
                  <a:cubicBezTo>
                    <a:pt x="0" y="7"/>
                    <a:pt x="2" y="3"/>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260"/>
            <p:cNvSpPr>
              <a:spLocks/>
            </p:cNvSpPr>
            <p:nvPr/>
          </p:nvSpPr>
          <p:spPr bwMode="auto">
            <a:xfrm>
              <a:off x="4971452" y="3278580"/>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261"/>
            <p:cNvSpPr>
              <a:spLocks/>
            </p:cNvSpPr>
            <p:nvPr/>
          </p:nvSpPr>
          <p:spPr bwMode="auto">
            <a:xfrm>
              <a:off x="4946580" y="3257687"/>
              <a:ext cx="26863" cy="28852"/>
            </a:xfrm>
            <a:custGeom>
              <a:avLst/>
              <a:gdLst>
                <a:gd name="T0" fmla="*/ 9 w 13"/>
                <a:gd name="T1" fmla="*/ 11 h 14"/>
                <a:gd name="T2" fmla="*/ 12 w 13"/>
                <a:gd name="T3" fmla="*/ 5 h 14"/>
                <a:gd name="T4" fmla="*/ 2 w 13"/>
                <a:gd name="T5" fmla="*/ 7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7"/>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6" name="Freeform 262"/>
            <p:cNvSpPr>
              <a:spLocks/>
            </p:cNvSpPr>
            <p:nvPr/>
          </p:nvSpPr>
          <p:spPr bwMode="auto">
            <a:xfrm>
              <a:off x="4664028" y="3578046"/>
              <a:ext cx="26863"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4"/>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7" name="Freeform 263"/>
            <p:cNvSpPr>
              <a:spLocks/>
            </p:cNvSpPr>
            <p:nvPr/>
          </p:nvSpPr>
          <p:spPr bwMode="auto">
            <a:xfrm>
              <a:off x="4983391" y="3243759"/>
              <a:ext cx="20893" cy="32832"/>
            </a:xfrm>
            <a:custGeom>
              <a:avLst/>
              <a:gdLst>
                <a:gd name="T0" fmla="*/ 1 w 10"/>
                <a:gd name="T1" fmla="*/ 10 h 16"/>
                <a:gd name="T2" fmla="*/ 4 w 10"/>
                <a:gd name="T3" fmla="*/ 15 h 16"/>
                <a:gd name="T4" fmla="*/ 9 w 10"/>
                <a:gd name="T5" fmla="*/ 6 h 16"/>
                <a:gd name="T6" fmla="*/ 1 w 10"/>
                <a:gd name="T7" fmla="*/ 10 h 16"/>
              </a:gdLst>
              <a:ahLst/>
              <a:cxnLst>
                <a:cxn ang="0">
                  <a:pos x="T0" y="T1"/>
                </a:cxn>
                <a:cxn ang="0">
                  <a:pos x="T2" y="T3"/>
                </a:cxn>
                <a:cxn ang="0">
                  <a:pos x="T4" y="T5"/>
                </a:cxn>
                <a:cxn ang="0">
                  <a:pos x="T6" y="T7"/>
                </a:cxn>
              </a:cxnLst>
              <a:rect l="0" t="0" r="r" b="b"/>
              <a:pathLst>
                <a:path w="10" h="16">
                  <a:moveTo>
                    <a:pt x="1" y="10"/>
                  </a:moveTo>
                  <a:cubicBezTo>
                    <a:pt x="1" y="12"/>
                    <a:pt x="0" y="14"/>
                    <a:pt x="4" y="15"/>
                  </a:cubicBezTo>
                  <a:cubicBezTo>
                    <a:pt x="8" y="16"/>
                    <a:pt x="10" y="10"/>
                    <a:pt x="9" y="6"/>
                  </a:cubicBezTo>
                  <a:cubicBezTo>
                    <a:pt x="7"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264"/>
            <p:cNvSpPr>
              <a:spLocks/>
            </p:cNvSpPr>
            <p:nvPr/>
          </p:nvSpPr>
          <p:spPr bwMode="auto">
            <a:xfrm>
              <a:off x="5029157" y="3270621"/>
              <a:ext cx="17908" cy="28852"/>
            </a:xfrm>
            <a:custGeom>
              <a:avLst/>
              <a:gdLst>
                <a:gd name="T0" fmla="*/ 0 w 9"/>
                <a:gd name="T1" fmla="*/ 7 h 14"/>
                <a:gd name="T2" fmla="*/ 4 w 9"/>
                <a:gd name="T3" fmla="*/ 13 h 14"/>
                <a:gd name="T4" fmla="*/ 8 w 9"/>
                <a:gd name="T5" fmla="*/ 7 h 14"/>
                <a:gd name="T6" fmla="*/ 0 w 9"/>
                <a:gd name="T7" fmla="*/ 7 h 14"/>
              </a:gdLst>
              <a:ahLst/>
              <a:cxnLst>
                <a:cxn ang="0">
                  <a:pos x="T0" y="T1"/>
                </a:cxn>
                <a:cxn ang="0">
                  <a:pos x="T2" y="T3"/>
                </a:cxn>
                <a:cxn ang="0">
                  <a:pos x="T4" y="T5"/>
                </a:cxn>
                <a:cxn ang="0">
                  <a:pos x="T6" y="T7"/>
                </a:cxn>
              </a:cxnLst>
              <a:rect l="0" t="0" r="r" b="b"/>
              <a:pathLst>
                <a:path w="9" h="14">
                  <a:moveTo>
                    <a:pt x="0" y="7"/>
                  </a:moveTo>
                  <a:cubicBezTo>
                    <a:pt x="0" y="9"/>
                    <a:pt x="2" y="12"/>
                    <a:pt x="4" y="13"/>
                  </a:cubicBezTo>
                  <a:cubicBezTo>
                    <a:pt x="8" y="14"/>
                    <a:pt x="9" y="10"/>
                    <a:pt x="8" y="7"/>
                  </a:cubicBezTo>
                  <a:cubicBezTo>
                    <a:pt x="6" y="0"/>
                    <a:pt x="1" y="1"/>
                    <a:pt x="0"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265"/>
            <p:cNvSpPr>
              <a:spLocks/>
            </p:cNvSpPr>
            <p:nvPr/>
          </p:nvSpPr>
          <p:spPr bwMode="auto">
            <a:xfrm>
              <a:off x="5024183" y="3309422"/>
              <a:ext cx="24873" cy="18903"/>
            </a:xfrm>
            <a:custGeom>
              <a:avLst/>
              <a:gdLst>
                <a:gd name="T0" fmla="*/ 5 w 12"/>
                <a:gd name="T1" fmla="*/ 1 h 9"/>
                <a:gd name="T2" fmla="*/ 10 w 12"/>
                <a:gd name="T3" fmla="*/ 1 h 9"/>
                <a:gd name="T4" fmla="*/ 10 w 12"/>
                <a:gd name="T5" fmla="*/ 4 h 9"/>
                <a:gd name="T6" fmla="*/ 7 w 12"/>
                <a:gd name="T7" fmla="*/ 7 h 9"/>
                <a:gd name="T8" fmla="*/ 5 w 12"/>
                <a:gd name="T9" fmla="*/ 1 h 9"/>
              </a:gdLst>
              <a:ahLst/>
              <a:cxnLst>
                <a:cxn ang="0">
                  <a:pos x="T0" y="T1"/>
                </a:cxn>
                <a:cxn ang="0">
                  <a:pos x="T2" y="T3"/>
                </a:cxn>
                <a:cxn ang="0">
                  <a:pos x="T4" y="T5"/>
                </a:cxn>
                <a:cxn ang="0">
                  <a:pos x="T6" y="T7"/>
                </a:cxn>
                <a:cxn ang="0">
                  <a:pos x="T8" y="T9"/>
                </a:cxn>
              </a:cxnLst>
              <a:rect l="0" t="0" r="r" b="b"/>
              <a:pathLst>
                <a:path w="12" h="9">
                  <a:moveTo>
                    <a:pt x="5" y="1"/>
                  </a:moveTo>
                  <a:cubicBezTo>
                    <a:pt x="6" y="0"/>
                    <a:pt x="9" y="0"/>
                    <a:pt x="10" y="1"/>
                  </a:cubicBezTo>
                  <a:cubicBezTo>
                    <a:pt x="12"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266"/>
            <p:cNvSpPr>
              <a:spLocks/>
            </p:cNvSpPr>
            <p:nvPr/>
          </p:nvSpPr>
          <p:spPr bwMode="auto">
            <a:xfrm>
              <a:off x="4985381" y="3319371"/>
              <a:ext cx="32832" cy="22883"/>
            </a:xfrm>
            <a:custGeom>
              <a:avLst/>
              <a:gdLst>
                <a:gd name="T0" fmla="*/ 10 w 16"/>
                <a:gd name="T1" fmla="*/ 8 h 11"/>
                <a:gd name="T2" fmla="*/ 4 w 16"/>
                <a:gd name="T3" fmla="*/ 10 h 11"/>
                <a:gd name="T4" fmla="*/ 9 w 16"/>
                <a:gd name="T5" fmla="*/ 1 h 11"/>
                <a:gd name="T6" fmla="*/ 10 w 16"/>
                <a:gd name="T7" fmla="*/ 8 h 11"/>
              </a:gdLst>
              <a:ahLst/>
              <a:cxnLst>
                <a:cxn ang="0">
                  <a:pos x="T0" y="T1"/>
                </a:cxn>
                <a:cxn ang="0">
                  <a:pos x="T2" y="T3"/>
                </a:cxn>
                <a:cxn ang="0">
                  <a:pos x="T4" y="T5"/>
                </a:cxn>
                <a:cxn ang="0">
                  <a:pos x="T6" y="T7"/>
                </a:cxn>
              </a:cxnLst>
              <a:rect l="0" t="0" r="r" b="b"/>
              <a:pathLst>
                <a:path w="16" h="11">
                  <a:moveTo>
                    <a:pt x="10" y="8"/>
                  </a:moveTo>
                  <a:cubicBezTo>
                    <a:pt x="9" y="9"/>
                    <a:pt x="9" y="11"/>
                    <a:pt x="4" y="10"/>
                  </a:cubicBezTo>
                  <a:cubicBezTo>
                    <a:pt x="0" y="9"/>
                    <a:pt x="5" y="2"/>
                    <a:pt x="9" y="1"/>
                  </a:cubicBezTo>
                  <a:cubicBezTo>
                    <a:pt x="16" y="0"/>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267"/>
            <p:cNvSpPr>
              <a:spLocks/>
            </p:cNvSpPr>
            <p:nvPr/>
          </p:nvSpPr>
          <p:spPr bwMode="auto">
            <a:xfrm>
              <a:off x="4575481" y="3582025"/>
              <a:ext cx="22883" cy="32832"/>
            </a:xfrm>
            <a:custGeom>
              <a:avLst/>
              <a:gdLst>
                <a:gd name="T0" fmla="*/ 3 w 11"/>
                <a:gd name="T1" fmla="*/ 8 h 16"/>
                <a:gd name="T2" fmla="*/ 4 w 11"/>
                <a:gd name="T3" fmla="*/ 1 h 16"/>
                <a:gd name="T4" fmla="*/ 8 w 11"/>
                <a:gd name="T5" fmla="*/ 13 h 16"/>
                <a:gd name="T6" fmla="*/ 3 w 11"/>
                <a:gd name="T7" fmla="*/ 8 h 16"/>
              </a:gdLst>
              <a:ahLst/>
              <a:cxnLst>
                <a:cxn ang="0">
                  <a:pos x="T0" y="T1"/>
                </a:cxn>
                <a:cxn ang="0">
                  <a:pos x="T2" y="T3"/>
                </a:cxn>
                <a:cxn ang="0">
                  <a:pos x="T4" y="T5"/>
                </a:cxn>
                <a:cxn ang="0">
                  <a:pos x="T6" y="T7"/>
                </a:cxn>
              </a:cxnLst>
              <a:rect l="0" t="0" r="r" b="b"/>
              <a:pathLst>
                <a:path w="11" h="16">
                  <a:moveTo>
                    <a:pt x="3" y="8"/>
                  </a:moveTo>
                  <a:cubicBezTo>
                    <a:pt x="3" y="6"/>
                    <a:pt x="0" y="3"/>
                    <a:pt x="4" y="1"/>
                  </a:cubicBezTo>
                  <a:cubicBezTo>
                    <a:pt x="9" y="0"/>
                    <a:pt x="11" y="11"/>
                    <a:pt x="8" y="13"/>
                  </a:cubicBezTo>
                  <a:cubicBezTo>
                    <a:pt x="5" y="16"/>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268"/>
            <p:cNvSpPr>
              <a:spLocks/>
            </p:cNvSpPr>
            <p:nvPr/>
          </p:nvSpPr>
          <p:spPr bwMode="auto">
            <a:xfrm>
              <a:off x="4944590" y="3204957"/>
              <a:ext cx="26863" cy="28852"/>
            </a:xfrm>
            <a:custGeom>
              <a:avLst/>
              <a:gdLst>
                <a:gd name="T0" fmla="*/ 10 w 13"/>
                <a:gd name="T1" fmla="*/ 4 h 14"/>
                <a:gd name="T2" fmla="*/ 5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3"/>
                    <a:pt x="10" y="1"/>
                    <a:pt x="5" y="0"/>
                  </a:cubicBezTo>
                  <a:cubicBezTo>
                    <a:pt x="0" y="0"/>
                    <a:pt x="3" y="9"/>
                    <a:pt x="6" y="11"/>
                  </a:cubicBezTo>
                  <a:cubicBezTo>
                    <a:pt x="12" y="14"/>
                    <a:pt x="13" y="9"/>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269"/>
            <p:cNvSpPr>
              <a:spLocks/>
            </p:cNvSpPr>
            <p:nvPr/>
          </p:nvSpPr>
          <p:spPr bwMode="auto">
            <a:xfrm>
              <a:off x="4934641" y="3172126"/>
              <a:ext cx="30842" cy="22883"/>
            </a:xfrm>
            <a:custGeom>
              <a:avLst/>
              <a:gdLst>
                <a:gd name="T0" fmla="*/ 9 w 15"/>
                <a:gd name="T1" fmla="*/ 10 h 11"/>
                <a:gd name="T2" fmla="*/ 14 w 15"/>
                <a:gd name="T3" fmla="*/ 7 h 11"/>
                <a:gd name="T4" fmla="*/ 6 w 15"/>
                <a:gd name="T5" fmla="*/ 1 h 11"/>
                <a:gd name="T6" fmla="*/ 9 w 15"/>
                <a:gd name="T7" fmla="*/ 10 h 11"/>
              </a:gdLst>
              <a:ahLst/>
              <a:cxnLst>
                <a:cxn ang="0">
                  <a:pos x="T0" y="T1"/>
                </a:cxn>
                <a:cxn ang="0">
                  <a:pos x="T2" y="T3"/>
                </a:cxn>
                <a:cxn ang="0">
                  <a:pos x="T4" y="T5"/>
                </a:cxn>
                <a:cxn ang="0">
                  <a:pos x="T6" y="T7"/>
                </a:cxn>
              </a:cxnLst>
              <a:rect l="0" t="0" r="r" b="b"/>
              <a:pathLst>
                <a:path w="15" h="11">
                  <a:moveTo>
                    <a:pt x="9" y="10"/>
                  </a:moveTo>
                  <a:cubicBezTo>
                    <a:pt x="11" y="10"/>
                    <a:pt x="12" y="11"/>
                    <a:pt x="14" y="7"/>
                  </a:cubicBezTo>
                  <a:cubicBezTo>
                    <a:pt x="15" y="3"/>
                    <a:pt x="10" y="0"/>
                    <a:pt x="6" y="1"/>
                  </a:cubicBezTo>
                  <a:cubicBezTo>
                    <a:pt x="0" y="2"/>
                    <a:pt x="3" y="8"/>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4" name="Freeform 270"/>
            <p:cNvSpPr>
              <a:spLocks/>
            </p:cNvSpPr>
            <p:nvPr/>
          </p:nvSpPr>
          <p:spPr bwMode="auto">
            <a:xfrm>
              <a:off x="4979412" y="3176105"/>
              <a:ext cx="9949" cy="13929"/>
            </a:xfrm>
            <a:custGeom>
              <a:avLst/>
              <a:gdLst>
                <a:gd name="T0" fmla="*/ 5 w 5"/>
                <a:gd name="T1" fmla="*/ 3 h 7"/>
                <a:gd name="T2" fmla="*/ 2 w 5"/>
                <a:gd name="T3" fmla="*/ 0 h 7"/>
                <a:gd name="T4" fmla="*/ 2 w 5"/>
                <a:gd name="T5" fmla="*/ 5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0"/>
                  </a:cubicBezTo>
                  <a:cubicBezTo>
                    <a:pt x="0" y="0"/>
                    <a:pt x="0" y="4"/>
                    <a:pt x="2" y="5"/>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271"/>
            <p:cNvSpPr>
              <a:spLocks/>
            </p:cNvSpPr>
            <p:nvPr/>
          </p:nvSpPr>
          <p:spPr bwMode="auto">
            <a:xfrm>
              <a:off x="4965483" y="3133324"/>
              <a:ext cx="28852" cy="17908"/>
            </a:xfrm>
            <a:custGeom>
              <a:avLst/>
              <a:gdLst>
                <a:gd name="T0" fmla="*/ 6 w 14"/>
                <a:gd name="T1" fmla="*/ 9 h 9"/>
                <a:gd name="T2" fmla="*/ 12 w 14"/>
                <a:gd name="T3" fmla="*/ 6 h 9"/>
                <a:gd name="T4" fmla="*/ 7 w 14"/>
                <a:gd name="T5" fmla="*/ 1 h 9"/>
                <a:gd name="T6" fmla="*/ 6 w 14"/>
                <a:gd name="T7" fmla="*/ 9 h 9"/>
              </a:gdLst>
              <a:ahLst/>
              <a:cxnLst>
                <a:cxn ang="0">
                  <a:pos x="T0" y="T1"/>
                </a:cxn>
                <a:cxn ang="0">
                  <a:pos x="T2" y="T3"/>
                </a:cxn>
                <a:cxn ang="0">
                  <a:pos x="T4" y="T5"/>
                </a:cxn>
                <a:cxn ang="0">
                  <a:pos x="T6" y="T7"/>
                </a:cxn>
              </a:cxnLst>
              <a:rect l="0" t="0" r="r" b="b"/>
              <a:pathLst>
                <a:path w="14" h="9">
                  <a:moveTo>
                    <a:pt x="6" y="9"/>
                  </a:moveTo>
                  <a:cubicBezTo>
                    <a:pt x="8" y="9"/>
                    <a:pt x="11" y="7"/>
                    <a:pt x="12" y="6"/>
                  </a:cubicBezTo>
                  <a:cubicBezTo>
                    <a:pt x="14" y="2"/>
                    <a:pt x="11" y="0"/>
                    <a:pt x="7" y="1"/>
                  </a:cubicBezTo>
                  <a:cubicBezTo>
                    <a:pt x="0" y="2"/>
                    <a:pt x="1" y="7"/>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272"/>
            <p:cNvSpPr>
              <a:spLocks/>
            </p:cNvSpPr>
            <p:nvPr/>
          </p:nvSpPr>
          <p:spPr bwMode="auto">
            <a:xfrm>
              <a:off x="5184361" y="3127355"/>
              <a:ext cx="16914"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273"/>
            <p:cNvSpPr>
              <a:spLocks/>
            </p:cNvSpPr>
            <p:nvPr/>
          </p:nvSpPr>
          <p:spPr bwMode="auto">
            <a:xfrm>
              <a:off x="5029157" y="3212916"/>
              <a:ext cx="31837" cy="28852"/>
            </a:xfrm>
            <a:custGeom>
              <a:avLst/>
              <a:gdLst>
                <a:gd name="T0" fmla="*/ 6 w 16"/>
                <a:gd name="T1" fmla="*/ 9 h 14"/>
                <a:gd name="T2" fmla="*/ 13 w 16"/>
                <a:gd name="T3" fmla="*/ 11 h 14"/>
                <a:gd name="T4" fmla="*/ 3 w 16"/>
                <a:gd name="T5" fmla="*/ 2 h 14"/>
                <a:gd name="T6" fmla="*/ 6 w 16"/>
                <a:gd name="T7" fmla="*/ 9 h 14"/>
              </a:gdLst>
              <a:ahLst/>
              <a:cxnLst>
                <a:cxn ang="0">
                  <a:pos x="T0" y="T1"/>
                </a:cxn>
                <a:cxn ang="0">
                  <a:pos x="T2" y="T3"/>
                </a:cxn>
                <a:cxn ang="0">
                  <a:pos x="T4" y="T5"/>
                </a:cxn>
                <a:cxn ang="0">
                  <a:pos x="T6" y="T7"/>
                </a:cxn>
              </a:cxnLst>
              <a:rect l="0" t="0" r="r" b="b"/>
              <a:pathLst>
                <a:path w="16" h="14">
                  <a:moveTo>
                    <a:pt x="6" y="9"/>
                  </a:moveTo>
                  <a:cubicBezTo>
                    <a:pt x="8" y="10"/>
                    <a:pt x="9" y="14"/>
                    <a:pt x="13" y="11"/>
                  </a:cubicBezTo>
                  <a:cubicBezTo>
                    <a:pt x="16"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274"/>
            <p:cNvSpPr>
              <a:spLocks/>
            </p:cNvSpPr>
            <p:nvPr/>
          </p:nvSpPr>
          <p:spPr bwMode="auto">
            <a:xfrm>
              <a:off x="5059004" y="3198988"/>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275"/>
            <p:cNvSpPr>
              <a:spLocks/>
            </p:cNvSpPr>
            <p:nvPr/>
          </p:nvSpPr>
          <p:spPr bwMode="auto">
            <a:xfrm>
              <a:off x="4743620" y="3383045"/>
              <a:ext cx="22883" cy="34822"/>
            </a:xfrm>
            <a:custGeom>
              <a:avLst/>
              <a:gdLst>
                <a:gd name="T0" fmla="*/ 8 w 11"/>
                <a:gd name="T1" fmla="*/ 6 h 17"/>
                <a:gd name="T2" fmla="*/ 9 w 11"/>
                <a:gd name="T3" fmla="*/ 13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0" y="7"/>
                  </a:cubicBezTo>
                  <a:cubicBezTo>
                    <a:pt x="0" y="0"/>
                    <a:pt x="5"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276"/>
            <p:cNvSpPr>
              <a:spLocks/>
            </p:cNvSpPr>
            <p:nvPr/>
          </p:nvSpPr>
          <p:spPr bwMode="auto">
            <a:xfrm>
              <a:off x="4799335" y="3475570"/>
              <a:ext cx="28852" cy="19898"/>
            </a:xfrm>
            <a:custGeom>
              <a:avLst/>
              <a:gdLst>
                <a:gd name="T0" fmla="*/ 9 w 14"/>
                <a:gd name="T1" fmla="*/ 1 h 10"/>
                <a:gd name="T2" fmla="*/ 12 w 14"/>
                <a:gd name="T3" fmla="*/ 5 h 10"/>
                <a:gd name="T4" fmla="*/ 6 w 14"/>
                <a:gd name="T5" fmla="*/ 10 h 10"/>
                <a:gd name="T6" fmla="*/ 9 w 14"/>
                <a:gd name="T7" fmla="*/ 1 h 10"/>
              </a:gdLst>
              <a:ahLst/>
              <a:cxnLst>
                <a:cxn ang="0">
                  <a:pos x="T0" y="T1"/>
                </a:cxn>
                <a:cxn ang="0">
                  <a:pos x="T2" y="T3"/>
                </a:cxn>
                <a:cxn ang="0">
                  <a:pos x="T4" y="T5"/>
                </a:cxn>
                <a:cxn ang="0">
                  <a:pos x="T6" y="T7"/>
                </a:cxn>
              </a:cxnLst>
              <a:rect l="0" t="0" r="r" b="b"/>
              <a:pathLst>
                <a:path w="14" h="10">
                  <a:moveTo>
                    <a:pt x="9" y="1"/>
                  </a:moveTo>
                  <a:cubicBezTo>
                    <a:pt x="12" y="0"/>
                    <a:pt x="11" y="3"/>
                    <a:pt x="12" y="5"/>
                  </a:cubicBezTo>
                  <a:cubicBezTo>
                    <a:pt x="14" y="9"/>
                    <a:pt x="10" y="10"/>
                    <a:pt x="6"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1" name="Freeform 277"/>
            <p:cNvSpPr>
              <a:spLocks/>
            </p:cNvSpPr>
            <p:nvPr/>
          </p:nvSpPr>
          <p:spPr bwMode="auto">
            <a:xfrm>
              <a:off x="4747600" y="3537254"/>
              <a:ext cx="20893" cy="25867"/>
            </a:xfrm>
            <a:custGeom>
              <a:avLst/>
              <a:gdLst>
                <a:gd name="T0" fmla="*/ 1 w 10"/>
                <a:gd name="T1" fmla="*/ 4 h 13"/>
                <a:gd name="T2" fmla="*/ 6 w 10"/>
                <a:gd name="T3" fmla="*/ 0 h 13"/>
                <a:gd name="T4" fmla="*/ 8 w 10"/>
                <a:gd name="T5" fmla="*/ 7 h 13"/>
                <a:gd name="T6" fmla="*/ 1 w 10"/>
                <a:gd name="T7" fmla="*/ 4 h 13"/>
              </a:gdLst>
              <a:ahLst/>
              <a:cxnLst>
                <a:cxn ang="0">
                  <a:pos x="T0" y="T1"/>
                </a:cxn>
                <a:cxn ang="0">
                  <a:pos x="T2" y="T3"/>
                </a:cxn>
                <a:cxn ang="0">
                  <a:pos x="T4" y="T5"/>
                </a:cxn>
                <a:cxn ang="0">
                  <a:pos x="T6" y="T7"/>
                </a:cxn>
              </a:cxnLst>
              <a:rect l="0" t="0" r="r" b="b"/>
              <a:pathLst>
                <a:path w="10" h="13">
                  <a:moveTo>
                    <a:pt x="1" y="4"/>
                  </a:moveTo>
                  <a:cubicBezTo>
                    <a:pt x="1" y="2"/>
                    <a:pt x="4" y="0"/>
                    <a:pt x="6" y="0"/>
                  </a:cubicBezTo>
                  <a:cubicBezTo>
                    <a:pt x="10" y="1"/>
                    <a:pt x="10"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278"/>
            <p:cNvSpPr>
              <a:spLocks/>
            </p:cNvSpPr>
            <p:nvPr/>
          </p:nvSpPr>
          <p:spPr bwMode="auto">
            <a:xfrm>
              <a:off x="4824207" y="3520341"/>
              <a:ext cx="27857" cy="14924"/>
            </a:xfrm>
            <a:custGeom>
              <a:avLst/>
              <a:gdLst>
                <a:gd name="T0" fmla="*/ 7 w 14"/>
                <a:gd name="T1" fmla="*/ 7 h 7"/>
                <a:gd name="T2" fmla="*/ 12 w 14"/>
                <a:gd name="T3" fmla="*/ 5 h 7"/>
                <a:gd name="T4" fmla="*/ 11 w 14"/>
                <a:gd name="T5" fmla="*/ 2 h 7"/>
                <a:gd name="T6" fmla="*/ 7 w 14"/>
                <a:gd name="T7" fmla="*/ 0 h 7"/>
                <a:gd name="T8" fmla="*/ 7 w 14"/>
                <a:gd name="T9" fmla="*/ 7 h 7"/>
              </a:gdLst>
              <a:ahLst/>
              <a:cxnLst>
                <a:cxn ang="0">
                  <a:pos x="T0" y="T1"/>
                </a:cxn>
                <a:cxn ang="0">
                  <a:pos x="T2" y="T3"/>
                </a:cxn>
                <a:cxn ang="0">
                  <a:pos x="T4" y="T5"/>
                </a:cxn>
                <a:cxn ang="0">
                  <a:pos x="T6" y="T7"/>
                </a:cxn>
                <a:cxn ang="0">
                  <a:pos x="T8" y="T9"/>
                </a:cxn>
              </a:cxnLst>
              <a:rect l="0" t="0" r="r" b="b"/>
              <a:pathLst>
                <a:path w="14" h="7">
                  <a:moveTo>
                    <a:pt x="7" y="7"/>
                  </a:moveTo>
                  <a:cubicBezTo>
                    <a:pt x="9" y="7"/>
                    <a:pt x="12" y="6"/>
                    <a:pt x="12" y="5"/>
                  </a:cubicBezTo>
                  <a:cubicBezTo>
                    <a:pt x="14" y="4"/>
                    <a:pt x="13" y="3"/>
                    <a:pt x="11" y="2"/>
                  </a:cubicBezTo>
                  <a:cubicBezTo>
                    <a:pt x="10" y="1"/>
                    <a:pt x="9" y="0"/>
                    <a:pt x="7" y="0"/>
                  </a:cubicBezTo>
                  <a:cubicBezTo>
                    <a:pt x="0" y="1"/>
                    <a:pt x="2"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279"/>
            <p:cNvSpPr>
              <a:spLocks/>
            </p:cNvSpPr>
            <p:nvPr/>
          </p:nvSpPr>
          <p:spPr bwMode="auto">
            <a:xfrm>
              <a:off x="5022193" y="3160187"/>
              <a:ext cx="16914" cy="25867"/>
            </a:xfrm>
            <a:custGeom>
              <a:avLst/>
              <a:gdLst>
                <a:gd name="T0" fmla="*/ 1 w 8"/>
                <a:gd name="T1" fmla="*/ 8 h 13"/>
                <a:gd name="T2" fmla="*/ 1 w 8"/>
                <a:gd name="T3" fmla="*/ 2 h 13"/>
                <a:gd name="T4" fmla="*/ 5 w 8"/>
                <a:gd name="T5" fmla="*/ 3 h 13"/>
                <a:gd name="T6" fmla="*/ 8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2"/>
                  </a:cubicBezTo>
                  <a:cubicBezTo>
                    <a:pt x="2" y="0"/>
                    <a:pt x="3" y="1"/>
                    <a:pt x="5" y="3"/>
                  </a:cubicBezTo>
                  <a:cubicBezTo>
                    <a:pt x="6" y="4"/>
                    <a:pt x="8" y="4"/>
                    <a:pt x="8" y="6"/>
                  </a:cubicBezTo>
                  <a:cubicBezTo>
                    <a:pt x="8" y="13"/>
                    <a:pt x="4"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4" name="Freeform 280"/>
            <p:cNvSpPr>
              <a:spLocks/>
            </p:cNvSpPr>
            <p:nvPr/>
          </p:nvSpPr>
          <p:spPr bwMode="auto">
            <a:xfrm>
              <a:off x="4998315" y="3110442"/>
              <a:ext cx="25867" cy="28852"/>
            </a:xfrm>
            <a:custGeom>
              <a:avLst/>
              <a:gdLst>
                <a:gd name="T0" fmla="*/ 4 w 13"/>
                <a:gd name="T1" fmla="*/ 4 h 14"/>
                <a:gd name="T2" fmla="*/ 1 w 13"/>
                <a:gd name="T3" fmla="*/ 10 h 14"/>
                <a:gd name="T4" fmla="*/ 11 w 13"/>
                <a:gd name="T5" fmla="*/ 7 h 14"/>
                <a:gd name="T6" fmla="*/ 4 w 13"/>
                <a:gd name="T7" fmla="*/ 4 h 14"/>
              </a:gdLst>
              <a:ahLst/>
              <a:cxnLst>
                <a:cxn ang="0">
                  <a:pos x="T0" y="T1"/>
                </a:cxn>
                <a:cxn ang="0">
                  <a:pos x="T2" y="T3"/>
                </a:cxn>
                <a:cxn ang="0">
                  <a:pos x="T4" y="T5"/>
                </a:cxn>
                <a:cxn ang="0">
                  <a:pos x="T6" y="T7"/>
                </a:cxn>
              </a:cxnLst>
              <a:rect l="0" t="0" r="r" b="b"/>
              <a:pathLst>
                <a:path w="13" h="14">
                  <a:moveTo>
                    <a:pt x="4" y="4"/>
                  </a:moveTo>
                  <a:cubicBezTo>
                    <a:pt x="2" y="5"/>
                    <a:pt x="0" y="5"/>
                    <a:pt x="1" y="10"/>
                  </a:cubicBezTo>
                  <a:cubicBezTo>
                    <a:pt x="1" y="14"/>
                    <a:pt x="9" y="11"/>
                    <a:pt x="11" y="7"/>
                  </a:cubicBezTo>
                  <a:cubicBezTo>
                    <a:pt x="13" y="1"/>
                    <a:pt x="8" y="0"/>
                    <a:pt x="4"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281"/>
            <p:cNvSpPr>
              <a:spLocks/>
            </p:cNvSpPr>
            <p:nvPr/>
          </p:nvSpPr>
          <p:spPr bwMode="auto">
            <a:xfrm>
              <a:off x="5053034" y="3059701"/>
              <a:ext cx="14924" cy="25867"/>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282"/>
            <p:cNvSpPr>
              <a:spLocks/>
            </p:cNvSpPr>
            <p:nvPr/>
          </p:nvSpPr>
          <p:spPr bwMode="auto">
            <a:xfrm>
              <a:off x="5033136" y="3125365"/>
              <a:ext cx="19898"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7" name="Freeform 283"/>
            <p:cNvSpPr>
              <a:spLocks/>
            </p:cNvSpPr>
            <p:nvPr/>
          </p:nvSpPr>
          <p:spPr bwMode="auto">
            <a:xfrm>
              <a:off x="5091836" y="3063681"/>
              <a:ext cx="32832" cy="21888"/>
            </a:xfrm>
            <a:custGeom>
              <a:avLst/>
              <a:gdLst>
                <a:gd name="T0" fmla="*/ 7 w 16"/>
                <a:gd name="T1" fmla="*/ 3 h 11"/>
                <a:gd name="T2" fmla="*/ 14 w 16"/>
                <a:gd name="T3" fmla="*/ 4 h 11"/>
                <a:gd name="T4" fmla="*/ 2 w 16"/>
                <a:gd name="T5" fmla="*/ 9 h 11"/>
                <a:gd name="T6" fmla="*/ 7 w 16"/>
                <a:gd name="T7" fmla="*/ 3 h 11"/>
              </a:gdLst>
              <a:ahLst/>
              <a:cxnLst>
                <a:cxn ang="0">
                  <a:pos x="T0" y="T1"/>
                </a:cxn>
                <a:cxn ang="0">
                  <a:pos x="T2" y="T3"/>
                </a:cxn>
                <a:cxn ang="0">
                  <a:pos x="T4" y="T5"/>
                </a:cxn>
                <a:cxn ang="0">
                  <a:pos x="T6" y="T7"/>
                </a:cxn>
              </a:cxnLst>
              <a:rect l="0" t="0" r="r" b="b"/>
              <a:pathLst>
                <a:path w="16" h="11">
                  <a:moveTo>
                    <a:pt x="7" y="3"/>
                  </a:moveTo>
                  <a:cubicBezTo>
                    <a:pt x="9" y="3"/>
                    <a:pt x="12" y="0"/>
                    <a:pt x="14" y="4"/>
                  </a:cubicBezTo>
                  <a:cubicBezTo>
                    <a:pt x="16" y="8"/>
                    <a:pt x="5" y="11"/>
                    <a:pt x="2" y="9"/>
                  </a:cubicBezTo>
                  <a:cubicBezTo>
                    <a:pt x="0" y="6"/>
                    <a:pt x="1" y="2"/>
                    <a:pt x="7"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284"/>
            <p:cNvSpPr>
              <a:spLocks/>
            </p:cNvSpPr>
            <p:nvPr/>
          </p:nvSpPr>
          <p:spPr bwMode="auto">
            <a:xfrm>
              <a:off x="5163469" y="2998017"/>
              <a:ext cx="32832" cy="24873"/>
            </a:xfrm>
            <a:custGeom>
              <a:avLst/>
              <a:gdLst>
                <a:gd name="T0" fmla="*/ 6 w 16"/>
                <a:gd name="T1" fmla="*/ 4 h 12"/>
                <a:gd name="T2" fmla="*/ 12 w 16"/>
                <a:gd name="T3" fmla="*/ 2 h 12"/>
                <a:gd name="T4" fmla="*/ 7 w 16"/>
                <a:gd name="T5" fmla="*/ 11 h 12"/>
                <a:gd name="T6" fmla="*/ 6 w 16"/>
                <a:gd name="T7" fmla="*/ 4 h 12"/>
              </a:gdLst>
              <a:ahLst/>
              <a:cxnLst>
                <a:cxn ang="0">
                  <a:pos x="T0" y="T1"/>
                </a:cxn>
                <a:cxn ang="0">
                  <a:pos x="T2" y="T3"/>
                </a:cxn>
                <a:cxn ang="0">
                  <a:pos x="T4" y="T5"/>
                </a:cxn>
                <a:cxn ang="0">
                  <a:pos x="T6" y="T7"/>
                </a:cxn>
              </a:cxnLst>
              <a:rect l="0" t="0" r="r" b="b"/>
              <a:pathLst>
                <a:path w="16" h="12">
                  <a:moveTo>
                    <a:pt x="6" y="4"/>
                  </a:moveTo>
                  <a:cubicBezTo>
                    <a:pt x="7" y="2"/>
                    <a:pt x="7" y="0"/>
                    <a:pt x="12" y="2"/>
                  </a:cubicBezTo>
                  <a:cubicBezTo>
                    <a:pt x="16" y="3"/>
                    <a:pt x="11" y="10"/>
                    <a:pt x="7" y="11"/>
                  </a:cubicBezTo>
                  <a:cubicBezTo>
                    <a:pt x="0" y="12"/>
                    <a:pt x="1" y="7"/>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285"/>
            <p:cNvSpPr>
              <a:spLocks/>
            </p:cNvSpPr>
            <p:nvPr/>
          </p:nvSpPr>
          <p:spPr bwMode="auto">
            <a:xfrm>
              <a:off x="5059004" y="3096513"/>
              <a:ext cx="28852" cy="28852"/>
            </a:xfrm>
            <a:custGeom>
              <a:avLst/>
              <a:gdLst>
                <a:gd name="T0" fmla="*/ 10 w 14"/>
                <a:gd name="T1" fmla="*/ 11 h 14"/>
                <a:gd name="T2" fmla="*/ 13 w 14"/>
                <a:gd name="T3" fmla="*/ 5 h 14"/>
                <a:gd name="T4" fmla="*/ 3 w 14"/>
                <a:gd name="T5" fmla="*/ 8 h 14"/>
                <a:gd name="T6" fmla="*/ 10 w 14"/>
                <a:gd name="T7" fmla="*/ 11 h 14"/>
              </a:gdLst>
              <a:ahLst/>
              <a:cxnLst>
                <a:cxn ang="0">
                  <a:pos x="T0" y="T1"/>
                </a:cxn>
                <a:cxn ang="0">
                  <a:pos x="T2" y="T3"/>
                </a:cxn>
                <a:cxn ang="0">
                  <a:pos x="T4" y="T5"/>
                </a:cxn>
                <a:cxn ang="0">
                  <a:pos x="T6" y="T7"/>
                </a:cxn>
              </a:cxnLst>
              <a:rect l="0" t="0" r="r" b="b"/>
              <a:pathLst>
                <a:path w="14" h="14">
                  <a:moveTo>
                    <a:pt x="10" y="11"/>
                  </a:moveTo>
                  <a:cubicBezTo>
                    <a:pt x="11" y="9"/>
                    <a:pt x="14" y="10"/>
                    <a:pt x="13" y="5"/>
                  </a:cubicBezTo>
                  <a:cubicBezTo>
                    <a:pt x="13" y="0"/>
                    <a:pt x="5" y="4"/>
                    <a:pt x="3" y="8"/>
                  </a:cubicBezTo>
                  <a:cubicBezTo>
                    <a:pt x="0" y="14"/>
                    <a:pt x="6" y="14"/>
                    <a:pt x="10"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286"/>
            <p:cNvSpPr>
              <a:spLocks/>
            </p:cNvSpPr>
            <p:nvPr/>
          </p:nvSpPr>
          <p:spPr bwMode="auto">
            <a:xfrm>
              <a:off x="5083877" y="3127355"/>
              <a:ext cx="28852" cy="25867"/>
            </a:xfrm>
            <a:custGeom>
              <a:avLst/>
              <a:gdLst>
                <a:gd name="T0" fmla="*/ 6 w 14"/>
                <a:gd name="T1" fmla="*/ 11 h 13"/>
                <a:gd name="T2" fmla="*/ 11 w 14"/>
                <a:gd name="T3" fmla="*/ 8 h 13"/>
                <a:gd name="T4" fmla="*/ 7 w 14"/>
                <a:gd name="T5" fmla="*/ 2 h 13"/>
                <a:gd name="T6" fmla="*/ 6 w 14"/>
                <a:gd name="T7" fmla="*/ 11 h 13"/>
              </a:gdLst>
              <a:ahLst/>
              <a:cxnLst>
                <a:cxn ang="0">
                  <a:pos x="T0" y="T1"/>
                </a:cxn>
                <a:cxn ang="0">
                  <a:pos x="T2" y="T3"/>
                </a:cxn>
                <a:cxn ang="0">
                  <a:pos x="T4" y="T5"/>
                </a:cxn>
                <a:cxn ang="0">
                  <a:pos x="T6" y="T7"/>
                </a:cxn>
              </a:cxnLst>
              <a:rect l="0" t="0" r="r" b="b"/>
              <a:pathLst>
                <a:path w="14" h="13">
                  <a:moveTo>
                    <a:pt x="6" y="11"/>
                  </a:moveTo>
                  <a:cubicBezTo>
                    <a:pt x="9" y="13"/>
                    <a:pt x="9" y="10"/>
                    <a:pt x="11" y="8"/>
                  </a:cubicBezTo>
                  <a:cubicBezTo>
                    <a:pt x="14" y="5"/>
                    <a:pt x="11" y="3"/>
                    <a:pt x="7" y="2"/>
                  </a:cubicBezTo>
                  <a:cubicBezTo>
                    <a:pt x="0" y="0"/>
                    <a:pt x="1" y="8"/>
                    <a:pt x="6"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287"/>
            <p:cNvSpPr>
              <a:spLocks/>
            </p:cNvSpPr>
            <p:nvPr/>
          </p:nvSpPr>
          <p:spPr bwMode="auto">
            <a:xfrm>
              <a:off x="5141581" y="3108452"/>
              <a:ext cx="19898" cy="28852"/>
            </a:xfrm>
            <a:custGeom>
              <a:avLst/>
              <a:gdLst>
                <a:gd name="T0" fmla="*/ 1 w 10"/>
                <a:gd name="T1" fmla="*/ 7 h 14"/>
                <a:gd name="T2" fmla="*/ 5 w 10"/>
                <a:gd name="T3" fmla="*/ 13 h 14"/>
                <a:gd name="T4" fmla="*/ 9 w 10"/>
                <a:gd name="T5" fmla="*/ 7 h 14"/>
                <a:gd name="T6" fmla="*/ 1 w 10"/>
                <a:gd name="T7" fmla="*/ 7 h 14"/>
              </a:gdLst>
              <a:ahLst/>
              <a:cxnLst>
                <a:cxn ang="0">
                  <a:pos x="T0" y="T1"/>
                </a:cxn>
                <a:cxn ang="0">
                  <a:pos x="T2" y="T3"/>
                </a:cxn>
                <a:cxn ang="0">
                  <a:pos x="T4" y="T5"/>
                </a:cxn>
                <a:cxn ang="0">
                  <a:pos x="T6" y="T7"/>
                </a:cxn>
              </a:cxnLst>
              <a:rect l="0" t="0" r="r" b="b"/>
              <a:pathLst>
                <a:path w="10" h="14">
                  <a:moveTo>
                    <a:pt x="1" y="7"/>
                  </a:moveTo>
                  <a:cubicBezTo>
                    <a:pt x="0" y="9"/>
                    <a:pt x="3" y="12"/>
                    <a:pt x="5" y="13"/>
                  </a:cubicBezTo>
                  <a:cubicBezTo>
                    <a:pt x="9" y="14"/>
                    <a:pt x="10" y="11"/>
                    <a:pt x="9" y="7"/>
                  </a:cubicBezTo>
                  <a:cubicBezTo>
                    <a:pt x="7" y="0"/>
                    <a:pt x="2"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288"/>
            <p:cNvSpPr>
              <a:spLocks/>
            </p:cNvSpPr>
            <p:nvPr/>
          </p:nvSpPr>
          <p:spPr bwMode="auto">
            <a:xfrm>
              <a:off x="5143571" y="3050748"/>
              <a:ext cx="24873" cy="16914"/>
            </a:xfrm>
            <a:custGeom>
              <a:avLst/>
              <a:gdLst>
                <a:gd name="T0" fmla="*/ 5 w 12"/>
                <a:gd name="T1" fmla="*/ 1 h 8"/>
                <a:gd name="T2" fmla="*/ 10 w 12"/>
                <a:gd name="T3" fmla="*/ 0 h 8"/>
                <a:gd name="T4" fmla="*/ 10 w 12"/>
                <a:gd name="T5" fmla="*/ 4 h 8"/>
                <a:gd name="T6" fmla="*/ 7 w 12"/>
                <a:gd name="T7" fmla="*/ 7 h 8"/>
                <a:gd name="T8" fmla="*/ 5 w 12"/>
                <a:gd name="T9" fmla="*/ 1 h 8"/>
              </a:gdLst>
              <a:ahLst/>
              <a:cxnLst>
                <a:cxn ang="0">
                  <a:pos x="T0" y="T1"/>
                </a:cxn>
                <a:cxn ang="0">
                  <a:pos x="T2" y="T3"/>
                </a:cxn>
                <a:cxn ang="0">
                  <a:pos x="T4" y="T5"/>
                </a:cxn>
                <a:cxn ang="0">
                  <a:pos x="T6" y="T7"/>
                </a:cxn>
                <a:cxn ang="0">
                  <a:pos x="T8" y="T9"/>
                </a:cxn>
              </a:cxnLst>
              <a:rect l="0" t="0" r="r" b="b"/>
              <a:pathLst>
                <a:path w="12" h="8">
                  <a:moveTo>
                    <a:pt x="5" y="1"/>
                  </a:moveTo>
                  <a:cubicBezTo>
                    <a:pt x="6" y="0"/>
                    <a:pt x="9" y="0"/>
                    <a:pt x="10" y="0"/>
                  </a:cubicBezTo>
                  <a:cubicBezTo>
                    <a:pt x="12" y="1"/>
                    <a:pt x="11" y="2"/>
                    <a:pt x="10" y="4"/>
                  </a:cubicBezTo>
                  <a:cubicBezTo>
                    <a:pt x="9" y="5"/>
                    <a:pt x="8" y="7"/>
                    <a:pt x="7" y="7"/>
                  </a:cubicBezTo>
                  <a:cubicBezTo>
                    <a:pt x="0" y="8"/>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289"/>
            <p:cNvSpPr>
              <a:spLocks/>
            </p:cNvSpPr>
            <p:nvPr/>
          </p:nvSpPr>
          <p:spPr bwMode="auto">
            <a:xfrm>
              <a:off x="5053034" y="3147253"/>
              <a:ext cx="26863" cy="18903"/>
            </a:xfrm>
            <a:custGeom>
              <a:avLst/>
              <a:gdLst>
                <a:gd name="T0" fmla="*/ 6 w 13"/>
                <a:gd name="T1" fmla="*/ 2 h 9"/>
                <a:gd name="T2" fmla="*/ 1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1" y="2"/>
                  </a:cubicBezTo>
                  <a:cubicBezTo>
                    <a:pt x="0" y="4"/>
                    <a:pt x="6" y="9"/>
                    <a:pt x="9" y="9"/>
                  </a:cubicBezTo>
                  <a:cubicBezTo>
                    <a:pt x="13" y="8"/>
                    <a:pt x="9"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290"/>
            <p:cNvSpPr>
              <a:spLocks/>
            </p:cNvSpPr>
            <p:nvPr/>
          </p:nvSpPr>
          <p:spPr bwMode="auto">
            <a:xfrm>
              <a:off x="4782421" y="3539244"/>
              <a:ext cx="32832" cy="23878"/>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291"/>
            <p:cNvSpPr>
              <a:spLocks/>
            </p:cNvSpPr>
            <p:nvPr/>
          </p:nvSpPr>
          <p:spPr bwMode="auto">
            <a:xfrm>
              <a:off x="4950560" y="3237789"/>
              <a:ext cx="14924"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6" y="5"/>
                    <a:pt x="5" y="6"/>
                    <a:pt x="3" y="6"/>
                  </a:cubicBezTo>
                  <a:cubicBezTo>
                    <a:pt x="0" y="6"/>
                    <a:pt x="2" y="1"/>
                    <a:pt x="4" y="1"/>
                  </a:cubicBezTo>
                  <a:cubicBezTo>
                    <a:pt x="7"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292"/>
            <p:cNvSpPr>
              <a:spLocks/>
            </p:cNvSpPr>
            <p:nvPr/>
          </p:nvSpPr>
          <p:spPr bwMode="auto">
            <a:xfrm>
              <a:off x="4926682" y="3200977"/>
              <a:ext cx="13929"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5"/>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7" name="Freeform 293"/>
            <p:cNvSpPr>
              <a:spLocks/>
            </p:cNvSpPr>
            <p:nvPr/>
          </p:nvSpPr>
          <p:spPr bwMode="auto">
            <a:xfrm>
              <a:off x="4555583" y="3632765"/>
              <a:ext cx="30842" cy="16914"/>
            </a:xfrm>
            <a:custGeom>
              <a:avLst/>
              <a:gdLst>
                <a:gd name="T0" fmla="*/ 9 w 15"/>
                <a:gd name="T1" fmla="*/ 7 h 8"/>
                <a:gd name="T2" fmla="*/ 13 w 15"/>
                <a:gd name="T3" fmla="*/ 4 h 8"/>
                <a:gd name="T4" fmla="*/ 11 w 15"/>
                <a:gd name="T5" fmla="*/ 1 h 8"/>
                <a:gd name="T6" fmla="*/ 6 w 15"/>
                <a:gd name="T7" fmla="*/ 1 h 8"/>
                <a:gd name="T8" fmla="*/ 9 w 15"/>
                <a:gd name="T9" fmla="*/ 7 h 8"/>
              </a:gdLst>
              <a:ahLst/>
              <a:cxnLst>
                <a:cxn ang="0">
                  <a:pos x="T0" y="T1"/>
                </a:cxn>
                <a:cxn ang="0">
                  <a:pos x="T2" y="T3"/>
                </a:cxn>
                <a:cxn ang="0">
                  <a:pos x="T4" y="T5"/>
                </a:cxn>
                <a:cxn ang="0">
                  <a:pos x="T6" y="T7"/>
                </a:cxn>
                <a:cxn ang="0">
                  <a:pos x="T8" y="T9"/>
                </a:cxn>
              </a:cxnLst>
              <a:rect l="0" t="0" r="r" b="b"/>
              <a:pathLst>
                <a:path w="15" h="8">
                  <a:moveTo>
                    <a:pt x="9" y="7"/>
                  </a:moveTo>
                  <a:cubicBezTo>
                    <a:pt x="11" y="7"/>
                    <a:pt x="13" y="5"/>
                    <a:pt x="13" y="4"/>
                  </a:cubicBezTo>
                  <a:cubicBezTo>
                    <a:pt x="15" y="2"/>
                    <a:pt x="13" y="2"/>
                    <a:pt x="11" y="1"/>
                  </a:cubicBezTo>
                  <a:cubicBezTo>
                    <a:pt x="9" y="1"/>
                    <a:pt x="8" y="0"/>
                    <a:pt x="6" y="1"/>
                  </a:cubicBezTo>
                  <a:cubicBezTo>
                    <a:pt x="0" y="5"/>
                    <a:pt x="4" y="8"/>
                    <a:pt x="9"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294"/>
            <p:cNvSpPr>
              <a:spLocks/>
            </p:cNvSpPr>
            <p:nvPr/>
          </p:nvSpPr>
          <p:spPr bwMode="auto">
            <a:xfrm>
              <a:off x="5002295" y="3195008"/>
              <a:ext cx="21888" cy="21888"/>
            </a:xfrm>
            <a:custGeom>
              <a:avLst/>
              <a:gdLst>
                <a:gd name="T0" fmla="*/ 2 w 11"/>
                <a:gd name="T1" fmla="*/ 4 h 11"/>
                <a:gd name="T2" fmla="*/ 0 w 11"/>
                <a:gd name="T3" fmla="*/ 9 h 11"/>
                <a:gd name="T4" fmla="*/ 4 w 11"/>
                <a:gd name="T5" fmla="*/ 9 h 11"/>
                <a:gd name="T6" fmla="*/ 8 w 11"/>
                <a:gd name="T7" fmla="*/ 7 h 11"/>
                <a:gd name="T8" fmla="*/ 2 w 11"/>
                <a:gd name="T9" fmla="*/ 4 h 11"/>
              </a:gdLst>
              <a:ahLst/>
              <a:cxnLst>
                <a:cxn ang="0">
                  <a:pos x="T0" y="T1"/>
                </a:cxn>
                <a:cxn ang="0">
                  <a:pos x="T2" y="T3"/>
                </a:cxn>
                <a:cxn ang="0">
                  <a:pos x="T4" y="T5"/>
                </a:cxn>
                <a:cxn ang="0">
                  <a:pos x="T6" y="T7"/>
                </a:cxn>
                <a:cxn ang="0">
                  <a:pos x="T8" y="T9"/>
                </a:cxn>
              </a:cxnLst>
              <a:rect l="0" t="0" r="r" b="b"/>
              <a:pathLst>
                <a:path w="11" h="11">
                  <a:moveTo>
                    <a:pt x="2" y="4"/>
                  </a:moveTo>
                  <a:cubicBezTo>
                    <a:pt x="1" y="5"/>
                    <a:pt x="0" y="8"/>
                    <a:pt x="0" y="9"/>
                  </a:cubicBezTo>
                  <a:cubicBezTo>
                    <a:pt x="1" y="11"/>
                    <a:pt x="2" y="10"/>
                    <a:pt x="4" y="9"/>
                  </a:cubicBezTo>
                  <a:cubicBezTo>
                    <a:pt x="5" y="9"/>
                    <a:pt x="7" y="9"/>
                    <a:pt x="8" y="7"/>
                  </a:cubicBezTo>
                  <a:cubicBezTo>
                    <a:pt x="11"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9" name="Freeform 295"/>
            <p:cNvSpPr>
              <a:spLocks/>
            </p:cNvSpPr>
            <p:nvPr/>
          </p:nvSpPr>
          <p:spPr bwMode="auto">
            <a:xfrm>
              <a:off x="4820227" y="3397968"/>
              <a:ext cx="25867" cy="17908"/>
            </a:xfrm>
            <a:custGeom>
              <a:avLst/>
              <a:gdLst>
                <a:gd name="T0" fmla="*/ 8 w 13"/>
                <a:gd name="T1" fmla="*/ 0 h 9"/>
                <a:gd name="T2" fmla="*/ 12 w 13"/>
                <a:gd name="T3" fmla="*/ 5 h 9"/>
                <a:gd name="T4" fmla="*/ 6 w 13"/>
                <a:gd name="T5" fmla="*/ 8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2" y="5"/>
                  </a:cubicBezTo>
                  <a:cubicBezTo>
                    <a:pt x="13" y="9"/>
                    <a:pt x="9" y="9"/>
                    <a:pt x="6" y="8"/>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0" name="Freeform 296"/>
            <p:cNvSpPr>
              <a:spLocks/>
            </p:cNvSpPr>
            <p:nvPr/>
          </p:nvSpPr>
          <p:spPr bwMode="auto">
            <a:xfrm>
              <a:off x="4741630" y="3311412"/>
              <a:ext cx="32832" cy="24873"/>
            </a:xfrm>
            <a:custGeom>
              <a:avLst/>
              <a:gdLst>
                <a:gd name="T0" fmla="*/ 11 w 16"/>
                <a:gd name="T1" fmla="*/ 8 h 12"/>
                <a:gd name="T2" fmla="*/ 5 w 16"/>
                <a:gd name="T3" fmla="*/ 10 h 12"/>
                <a:gd name="T4" fmla="*/ 10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10" y="10"/>
                    <a:pt x="10" y="12"/>
                    <a:pt x="5" y="10"/>
                  </a:cubicBezTo>
                  <a:cubicBezTo>
                    <a:pt x="0" y="9"/>
                    <a:pt x="6" y="2"/>
                    <a:pt x="10" y="1"/>
                  </a:cubicBezTo>
                  <a:cubicBezTo>
                    <a:pt x="16" y="0"/>
                    <a:pt x="16"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297"/>
            <p:cNvSpPr>
              <a:spLocks/>
            </p:cNvSpPr>
            <p:nvPr/>
          </p:nvSpPr>
          <p:spPr bwMode="auto">
            <a:xfrm>
              <a:off x="4901809" y="3403938"/>
              <a:ext cx="26863" cy="26863"/>
            </a:xfrm>
            <a:custGeom>
              <a:avLst/>
              <a:gdLst>
                <a:gd name="T0" fmla="*/ 4 w 13"/>
                <a:gd name="T1" fmla="*/ 5 h 13"/>
                <a:gd name="T2" fmla="*/ 9 w 13"/>
                <a:gd name="T3" fmla="*/ 1 h 13"/>
                <a:gd name="T4" fmla="*/ 5 w 13"/>
                <a:gd name="T5" fmla="*/ 13 h 13"/>
                <a:gd name="T6" fmla="*/ 4 w 13"/>
                <a:gd name="T7" fmla="*/ 5 h 13"/>
              </a:gdLst>
              <a:ahLst/>
              <a:cxnLst>
                <a:cxn ang="0">
                  <a:pos x="T0" y="T1"/>
                </a:cxn>
                <a:cxn ang="0">
                  <a:pos x="T2" y="T3"/>
                </a:cxn>
                <a:cxn ang="0">
                  <a:pos x="T4" y="T5"/>
                </a:cxn>
                <a:cxn ang="0">
                  <a:pos x="T6" y="T7"/>
                </a:cxn>
              </a:cxnLst>
              <a:rect l="0" t="0" r="r" b="b"/>
              <a:pathLst>
                <a:path w="13" h="13">
                  <a:moveTo>
                    <a:pt x="4" y="5"/>
                  </a:moveTo>
                  <a:cubicBezTo>
                    <a:pt x="5" y="4"/>
                    <a:pt x="4" y="0"/>
                    <a:pt x="9" y="1"/>
                  </a:cubicBezTo>
                  <a:cubicBezTo>
                    <a:pt x="13" y="2"/>
                    <a:pt x="9" y="13"/>
                    <a:pt x="5"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298"/>
            <p:cNvSpPr>
              <a:spLocks/>
            </p:cNvSpPr>
            <p:nvPr/>
          </p:nvSpPr>
          <p:spPr bwMode="auto">
            <a:xfrm>
              <a:off x="5020203" y="3387025"/>
              <a:ext cx="20893"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7" y="0"/>
                    <a:pt x="10" y="8"/>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3" name="Freeform 299"/>
            <p:cNvSpPr>
              <a:spLocks/>
            </p:cNvSpPr>
            <p:nvPr/>
          </p:nvSpPr>
          <p:spPr bwMode="auto">
            <a:xfrm>
              <a:off x="4961503" y="3436770"/>
              <a:ext cx="17908" cy="23878"/>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300"/>
            <p:cNvSpPr>
              <a:spLocks/>
            </p:cNvSpPr>
            <p:nvPr/>
          </p:nvSpPr>
          <p:spPr bwMode="auto">
            <a:xfrm>
              <a:off x="4230251" y="3485520"/>
              <a:ext cx="31837" cy="24873"/>
            </a:xfrm>
            <a:custGeom>
              <a:avLst/>
              <a:gdLst>
                <a:gd name="T0" fmla="*/ 12 w 16"/>
                <a:gd name="T1" fmla="*/ 10 h 12"/>
                <a:gd name="T2" fmla="*/ 13 w 16"/>
                <a:gd name="T3" fmla="*/ 4 h 12"/>
                <a:gd name="T4" fmla="*/ 6 w 16"/>
                <a:gd name="T5" fmla="*/ 3 h 12"/>
                <a:gd name="T6" fmla="*/ 12 w 16"/>
                <a:gd name="T7" fmla="*/ 10 h 12"/>
              </a:gdLst>
              <a:ahLst/>
              <a:cxnLst>
                <a:cxn ang="0">
                  <a:pos x="T0" y="T1"/>
                </a:cxn>
                <a:cxn ang="0">
                  <a:pos x="T2" y="T3"/>
                </a:cxn>
                <a:cxn ang="0">
                  <a:pos x="T4" y="T5"/>
                </a:cxn>
                <a:cxn ang="0">
                  <a:pos x="T6" y="T7"/>
                </a:cxn>
              </a:cxnLst>
              <a:rect l="0" t="0" r="r" b="b"/>
              <a:pathLst>
                <a:path w="16" h="12">
                  <a:moveTo>
                    <a:pt x="12" y="10"/>
                  </a:moveTo>
                  <a:cubicBezTo>
                    <a:pt x="16" y="8"/>
                    <a:pt x="13" y="7"/>
                    <a:pt x="13" y="4"/>
                  </a:cubicBezTo>
                  <a:cubicBezTo>
                    <a:pt x="13" y="0"/>
                    <a:pt x="9" y="1"/>
                    <a:pt x="6" y="3"/>
                  </a:cubicBezTo>
                  <a:cubicBezTo>
                    <a:pt x="0" y="8"/>
                    <a:pt x="7" y="12"/>
                    <a:pt x="12"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301"/>
            <p:cNvSpPr>
              <a:spLocks/>
            </p:cNvSpPr>
            <p:nvPr/>
          </p:nvSpPr>
          <p:spPr bwMode="auto">
            <a:xfrm>
              <a:off x="5008264" y="3465621"/>
              <a:ext cx="11939" cy="15918"/>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3"/>
                    <a:pt x="4" y="2"/>
                  </a:cubicBezTo>
                  <a:cubicBezTo>
                    <a:pt x="2" y="0"/>
                    <a:pt x="0" y="4"/>
                    <a:pt x="1" y="6"/>
                  </a:cubicBezTo>
                  <a:cubicBezTo>
                    <a:pt x="2" y="8"/>
                    <a:pt x="4" y="7"/>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6" name="Freeform 302"/>
            <p:cNvSpPr>
              <a:spLocks/>
            </p:cNvSpPr>
            <p:nvPr/>
          </p:nvSpPr>
          <p:spPr bwMode="auto">
            <a:xfrm>
              <a:off x="4987371" y="3403938"/>
              <a:ext cx="16914"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2"/>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7" name="Freeform 303"/>
            <p:cNvSpPr>
              <a:spLocks/>
            </p:cNvSpPr>
            <p:nvPr/>
          </p:nvSpPr>
          <p:spPr bwMode="auto">
            <a:xfrm>
              <a:off x="4954539" y="3491489"/>
              <a:ext cx="28852" cy="24873"/>
            </a:xfrm>
            <a:custGeom>
              <a:avLst/>
              <a:gdLst>
                <a:gd name="T0" fmla="*/ 8 w 14"/>
                <a:gd name="T1" fmla="*/ 9 h 12"/>
                <a:gd name="T2" fmla="*/ 13 w 14"/>
                <a:gd name="T3" fmla="*/ 5 h 12"/>
                <a:gd name="T4" fmla="*/ 1 w 14"/>
                <a:gd name="T5" fmla="*/ 6 h 12"/>
                <a:gd name="T6" fmla="*/ 8 w 14"/>
                <a:gd name="T7" fmla="*/ 9 h 12"/>
              </a:gdLst>
              <a:ahLst/>
              <a:cxnLst>
                <a:cxn ang="0">
                  <a:pos x="T0" y="T1"/>
                </a:cxn>
                <a:cxn ang="0">
                  <a:pos x="T2" y="T3"/>
                </a:cxn>
                <a:cxn ang="0">
                  <a:pos x="T4" y="T5"/>
                </a:cxn>
                <a:cxn ang="0">
                  <a:pos x="T6" y="T7"/>
                </a:cxn>
              </a:cxnLst>
              <a:rect l="0" t="0" r="r" b="b"/>
              <a:pathLst>
                <a:path w="14" h="12">
                  <a:moveTo>
                    <a:pt x="8" y="9"/>
                  </a:moveTo>
                  <a:cubicBezTo>
                    <a:pt x="10" y="8"/>
                    <a:pt x="14" y="10"/>
                    <a:pt x="13" y="5"/>
                  </a:cubicBezTo>
                  <a:cubicBezTo>
                    <a:pt x="13" y="0"/>
                    <a:pt x="2" y="2"/>
                    <a:pt x="1" y="6"/>
                  </a:cubicBezTo>
                  <a:cubicBezTo>
                    <a:pt x="0" y="9"/>
                    <a:pt x="3" y="12"/>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8" name="Freeform 304"/>
            <p:cNvSpPr>
              <a:spLocks/>
            </p:cNvSpPr>
            <p:nvPr/>
          </p:nvSpPr>
          <p:spPr bwMode="auto">
            <a:xfrm>
              <a:off x="4834156" y="3539244"/>
              <a:ext cx="20893" cy="36812"/>
            </a:xfrm>
            <a:custGeom>
              <a:avLst/>
              <a:gdLst>
                <a:gd name="T0" fmla="*/ 1 w 10"/>
                <a:gd name="T1" fmla="*/ 10 h 18"/>
                <a:gd name="T2" fmla="*/ 4 w 10"/>
                <a:gd name="T3" fmla="*/ 16 h 18"/>
                <a:gd name="T4" fmla="*/ 8 w 10"/>
                <a:gd name="T5" fmla="*/ 6 h 18"/>
                <a:gd name="T6" fmla="*/ 1 w 10"/>
                <a:gd name="T7" fmla="*/ 10 h 18"/>
              </a:gdLst>
              <a:ahLst/>
              <a:cxnLst>
                <a:cxn ang="0">
                  <a:pos x="T0" y="T1"/>
                </a:cxn>
                <a:cxn ang="0">
                  <a:pos x="T2" y="T3"/>
                </a:cxn>
                <a:cxn ang="0">
                  <a:pos x="T4" y="T5"/>
                </a:cxn>
                <a:cxn ang="0">
                  <a:pos x="T6" y="T7"/>
                </a:cxn>
              </a:cxnLst>
              <a:rect l="0" t="0" r="r" b="b"/>
              <a:pathLst>
                <a:path w="10" h="18">
                  <a:moveTo>
                    <a:pt x="1" y="10"/>
                  </a:moveTo>
                  <a:cubicBezTo>
                    <a:pt x="1" y="12"/>
                    <a:pt x="0" y="13"/>
                    <a:pt x="4" y="16"/>
                  </a:cubicBezTo>
                  <a:cubicBezTo>
                    <a:pt x="8" y="18"/>
                    <a:pt x="10" y="10"/>
                    <a:pt x="8" y="6"/>
                  </a:cubicBezTo>
                  <a:cubicBezTo>
                    <a:pt x="5" y="0"/>
                    <a:pt x="1"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9" name="Freeform 305"/>
            <p:cNvSpPr>
              <a:spLocks/>
            </p:cNvSpPr>
            <p:nvPr/>
          </p:nvSpPr>
          <p:spPr bwMode="auto">
            <a:xfrm>
              <a:off x="5002295" y="3421846"/>
              <a:ext cx="19898"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8"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0" name="Freeform 306"/>
            <p:cNvSpPr>
              <a:spLocks/>
            </p:cNvSpPr>
            <p:nvPr/>
          </p:nvSpPr>
          <p:spPr bwMode="auto">
            <a:xfrm>
              <a:off x="4884896" y="3481540"/>
              <a:ext cx="18903" cy="26863"/>
            </a:xfrm>
            <a:custGeom>
              <a:avLst/>
              <a:gdLst>
                <a:gd name="T0" fmla="*/ 6 w 9"/>
                <a:gd name="T1" fmla="*/ 7 h 13"/>
                <a:gd name="T2" fmla="*/ 7 w 9"/>
                <a:gd name="T3" fmla="*/ 11 h 13"/>
                <a:gd name="T4" fmla="*/ 0 w 9"/>
                <a:gd name="T5" fmla="*/ 5 h 13"/>
                <a:gd name="T6" fmla="*/ 6 w 9"/>
                <a:gd name="T7" fmla="*/ 7 h 13"/>
              </a:gdLst>
              <a:ahLst/>
              <a:cxnLst>
                <a:cxn ang="0">
                  <a:pos x="T0" y="T1"/>
                </a:cxn>
                <a:cxn ang="0">
                  <a:pos x="T2" y="T3"/>
                </a:cxn>
                <a:cxn ang="0">
                  <a:pos x="T4" y="T5"/>
                </a:cxn>
                <a:cxn ang="0">
                  <a:pos x="T6" y="T7"/>
                </a:cxn>
              </a:cxnLst>
              <a:rect l="0" t="0" r="r" b="b"/>
              <a:pathLst>
                <a:path w="9" h="13">
                  <a:moveTo>
                    <a:pt x="6" y="7"/>
                  </a:moveTo>
                  <a:cubicBezTo>
                    <a:pt x="7" y="9"/>
                    <a:pt x="9" y="10"/>
                    <a:pt x="7" y="11"/>
                  </a:cubicBezTo>
                  <a:cubicBezTo>
                    <a:pt x="5" y="13"/>
                    <a:pt x="0" y="7"/>
                    <a:pt x="0" y="5"/>
                  </a:cubicBezTo>
                  <a:cubicBezTo>
                    <a:pt x="0" y="0"/>
                    <a:pt x="5" y="4"/>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1" name="Freeform 307"/>
            <p:cNvSpPr>
              <a:spLocks/>
            </p:cNvSpPr>
            <p:nvPr/>
          </p:nvSpPr>
          <p:spPr bwMode="auto">
            <a:xfrm>
              <a:off x="4857039" y="3530290"/>
              <a:ext cx="29847" cy="22883"/>
            </a:xfrm>
            <a:custGeom>
              <a:avLst/>
              <a:gdLst>
                <a:gd name="T0" fmla="*/ 12 w 15"/>
                <a:gd name="T1" fmla="*/ 2 h 11"/>
                <a:gd name="T2" fmla="*/ 12 w 15"/>
                <a:gd name="T3" fmla="*/ 7 h 11"/>
                <a:gd name="T4" fmla="*/ 5 w 15"/>
                <a:gd name="T5" fmla="*/ 8 h 11"/>
                <a:gd name="T6" fmla="*/ 12 w 15"/>
                <a:gd name="T7" fmla="*/ 2 h 11"/>
              </a:gdLst>
              <a:ahLst/>
              <a:cxnLst>
                <a:cxn ang="0">
                  <a:pos x="T0" y="T1"/>
                </a:cxn>
                <a:cxn ang="0">
                  <a:pos x="T2" y="T3"/>
                </a:cxn>
                <a:cxn ang="0">
                  <a:pos x="T4" y="T5"/>
                </a:cxn>
                <a:cxn ang="0">
                  <a:pos x="T6" y="T7"/>
                </a:cxn>
              </a:cxnLst>
              <a:rect l="0" t="0" r="r" b="b"/>
              <a:pathLst>
                <a:path w="15" h="11">
                  <a:moveTo>
                    <a:pt x="12" y="2"/>
                  </a:moveTo>
                  <a:cubicBezTo>
                    <a:pt x="15" y="3"/>
                    <a:pt x="13" y="5"/>
                    <a:pt x="12" y="7"/>
                  </a:cubicBezTo>
                  <a:cubicBezTo>
                    <a:pt x="12" y="11"/>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2" name="Freeform 308"/>
            <p:cNvSpPr>
              <a:spLocks/>
            </p:cNvSpPr>
            <p:nvPr/>
          </p:nvSpPr>
          <p:spPr bwMode="auto">
            <a:xfrm>
              <a:off x="4899819" y="3518352"/>
              <a:ext cx="15918" cy="28852"/>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3" name="Freeform 309"/>
            <p:cNvSpPr>
              <a:spLocks/>
            </p:cNvSpPr>
            <p:nvPr/>
          </p:nvSpPr>
          <p:spPr bwMode="auto">
            <a:xfrm>
              <a:off x="5045075" y="3413887"/>
              <a:ext cx="32832" cy="24873"/>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1"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4" name="Freeform 310"/>
            <p:cNvSpPr>
              <a:spLocks/>
            </p:cNvSpPr>
            <p:nvPr/>
          </p:nvSpPr>
          <p:spPr bwMode="auto">
            <a:xfrm>
              <a:off x="5104769" y="2934344"/>
              <a:ext cx="36812" cy="20893"/>
            </a:xfrm>
            <a:custGeom>
              <a:avLst/>
              <a:gdLst>
                <a:gd name="T0" fmla="*/ 8 w 18"/>
                <a:gd name="T1" fmla="*/ 1 h 10"/>
                <a:gd name="T2" fmla="*/ 2 w 18"/>
                <a:gd name="T3" fmla="*/ 4 h 10"/>
                <a:gd name="T4" fmla="*/ 12 w 18"/>
                <a:gd name="T5" fmla="*/ 8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2"/>
                    <a:pt x="4" y="0"/>
                    <a:pt x="2" y="4"/>
                  </a:cubicBezTo>
                  <a:cubicBezTo>
                    <a:pt x="0" y="9"/>
                    <a:pt x="9" y="10"/>
                    <a:pt x="12" y="8"/>
                  </a:cubicBezTo>
                  <a:cubicBezTo>
                    <a:pt x="18" y="4"/>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5" name="Freeform 311"/>
            <p:cNvSpPr>
              <a:spLocks/>
            </p:cNvSpPr>
            <p:nvPr/>
          </p:nvSpPr>
          <p:spPr bwMode="auto">
            <a:xfrm>
              <a:off x="5108749" y="3338274"/>
              <a:ext cx="30842" cy="26863"/>
            </a:xfrm>
            <a:custGeom>
              <a:avLst/>
              <a:gdLst>
                <a:gd name="T0" fmla="*/ 11 w 15"/>
                <a:gd name="T1" fmla="*/ 4 h 13"/>
                <a:gd name="T2" fmla="*/ 12 w 15"/>
                <a:gd name="T3" fmla="*/ 9 h 13"/>
                <a:gd name="T4" fmla="*/ 3 w 15"/>
                <a:gd name="T5" fmla="*/ 7 h 13"/>
                <a:gd name="T6" fmla="*/ 11 w 15"/>
                <a:gd name="T7" fmla="*/ 4 h 13"/>
              </a:gdLst>
              <a:ahLst/>
              <a:cxnLst>
                <a:cxn ang="0">
                  <a:pos x="T0" y="T1"/>
                </a:cxn>
                <a:cxn ang="0">
                  <a:pos x="T2" y="T3"/>
                </a:cxn>
                <a:cxn ang="0">
                  <a:pos x="T4" y="T5"/>
                </a:cxn>
                <a:cxn ang="0">
                  <a:pos x="T6" y="T7"/>
                </a:cxn>
              </a:cxnLst>
              <a:rect l="0" t="0" r="r" b="b"/>
              <a:pathLst>
                <a:path w="15" h="13">
                  <a:moveTo>
                    <a:pt x="11" y="4"/>
                  </a:moveTo>
                  <a:cubicBezTo>
                    <a:pt x="13" y="5"/>
                    <a:pt x="15" y="5"/>
                    <a:pt x="12" y="9"/>
                  </a:cubicBezTo>
                  <a:cubicBezTo>
                    <a:pt x="10" y="13"/>
                    <a:pt x="5" y="10"/>
                    <a:pt x="3" y="7"/>
                  </a:cubicBezTo>
                  <a:cubicBezTo>
                    <a:pt x="0" y="1"/>
                    <a:pt x="7" y="0"/>
                    <a:pt x="1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6" name="Freeform 312"/>
            <p:cNvSpPr>
              <a:spLocks/>
            </p:cNvSpPr>
            <p:nvPr/>
          </p:nvSpPr>
          <p:spPr bwMode="auto">
            <a:xfrm>
              <a:off x="4975432" y="3358172"/>
              <a:ext cx="22883" cy="28852"/>
            </a:xfrm>
            <a:custGeom>
              <a:avLst/>
              <a:gdLst>
                <a:gd name="T0" fmla="*/ 9 w 11"/>
                <a:gd name="T1" fmla="*/ 3 h 14"/>
                <a:gd name="T2" fmla="*/ 10 w 11"/>
                <a:gd name="T3" fmla="*/ 10 h 14"/>
                <a:gd name="T4" fmla="*/ 4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4" y="9"/>
                  </a:cubicBezTo>
                  <a:cubicBezTo>
                    <a:pt x="0" y="3"/>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313"/>
            <p:cNvSpPr>
              <a:spLocks/>
            </p:cNvSpPr>
            <p:nvPr/>
          </p:nvSpPr>
          <p:spPr bwMode="auto">
            <a:xfrm>
              <a:off x="5172423" y="3083579"/>
              <a:ext cx="28852" cy="24873"/>
            </a:xfrm>
            <a:custGeom>
              <a:avLst/>
              <a:gdLst>
                <a:gd name="T0" fmla="*/ 8 w 14"/>
                <a:gd name="T1" fmla="*/ 3 h 12"/>
                <a:gd name="T2" fmla="*/ 13 w 14"/>
                <a:gd name="T3" fmla="*/ 7 h 12"/>
                <a:gd name="T4" fmla="*/ 1 w 14"/>
                <a:gd name="T5" fmla="*/ 5 h 12"/>
                <a:gd name="T6" fmla="*/ 8 w 14"/>
                <a:gd name="T7" fmla="*/ 3 h 12"/>
              </a:gdLst>
              <a:ahLst/>
              <a:cxnLst>
                <a:cxn ang="0">
                  <a:pos x="T0" y="T1"/>
                </a:cxn>
                <a:cxn ang="0">
                  <a:pos x="T2" y="T3"/>
                </a:cxn>
                <a:cxn ang="0">
                  <a:pos x="T4" y="T5"/>
                </a:cxn>
                <a:cxn ang="0">
                  <a:pos x="T6" y="T7"/>
                </a:cxn>
              </a:cxnLst>
              <a:rect l="0" t="0" r="r" b="b"/>
              <a:pathLst>
                <a:path w="14" h="12">
                  <a:moveTo>
                    <a:pt x="8" y="3"/>
                  </a:moveTo>
                  <a:cubicBezTo>
                    <a:pt x="10" y="4"/>
                    <a:pt x="14" y="3"/>
                    <a:pt x="13" y="7"/>
                  </a:cubicBezTo>
                  <a:cubicBezTo>
                    <a:pt x="13" y="12"/>
                    <a:pt x="2" y="9"/>
                    <a:pt x="1" y="5"/>
                  </a:cubicBezTo>
                  <a:cubicBezTo>
                    <a:pt x="0" y="2"/>
                    <a:pt x="4"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8" name="Freeform 314"/>
            <p:cNvSpPr>
              <a:spLocks/>
            </p:cNvSpPr>
            <p:nvPr/>
          </p:nvSpPr>
          <p:spPr bwMode="auto">
            <a:xfrm>
              <a:off x="5131632" y="3153222"/>
              <a:ext cx="36812" cy="20893"/>
            </a:xfrm>
            <a:custGeom>
              <a:avLst/>
              <a:gdLst>
                <a:gd name="T0" fmla="*/ 10 w 18"/>
                <a:gd name="T1" fmla="*/ 9 h 10"/>
                <a:gd name="T2" fmla="*/ 15 w 18"/>
                <a:gd name="T3" fmla="*/ 6 h 10"/>
                <a:gd name="T4" fmla="*/ 6 w 18"/>
                <a:gd name="T5" fmla="*/ 2 h 10"/>
                <a:gd name="T6" fmla="*/ 10 w 18"/>
                <a:gd name="T7" fmla="*/ 9 h 10"/>
              </a:gdLst>
              <a:ahLst/>
              <a:cxnLst>
                <a:cxn ang="0">
                  <a:pos x="T0" y="T1"/>
                </a:cxn>
                <a:cxn ang="0">
                  <a:pos x="T2" y="T3"/>
                </a:cxn>
                <a:cxn ang="0">
                  <a:pos x="T4" y="T5"/>
                </a:cxn>
                <a:cxn ang="0">
                  <a:pos x="T6" y="T7"/>
                </a:cxn>
              </a:cxnLst>
              <a:rect l="0" t="0" r="r" b="b"/>
              <a:pathLst>
                <a:path w="18" h="10">
                  <a:moveTo>
                    <a:pt x="10" y="9"/>
                  </a:moveTo>
                  <a:cubicBezTo>
                    <a:pt x="12" y="8"/>
                    <a:pt x="13" y="10"/>
                    <a:pt x="15" y="6"/>
                  </a:cubicBezTo>
                  <a:cubicBezTo>
                    <a:pt x="18" y="1"/>
                    <a:pt x="9" y="0"/>
                    <a:pt x="6" y="2"/>
                  </a:cubicBezTo>
                  <a:cubicBezTo>
                    <a:pt x="0" y="6"/>
                    <a:pt x="4" y="10"/>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9" name="Freeform 315"/>
            <p:cNvSpPr>
              <a:spLocks/>
            </p:cNvSpPr>
            <p:nvPr/>
          </p:nvSpPr>
          <p:spPr bwMode="auto">
            <a:xfrm>
              <a:off x="4215327" y="3522331"/>
              <a:ext cx="26863" cy="18903"/>
            </a:xfrm>
            <a:custGeom>
              <a:avLst/>
              <a:gdLst>
                <a:gd name="T0" fmla="*/ 8 w 13"/>
                <a:gd name="T1" fmla="*/ 7 h 9"/>
                <a:gd name="T2" fmla="*/ 12 w 13"/>
                <a:gd name="T3" fmla="*/ 7 h 9"/>
                <a:gd name="T4" fmla="*/ 4 w 13"/>
                <a:gd name="T5" fmla="*/ 1 h 9"/>
                <a:gd name="T6" fmla="*/ 8 w 13"/>
                <a:gd name="T7" fmla="*/ 7 h 9"/>
              </a:gdLst>
              <a:ahLst/>
              <a:cxnLst>
                <a:cxn ang="0">
                  <a:pos x="T0" y="T1"/>
                </a:cxn>
                <a:cxn ang="0">
                  <a:pos x="T2" y="T3"/>
                </a:cxn>
                <a:cxn ang="0">
                  <a:pos x="T4" y="T5"/>
                </a:cxn>
                <a:cxn ang="0">
                  <a:pos x="T6" y="T7"/>
                </a:cxn>
              </a:cxnLst>
              <a:rect l="0" t="0" r="r" b="b"/>
              <a:pathLst>
                <a:path w="13" h="9">
                  <a:moveTo>
                    <a:pt x="8" y="7"/>
                  </a:moveTo>
                  <a:cubicBezTo>
                    <a:pt x="9" y="7"/>
                    <a:pt x="10" y="9"/>
                    <a:pt x="12" y="7"/>
                  </a:cubicBezTo>
                  <a:cubicBezTo>
                    <a:pt x="13" y="5"/>
                    <a:pt x="7" y="0"/>
                    <a:pt x="4" y="1"/>
                  </a:cubicBezTo>
                  <a:cubicBezTo>
                    <a:pt x="0" y="1"/>
                    <a:pt x="4" y="6"/>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0" name="Freeform 316"/>
            <p:cNvSpPr>
              <a:spLocks/>
            </p:cNvSpPr>
            <p:nvPr/>
          </p:nvSpPr>
          <p:spPr bwMode="auto">
            <a:xfrm>
              <a:off x="5131632" y="3212916"/>
              <a:ext cx="27857" cy="28852"/>
            </a:xfrm>
            <a:custGeom>
              <a:avLst/>
              <a:gdLst>
                <a:gd name="T0" fmla="*/ 3 w 14"/>
                <a:gd name="T1" fmla="*/ 6 h 14"/>
                <a:gd name="T2" fmla="*/ 3 w 14"/>
                <a:gd name="T3" fmla="*/ 11 h 14"/>
                <a:gd name="T4" fmla="*/ 12 w 14"/>
                <a:gd name="T5" fmla="*/ 7 h 14"/>
                <a:gd name="T6" fmla="*/ 3 w 14"/>
                <a:gd name="T7" fmla="*/ 6 h 14"/>
              </a:gdLst>
              <a:ahLst/>
              <a:cxnLst>
                <a:cxn ang="0">
                  <a:pos x="T0" y="T1"/>
                </a:cxn>
                <a:cxn ang="0">
                  <a:pos x="T2" y="T3"/>
                </a:cxn>
                <a:cxn ang="0">
                  <a:pos x="T4" y="T5"/>
                </a:cxn>
                <a:cxn ang="0">
                  <a:pos x="T6" y="T7"/>
                </a:cxn>
              </a:cxnLst>
              <a:rect l="0" t="0" r="r" b="b"/>
              <a:pathLst>
                <a:path w="14" h="14">
                  <a:moveTo>
                    <a:pt x="3" y="6"/>
                  </a:moveTo>
                  <a:cubicBezTo>
                    <a:pt x="1" y="7"/>
                    <a:pt x="0" y="8"/>
                    <a:pt x="3" y="11"/>
                  </a:cubicBezTo>
                  <a:cubicBezTo>
                    <a:pt x="6" y="14"/>
                    <a:pt x="11" y="11"/>
                    <a:pt x="12" y="7"/>
                  </a:cubicBezTo>
                  <a:cubicBezTo>
                    <a:pt x="14" y="0"/>
                    <a:pt x="7" y="1"/>
                    <a:pt x="3"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1" name="Freeform 317"/>
            <p:cNvSpPr>
              <a:spLocks/>
            </p:cNvSpPr>
            <p:nvPr/>
          </p:nvSpPr>
          <p:spPr bwMode="auto">
            <a:xfrm>
              <a:off x="4244180" y="3512382"/>
              <a:ext cx="24873" cy="32832"/>
            </a:xfrm>
            <a:custGeom>
              <a:avLst/>
              <a:gdLst>
                <a:gd name="T0" fmla="*/ 3 w 12"/>
                <a:gd name="T1" fmla="*/ 12 h 16"/>
                <a:gd name="T2" fmla="*/ 8 w 12"/>
                <a:gd name="T3" fmla="*/ 13 h 16"/>
                <a:gd name="T4" fmla="*/ 8 w 12"/>
                <a:gd name="T5" fmla="*/ 5 h 16"/>
                <a:gd name="T6" fmla="*/ 3 w 12"/>
                <a:gd name="T7" fmla="*/ 12 h 16"/>
              </a:gdLst>
              <a:ahLst/>
              <a:cxnLst>
                <a:cxn ang="0">
                  <a:pos x="T0" y="T1"/>
                </a:cxn>
                <a:cxn ang="0">
                  <a:pos x="T2" y="T3"/>
                </a:cxn>
                <a:cxn ang="0">
                  <a:pos x="T4" y="T5"/>
                </a:cxn>
                <a:cxn ang="0">
                  <a:pos x="T6" y="T7"/>
                </a:cxn>
              </a:cxnLst>
              <a:rect l="0" t="0" r="r" b="b"/>
              <a:pathLst>
                <a:path w="12" h="16">
                  <a:moveTo>
                    <a:pt x="3" y="12"/>
                  </a:moveTo>
                  <a:cubicBezTo>
                    <a:pt x="4" y="16"/>
                    <a:pt x="6" y="13"/>
                    <a:pt x="8" y="13"/>
                  </a:cubicBezTo>
                  <a:cubicBezTo>
                    <a:pt x="12" y="12"/>
                    <a:pt x="11" y="8"/>
                    <a:pt x="8" y="5"/>
                  </a:cubicBezTo>
                  <a:cubicBezTo>
                    <a:pt x="3" y="0"/>
                    <a:pt x="0" y="7"/>
                    <a:pt x="3"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318"/>
            <p:cNvSpPr>
              <a:spLocks/>
            </p:cNvSpPr>
            <p:nvPr/>
          </p:nvSpPr>
          <p:spPr bwMode="auto">
            <a:xfrm>
              <a:off x="4275021" y="3526311"/>
              <a:ext cx="17908" cy="30842"/>
            </a:xfrm>
            <a:custGeom>
              <a:avLst/>
              <a:gdLst>
                <a:gd name="T0" fmla="*/ 1 w 9"/>
                <a:gd name="T1" fmla="*/ 5 h 15"/>
                <a:gd name="T2" fmla="*/ 1 w 9"/>
                <a:gd name="T3" fmla="*/ 12 h 15"/>
                <a:gd name="T4" fmla="*/ 8 w 9"/>
                <a:gd name="T5" fmla="*/ 9 h 15"/>
                <a:gd name="T6" fmla="*/ 1 w 9"/>
                <a:gd name="T7" fmla="*/ 5 h 15"/>
              </a:gdLst>
              <a:ahLst/>
              <a:cxnLst>
                <a:cxn ang="0">
                  <a:pos x="T0" y="T1"/>
                </a:cxn>
                <a:cxn ang="0">
                  <a:pos x="T2" y="T3"/>
                </a:cxn>
                <a:cxn ang="0">
                  <a:pos x="T4" y="T5"/>
                </a:cxn>
                <a:cxn ang="0">
                  <a:pos x="T6" y="T7"/>
                </a:cxn>
              </a:cxnLst>
              <a:rect l="0" t="0" r="r" b="b"/>
              <a:pathLst>
                <a:path w="9" h="15">
                  <a:moveTo>
                    <a:pt x="1" y="5"/>
                  </a:moveTo>
                  <a:cubicBezTo>
                    <a:pt x="0" y="6"/>
                    <a:pt x="0" y="10"/>
                    <a:pt x="1" y="12"/>
                  </a:cubicBezTo>
                  <a:cubicBezTo>
                    <a:pt x="4" y="15"/>
                    <a:pt x="7" y="12"/>
                    <a:pt x="8" y="9"/>
                  </a:cubicBezTo>
                  <a:cubicBezTo>
                    <a:pt x="9"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3" name="Freeform 319"/>
            <p:cNvSpPr>
              <a:spLocks/>
            </p:cNvSpPr>
            <p:nvPr/>
          </p:nvSpPr>
          <p:spPr bwMode="auto">
            <a:xfrm>
              <a:off x="4232241" y="3582025"/>
              <a:ext cx="27857" cy="13929"/>
            </a:xfrm>
            <a:custGeom>
              <a:avLst/>
              <a:gdLst>
                <a:gd name="T0" fmla="*/ 8 w 14"/>
                <a:gd name="T1" fmla="*/ 0 h 7"/>
                <a:gd name="T2" fmla="*/ 13 w 14"/>
                <a:gd name="T3" fmla="*/ 2 h 7"/>
                <a:gd name="T4" fmla="*/ 11 w 14"/>
                <a:gd name="T5" fmla="*/ 5 h 7"/>
                <a:gd name="T6" fmla="*/ 6 w 14"/>
                <a:gd name="T7" fmla="*/ 6 h 7"/>
                <a:gd name="T8" fmla="*/ 8 w 14"/>
                <a:gd name="T9" fmla="*/ 0 h 7"/>
              </a:gdLst>
              <a:ahLst/>
              <a:cxnLst>
                <a:cxn ang="0">
                  <a:pos x="T0" y="T1"/>
                </a:cxn>
                <a:cxn ang="0">
                  <a:pos x="T2" y="T3"/>
                </a:cxn>
                <a:cxn ang="0">
                  <a:pos x="T4" y="T5"/>
                </a:cxn>
                <a:cxn ang="0">
                  <a:pos x="T6" y="T7"/>
                </a:cxn>
                <a:cxn ang="0">
                  <a:pos x="T8" y="T9"/>
                </a:cxn>
              </a:cxnLst>
              <a:rect l="0" t="0" r="r" b="b"/>
              <a:pathLst>
                <a:path w="14" h="7">
                  <a:moveTo>
                    <a:pt x="8" y="0"/>
                  </a:moveTo>
                  <a:cubicBezTo>
                    <a:pt x="10" y="0"/>
                    <a:pt x="12" y="1"/>
                    <a:pt x="13" y="2"/>
                  </a:cubicBezTo>
                  <a:cubicBezTo>
                    <a:pt x="14" y="4"/>
                    <a:pt x="12" y="4"/>
                    <a:pt x="11" y="5"/>
                  </a:cubicBezTo>
                  <a:cubicBezTo>
                    <a:pt x="9" y="6"/>
                    <a:pt x="8" y="7"/>
                    <a:pt x="6" y="6"/>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4" name="Freeform 320"/>
            <p:cNvSpPr>
              <a:spLocks/>
            </p:cNvSpPr>
            <p:nvPr/>
          </p:nvSpPr>
          <p:spPr bwMode="auto">
            <a:xfrm>
              <a:off x="5093826" y="3231820"/>
              <a:ext cx="28852" cy="15918"/>
            </a:xfrm>
            <a:custGeom>
              <a:avLst/>
              <a:gdLst>
                <a:gd name="T0" fmla="*/ 6 w 14"/>
                <a:gd name="T1" fmla="*/ 2 h 8"/>
                <a:gd name="T2" fmla="*/ 2 w 14"/>
                <a:gd name="T3" fmla="*/ 5 h 8"/>
                <a:gd name="T4" fmla="*/ 4 w 14"/>
                <a:gd name="T5" fmla="*/ 7 h 8"/>
                <a:gd name="T6" fmla="*/ 9 w 14"/>
                <a:gd name="T7" fmla="*/ 7 h 8"/>
                <a:gd name="T8" fmla="*/ 6 w 14"/>
                <a:gd name="T9" fmla="*/ 2 h 8"/>
              </a:gdLst>
              <a:ahLst/>
              <a:cxnLst>
                <a:cxn ang="0">
                  <a:pos x="T0" y="T1"/>
                </a:cxn>
                <a:cxn ang="0">
                  <a:pos x="T2" y="T3"/>
                </a:cxn>
                <a:cxn ang="0">
                  <a:pos x="T4" y="T5"/>
                </a:cxn>
                <a:cxn ang="0">
                  <a:pos x="T6" y="T7"/>
                </a:cxn>
                <a:cxn ang="0">
                  <a:pos x="T8" y="T9"/>
                </a:cxn>
              </a:cxnLst>
              <a:rect l="0" t="0" r="r" b="b"/>
              <a:pathLst>
                <a:path w="14" h="8">
                  <a:moveTo>
                    <a:pt x="6" y="2"/>
                  </a:moveTo>
                  <a:cubicBezTo>
                    <a:pt x="4" y="2"/>
                    <a:pt x="2" y="4"/>
                    <a:pt x="2" y="5"/>
                  </a:cubicBezTo>
                  <a:cubicBezTo>
                    <a:pt x="0" y="7"/>
                    <a:pt x="2" y="7"/>
                    <a:pt x="4" y="7"/>
                  </a:cubicBezTo>
                  <a:cubicBezTo>
                    <a:pt x="6" y="7"/>
                    <a:pt x="7" y="8"/>
                    <a:pt x="9" y="7"/>
                  </a:cubicBezTo>
                  <a:cubicBezTo>
                    <a:pt x="14" y="3"/>
                    <a:pt x="11" y="0"/>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5" name="Freeform 321"/>
            <p:cNvSpPr>
              <a:spLocks/>
            </p:cNvSpPr>
            <p:nvPr/>
          </p:nvSpPr>
          <p:spPr bwMode="auto">
            <a:xfrm>
              <a:off x="4211347" y="3551183"/>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6" name="Freeform 322"/>
            <p:cNvSpPr>
              <a:spLocks/>
            </p:cNvSpPr>
            <p:nvPr/>
          </p:nvSpPr>
          <p:spPr bwMode="auto">
            <a:xfrm>
              <a:off x="5057014" y="3276590"/>
              <a:ext cx="28852" cy="26863"/>
            </a:xfrm>
            <a:custGeom>
              <a:avLst/>
              <a:gdLst>
                <a:gd name="T0" fmla="*/ 4 w 14"/>
                <a:gd name="T1" fmla="*/ 5 h 13"/>
                <a:gd name="T2" fmla="*/ 9 w 14"/>
                <a:gd name="T3" fmla="*/ 1 h 13"/>
                <a:gd name="T4" fmla="*/ 6 w 14"/>
                <a:gd name="T5" fmla="*/ 13 h 13"/>
                <a:gd name="T6" fmla="*/ 4 w 14"/>
                <a:gd name="T7" fmla="*/ 5 h 13"/>
              </a:gdLst>
              <a:ahLst/>
              <a:cxnLst>
                <a:cxn ang="0">
                  <a:pos x="T0" y="T1"/>
                </a:cxn>
                <a:cxn ang="0">
                  <a:pos x="T2" y="T3"/>
                </a:cxn>
                <a:cxn ang="0">
                  <a:pos x="T4" y="T5"/>
                </a:cxn>
                <a:cxn ang="0">
                  <a:pos x="T6" y="T7"/>
                </a:cxn>
              </a:cxnLst>
              <a:rect l="0" t="0" r="r" b="b"/>
              <a:pathLst>
                <a:path w="14" h="13">
                  <a:moveTo>
                    <a:pt x="4" y="5"/>
                  </a:moveTo>
                  <a:cubicBezTo>
                    <a:pt x="6" y="4"/>
                    <a:pt x="5" y="0"/>
                    <a:pt x="9" y="1"/>
                  </a:cubicBezTo>
                  <a:cubicBezTo>
                    <a:pt x="14" y="2"/>
                    <a:pt x="10" y="13"/>
                    <a:pt x="6"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323"/>
            <p:cNvSpPr>
              <a:spLocks/>
            </p:cNvSpPr>
            <p:nvPr/>
          </p:nvSpPr>
          <p:spPr bwMode="auto">
            <a:xfrm>
              <a:off x="5089846" y="3360162"/>
              <a:ext cx="20893" cy="37806"/>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8" name="Freeform 324"/>
            <p:cNvSpPr>
              <a:spLocks/>
            </p:cNvSpPr>
            <p:nvPr/>
          </p:nvSpPr>
          <p:spPr bwMode="auto">
            <a:xfrm>
              <a:off x="4930662" y="3467611"/>
              <a:ext cx="19898" cy="36812"/>
            </a:xfrm>
            <a:custGeom>
              <a:avLst/>
              <a:gdLst>
                <a:gd name="T0" fmla="*/ 8 w 10"/>
                <a:gd name="T1" fmla="*/ 9 h 18"/>
                <a:gd name="T2" fmla="*/ 6 w 10"/>
                <a:gd name="T3" fmla="*/ 3 h 18"/>
                <a:gd name="T4" fmla="*/ 2 w 10"/>
                <a:gd name="T5" fmla="*/ 12 h 18"/>
                <a:gd name="T6" fmla="*/ 8 w 10"/>
                <a:gd name="T7" fmla="*/ 9 h 18"/>
              </a:gdLst>
              <a:ahLst/>
              <a:cxnLst>
                <a:cxn ang="0">
                  <a:pos x="T0" y="T1"/>
                </a:cxn>
                <a:cxn ang="0">
                  <a:pos x="T2" y="T3"/>
                </a:cxn>
                <a:cxn ang="0">
                  <a:pos x="T4" y="T5"/>
                </a:cxn>
                <a:cxn ang="0">
                  <a:pos x="T6" y="T7"/>
                </a:cxn>
              </a:cxnLst>
              <a:rect l="0" t="0" r="r" b="b"/>
              <a:pathLst>
                <a:path w="10" h="18">
                  <a:moveTo>
                    <a:pt x="8" y="9"/>
                  </a:moveTo>
                  <a:cubicBezTo>
                    <a:pt x="8" y="7"/>
                    <a:pt x="10" y="5"/>
                    <a:pt x="6" y="3"/>
                  </a:cubicBezTo>
                  <a:cubicBezTo>
                    <a:pt x="2" y="0"/>
                    <a:pt x="0" y="9"/>
                    <a:pt x="2" y="12"/>
                  </a:cubicBezTo>
                  <a:cubicBezTo>
                    <a:pt x="5" y="18"/>
                    <a:pt x="9" y="14"/>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9" name="Freeform 325"/>
            <p:cNvSpPr>
              <a:spLocks/>
            </p:cNvSpPr>
            <p:nvPr/>
          </p:nvSpPr>
          <p:spPr bwMode="auto">
            <a:xfrm>
              <a:off x="5223163" y="2928374"/>
              <a:ext cx="16914" cy="30842"/>
            </a:xfrm>
            <a:custGeom>
              <a:avLst/>
              <a:gdLst>
                <a:gd name="T0" fmla="*/ 1 w 8"/>
                <a:gd name="T1" fmla="*/ 7 h 15"/>
                <a:gd name="T2" fmla="*/ 4 w 8"/>
                <a:gd name="T3" fmla="*/ 2 h 15"/>
                <a:gd name="T4" fmla="*/ 6 w 8"/>
                <a:gd name="T5" fmla="*/ 4 h 15"/>
                <a:gd name="T6" fmla="*/ 7 w 8"/>
                <a:gd name="T7" fmla="*/ 9 h 15"/>
                <a:gd name="T8" fmla="*/ 1 w 8"/>
                <a:gd name="T9" fmla="*/ 7 h 15"/>
              </a:gdLst>
              <a:ahLst/>
              <a:cxnLst>
                <a:cxn ang="0">
                  <a:pos x="T0" y="T1"/>
                </a:cxn>
                <a:cxn ang="0">
                  <a:pos x="T2" y="T3"/>
                </a:cxn>
                <a:cxn ang="0">
                  <a:pos x="T4" y="T5"/>
                </a:cxn>
                <a:cxn ang="0">
                  <a:pos x="T6" y="T7"/>
                </a:cxn>
                <a:cxn ang="0">
                  <a:pos x="T8" y="T9"/>
                </a:cxn>
              </a:cxnLst>
              <a:rect l="0" t="0" r="r" b="b"/>
              <a:pathLst>
                <a:path w="8" h="15">
                  <a:moveTo>
                    <a:pt x="1" y="7"/>
                  </a:moveTo>
                  <a:cubicBezTo>
                    <a:pt x="1" y="5"/>
                    <a:pt x="3" y="2"/>
                    <a:pt x="4" y="2"/>
                  </a:cubicBezTo>
                  <a:cubicBezTo>
                    <a:pt x="6" y="0"/>
                    <a:pt x="6" y="2"/>
                    <a:pt x="6" y="4"/>
                  </a:cubicBezTo>
                  <a:cubicBezTo>
                    <a:pt x="7" y="6"/>
                    <a:pt x="8" y="7"/>
                    <a:pt x="7" y="9"/>
                  </a:cubicBezTo>
                  <a:cubicBezTo>
                    <a:pt x="4" y="15"/>
                    <a:pt x="0"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0" name="Freeform 326"/>
            <p:cNvSpPr>
              <a:spLocks/>
            </p:cNvSpPr>
            <p:nvPr/>
          </p:nvSpPr>
          <p:spPr bwMode="auto">
            <a:xfrm>
              <a:off x="4342674" y="3497458"/>
              <a:ext cx="19898" cy="37806"/>
            </a:xfrm>
            <a:custGeom>
              <a:avLst/>
              <a:gdLst>
                <a:gd name="T0" fmla="*/ 2 w 10"/>
                <a:gd name="T1" fmla="*/ 9 h 18"/>
                <a:gd name="T2" fmla="*/ 4 w 10"/>
                <a:gd name="T3" fmla="*/ 15 h 18"/>
                <a:gd name="T4" fmla="*/ 9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9"/>
                    <a:pt x="9"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1" name="Freeform 327"/>
            <p:cNvSpPr>
              <a:spLocks/>
            </p:cNvSpPr>
            <p:nvPr/>
          </p:nvSpPr>
          <p:spPr bwMode="auto">
            <a:xfrm>
              <a:off x="5194310" y="3158197"/>
              <a:ext cx="20893" cy="36812"/>
            </a:xfrm>
            <a:custGeom>
              <a:avLst/>
              <a:gdLst>
                <a:gd name="T0" fmla="*/ 8 w 10"/>
                <a:gd name="T1" fmla="*/ 10 h 18"/>
                <a:gd name="T2" fmla="*/ 6 w 10"/>
                <a:gd name="T3" fmla="*/ 16 h 18"/>
                <a:gd name="T4" fmla="*/ 1 w 10"/>
                <a:gd name="T5" fmla="*/ 6 h 18"/>
                <a:gd name="T6" fmla="*/ 8 w 10"/>
                <a:gd name="T7" fmla="*/ 10 h 18"/>
              </a:gdLst>
              <a:ahLst/>
              <a:cxnLst>
                <a:cxn ang="0">
                  <a:pos x="T0" y="T1"/>
                </a:cxn>
                <a:cxn ang="0">
                  <a:pos x="T2" y="T3"/>
                </a:cxn>
                <a:cxn ang="0">
                  <a:pos x="T4" y="T5"/>
                </a:cxn>
                <a:cxn ang="0">
                  <a:pos x="T6" y="T7"/>
                </a:cxn>
              </a:cxnLst>
              <a:rect l="0" t="0" r="r" b="b"/>
              <a:pathLst>
                <a:path w="10" h="18">
                  <a:moveTo>
                    <a:pt x="8" y="10"/>
                  </a:moveTo>
                  <a:cubicBezTo>
                    <a:pt x="8" y="12"/>
                    <a:pt x="10" y="13"/>
                    <a:pt x="6" y="16"/>
                  </a:cubicBezTo>
                  <a:cubicBezTo>
                    <a:pt x="2" y="18"/>
                    <a:pt x="0" y="10"/>
                    <a:pt x="1" y="6"/>
                  </a:cubicBezTo>
                  <a:cubicBezTo>
                    <a:pt x="5" y="0"/>
                    <a:pt x="9" y="4"/>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328"/>
            <p:cNvSpPr>
              <a:spLocks/>
            </p:cNvSpPr>
            <p:nvPr/>
          </p:nvSpPr>
          <p:spPr bwMode="auto">
            <a:xfrm>
              <a:off x="5242066" y="2998017"/>
              <a:ext cx="17908" cy="24873"/>
            </a:xfrm>
            <a:custGeom>
              <a:avLst/>
              <a:gdLst>
                <a:gd name="T0" fmla="*/ 7 w 9"/>
                <a:gd name="T1" fmla="*/ 6 h 12"/>
                <a:gd name="T2" fmla="*/ 7 w 9"/>
                <a:gd name="T3" fmla="*/ 10 h 12"/>
                <a:gd name="T4" fmla="*/ 0 w 9"/>
                <a:gd name="T5" fmla="*/ 4 h 12"/>
                <a:gd name="T6" fmla="*/ 7 w 9"/>
                <a:gd name="T7" fmla="*/ 6 h 12"/>
              </a:gdLst>
              <a:ahLst/>
              <a:cxnLst>
                <a:cxn ang="0">
                  <a:pos x="T0" y="T1"/>
                </a:cxn>
                <a:cxn ang="0">
                  <a:pos x="T2" y="T3"/>
                </a:cxn>
                <a:cxn ang="0">
                  <a:pos x="T4" y="T5"/>
                </a:cxn>
                <a:cxn ang="0">
                  <a:pos x="T6" y="T7"/>
                </a:cxn>
              </a:cxnLst>
              <a:rect l="0" t="0" r="r" b="b"/>
              <a:pathLst>
                <a:path w="9" h="12">
                  <a:moveTo>
                    <a:pt x="7" y="6"/>
                  </a:moveTo>
                  <a:cubicBezTo>
                    <a:pt x="7" y="8"/>
                    <a:pt x="9" y="9"/>
                    <a:pt x="7" y="10"/>
                  </a:cubicBezTo>
                  <a:cubicBezTo>
                    <a:pt x="5" y="12"/>
                    <a:pt x="0" y="6"/>
                    <a:pt x="0" y="4"/>
                  </a:cubicBezTo>
                  <a:cubicBezTo>
                    <a:pt x="0" y="0"/>
                    <a:pt x="5" y="3"/>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3" name="Freeform 329"/>
            <p:cNvSpPr>
              <a:spLocks/>
            </p:cNvSpPr>
            <p:nvPr/>
          </p:nvSpPr>
          <p:spPr bwMode="auto">
            <a:xfrm>
              <a:off x="5104769" y="3299473"/>
              <a:ext cx="26863" cy="28852"/>
            </a:xfrm>
            <a:custGeom>
              <a:avLst/>
              <a:gdLst>
                <a:gd name="T0" fmla="*/ 5 w 13"/>
                <a:gd name="T1" fmla="*/ 3 h 14"/>
                <a:gd name="T2" fmla="*/ 10 w 13"/>
                <a:gd name="T3" fmla="*/ 3 h 14"/>
                <a:gd name="T4" fmla="*/ 7 w 13"/>
                <a:gd name="T5" fmla="*/ 12 h 14"/>
                <a:gd name="T6" fmla="*/ 5 w 13"/>
                <a:gd name="T7" fmla="*/ 3 h 14"/>
              </a:gdLst>
              <a:ahLst/>
              <a:cxnLst>
                <a:cxn ang="0">
                  <a:pos x="T0" y="T1"/>
                </a:cxn>
                <a:cxn ang="0">
                  <a:pos x="T2" y="T3"/>
                </a:cxn>
                <a:cxn ang="0">
                  <a:pos x="T4" y="T5"/>
                </a:cxn>
                <a:cxn ang="0">
                  <a:pos x="T6" y="T7"/>
                </a:cxn>
              </a:cxnLst>
              <a:rect l="0" t="0" r="r" b="b"/>
              <a:pathLst>
                <a:path w="13" h="14">
                  <a:moveTo>
                    <a:pt x="5" y="3"/>
                  </a:moveTo>
                  <a:cubicBezTo>
                    <a:pt x="6" y="1"/>
                    <a:pt x="7" y="0"/>
                    <a:pt x="10" y="3"/>
                  </a:cubicBezTo>
                  <a:cubicBezTo>
                    <a:pt x="13" y="5"/>
                    <a:pt x="10" y="10"/>
                    <a:pt x="7" y="12"/>
                  </a:cubicBezTo>
                  <a:cubicBezTo>
                    <a:pt x="0" y="14"/>
                    <a:pt x="1" y="7"/>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4" name="Freeform 330"/>
            <p:cNvSpPr>
              <a:spLocks/>
            </p:cNvSpPr>
            <p:nvPr/>
          </p:nvSpPr>
          <p:spPr bwMode="auto">
            <a:xfrm>
              <a:off x="5203265" y="3007966"/>
              <a:ext cx="32832" cy="24873"/>
            </a:xfrm>
            <a:custGeom>
              <a:avLst/>
              <a:gdLst>
                <a:gd name="T0" fmla="*/ 12 w 16"/>
                <a:gd name="T1" fmla="*/ 2 h 12"/>
                <a:gd name="T2" fmla="*/ 13 w 16"/>
                <a:gd name="T3" fmla="*/ 8 h 12"/>
                <a:gd name="T4" fmla="*/ 5 w 16"/>
                <a:gd name="T5" fmla="*/ 8 h 12"/>
                <a:gd name="T6" fmla="*/ 12 w 16"/>
                <a:gd name="T7" fmla="*/ 2 h 12"/>
              </a:gdLst>
              <a:ahLst/>
              <a:cxnLst>
                <a:cxn ang="0">
                  <a:pos x="T0" y="T1"/>
                </a:cxn>
                <a:cxn ang="0">
                  <a:pos x="T2" y="T3"/>
                </a:cxn>
                <a:cxn ang="0">
                  <a:pos x="T4" y="T5"/>
                </a:cxn>
                <a:cxn ang="0">
                  <a:pos x="T6" y="T7"/>
                </a:cxn>
              </a:cxnLst>
              <a:rect l="0" t="0" r="r" b="b"/>
              <a:pathLst>
                <a:path w="16" h="12">
                  <a:moveTo>
                    <a:pt x="12" y="2"/>
                  </a:moveTo>
                  <a:cubicBezTo>
                    <a:pt x="16" y="3"/>
                    <a:pt x="13" y="5"/>
                    <a:pt x="13" y="8"/>
                  </a:cubicBezTo>
                  <a:cubicBezTo>
                    <a:pt x="13" y="12"/>
                    <a:pt x="8" y="11"/>
                    <a:pt x="5" y="8"/>
                  </a:cubicBezTo>
                  <a:cubicBezTo>
                    <a:pt x="0" y="4"/>
                    <a:pt x="7"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5" name="Freeform 331"/>
            <p:cNvSpPr>
              <a:spLocks/>
            </p:cNvSpPr>
            <p:nvPr/>
          </p:nvSpPr>
          <p:spPr bwMode="auto">
            <a:xfrm>
              <a:off x="5168443" y="3204957"/>
              <a:ext cx="27857" cy="22883"/>
            </a:xfrm>
            <a:custGeom>
              <a:avLst/>
              <a:gdLst>
                <a:gd name="T0" fmla="*/ 4 w 14"/>
                <a:gd name="T1" fmla="*/ 2 h 11"/>
                <a:gd name="T2" fmla="*/ 10 w 14"/>
                <a:gd name="T3" fmla="*/ 1 h 11"/>
                <a:gd name="T4" fmla="*/ 8 w 14"/>
                <a:gd name="T5" fmla="*/ 8 h 11"/>
                <a:gd name="T6" fmla="*/ 4 w 14"/>
                <a:gd name="T7" fmla="*/ 2 h 11"/>
              </a:gdLst>
              <a:ahLst/>
              <a:cxnLst>
                <a:cxn ang="0">
                  <a:pos x="T0" y="T1"/>
                </a:cxn>
                <a:cxn ang="0">
                  <a:pos x="T2" y="T3"/>
                </a:cxn>
                <a:cxn ang="0">
                  <a:pos x="T4" y="T5"/>
                </a:cxn>
                <a:cxn ang="0">
                  <a:pos x="T6" y="T7"/>
                </a:cxn>
              </a:cxnLst>
              <a:rect l="0" t="0" r="r" b="b"/>
              <a:pathLst>
                <a:path w="14" h="11">
                  <a:moveTo>
                    <a:pt x="4" y="2"/>
                  </a:moveTo>
                  <a:cubicBezTo>
                    <a:pt x="5" y="0"/>
                    <a:pt x="9" y="0"/>
                    <a:pt x="10" y="1"/>
                  </a:cubicBezTo>
                  <a:cubicBezTo>
                    <a:pt x="14" y="4"/>
                    <a:pt x="12" y="7"/>
                    <a:pt x="8" y="8"/>
                  </a:cubicBezTo>
                  <a:cubicBezTo>
                    <a:pt x="2" y="11"/>
                    <a:pt x="0" y="6"/>
                    <a:pt x="4"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6" name="Freeform 332"/>
            <p:cNvSpPr>
              <a:spLocks/>
            </p:cNvSpPr>
            <p:nvPr/>
          </p:nvSpPr>
          <p:spPr bwMode="auto">
            <a:xfrm>
              <a:off x="5227143" y="3125365"/>
              <a:ext cx="16914" cy="27857"/>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3"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7" name="Freeform 333"/>
            <p:cNvSpPr>
              <a:spLocks/>
            </p:cNvSpPr>
            <p:nvPr/>
          </p:nvSpPr>
          <p:spPr bwMode="auto">
            <a:xfrm>
              <a:off x="4317802" y="3479550"/>
              <a:ext cx="13929" cy="28852"/>
            </a:xfrm>
            <a:custGeom>
              <a:avLst/>
              <a:gdLst>
                <a:gd name="T0" fmla="*/ 1 w 7"/>
                <a:gd name="T1" fmla="*/ 6 h 14"/>
                <a:gd name="T2" fmla="*/ 3 w 7"/>
                <a:gd name="T3" fmla="*/ 2 h 14"/>
                <a:gd name="T4" fmla="*/ 6 w 7"/>
                <a:gd name="T5" fmla="*/ 4 h 14"/>
                <a:gd name="T6" fmla="*/ 7 w 7"/>
                <a:gd name="T7" fmla="*/ 8 h 14"/>
                <a:gd name="T8" fmla="*/ 1 w 7"/>
                <a:gd name="T9" fmla="*/ 6 h 14"/>
              </a:gdLst>
              <a:ahLst/>
              <a:cxnLst>
                <a:cxn ang="0">
                  <a:pos x="T0" y="T1"/>
                </a:cxn>
                <a:cxn ang="0">
                  <a:pos x="T2" y="T3"/>
                </a:cxn>
                <a:cxn ang="0">
                  <a:pos x="T4" y="T5"/>
                </a:cxn>
                <a:cxn ang="0">
                  <a:pos x="T6" y="T7"/>
                </a:cxn>
                <a:cxn ang="0">
                  <a:pos x="T8" y="T9"/>
                </a:cxn>
              </a:cxnLst>
              <a:rect l="0" t="0" r="r" b="b"/>
              <a:pathLst>
                <a:path w="7" h="14">
                  <a:moveTo>
                    <a:pt x="1" y="6"/>
                  </a:moveTo>
                  <a:cubicBezTo>
                    <a:pt x="1" y="4"/>
                    <a:pt x="3" y="2"/>
                    <a:pt x="3" y="2"/>
                  </a:cubicBezTo>
                  <a:cubicBezTo>
                    <a:pt x="5" y="0"/>
                    <a:pt x="6" y="2"/>
                    <a:pt x="6" y="4"/>
                  </a:cubicBezTo>
                  <a:cubicBezTo>
                    <a:pt x="6" y="5"/>
                    <a:pt x="7" y="7"/>
                    <a:pt x="7" y="8"/>
                  </a:cubicBezTo>
                  <a:cubicBezTo>
                    <a:pt x="3"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8" name="Freeform 334"/>
            <p:cNvSpPr>
              <a:spLocks/>
            </p:cNvSpPr>
            <p:nvPr/>
          </p:nvSpPr>
          <p:spPr bwMode="auto">
            <a:xfrm>
              <a:off x="5029157" y="3346233"/>
              <a:ext cx="31837" cy="24873"/>
            </a:xfrm>
            <a:custGeom>
              <a:avLst/>
              <a:gdLst>
                <a:gd name="T0" fmla="*/ 9 w 16"/>
                <a:gd name="T1" fmla="*/ 9 h 12"/>
                <a:gd name="T2" fmla="*/ 2 w 16"/>
                <a:gd name="T3" fmla="*/ 8 h 12"/>
                <a:gd name="T4" fmla="*/ 14 w 16"/>
                <a:gd name="T5" fmla="*/ 3 h 12"/>
                <a:gd name="T6" fmla="*/ 9 w 16"/>
                <a:gd name="T7" fmla="*/ 9 h 12"/>
              </a:gdLst>
              <a:ahLst/>
              <a:cxnLst>
                <a:cxn ang="0">
                  <a:pos x="T0" y="T1"/>
                </a:cxn>
                <a:cxn ang="0">
                  <a:pos x="T2" y="T3"/>
                </a:cxn>
                <a:cxn ang="0">
                  <a:pos x="T4" y="T5"/>
                </a:cxn>
                <a:cxn ang="0">
                  <a:pos x="T6" y="T7"/>
                </a:cxn>
              </a:cxnLst>
              <a:rect l="0" t="0" r="r" b="b"/>
              <a:pathLst>
                <a:path w="16" h="12">
                  <a:moveTo>
                    <a:pt x="9" y="9"/>
                  </a:moveTo>
                  <a:cubicBezTo>
                    <a:pt x="6" y="9"/>
                    <a:pt x="4" y="12"/>
                    <a:pt x="2" y="8"/>
                  </a:cubicBezTo>
                  <a:cubicBezTo>
                    <a:pt x="0" y="3"/>
                    <a:pt x="11" y="0"/>
                    <a:pt x="14" y="3"/>
                  </a:cubicBezTo>
                  <a:cubicBezTo>
                    <a:pt x="16" y="6"/>
                    <a:pt x="14" y="9"/>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9" name="Freeform 335"/>
            <p:cNvSpPr>
              <a:spLocks/>
            </p:cNvSpPr>
            <p:nvPr/>
          </p:nvSpPr>
          <p:spPr bwMode="auto">
            <a:xfrm>
              <a:off x="5100790" y="3195008"/>
              <a:ext cx="36812" cy="19898"/>
            </a:xfrm>
            <a:custGeom>
              <a:avLst/>
              <a:gdLst>
                <a:gd name="T0" fmla="*/ 8 w 18"/>
                <a:gd name="T1" fmla="*/ 1 h 10"/>
                <a:gd name="T2" fmla="*/ 3 w 18"/>
                <a:gd name="T3" fmla="*/ 4 h 10"/>
                <a:gd name="T4" fmla="*/ 12 w 18"/>
                <a:gd name="T5" fmla="*/ 7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1"/>
                    <a:pt x="5" y="0"/>
                    <a:pt x="3" y="4"/>
                  </a:cubicBezTo>
                  <a:cubicBezTo>
                    <a:pt x="0" y="8"/>
                    <a:pt x="9" y="10"/>
                    <a:pt x="12" y="7"/>
                  </a:cubicBezTo>
                  <a:cubicBezTo>
                    <a:pt x="18" y="3"/>
                    <a:pt x="14"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0" name="Freeform 336"/>
            <p:cNvSpPr>
              <a:spLocks/>
            </p:cNvSpPr>
            <p:nvPr/>
          </p:nvSpPr>
          <p:spPr bwMode="auto">
            <a:xfrm>
              <a:off x="5194310" y="2901512"/>
              <a:ext cx="22883" cy="32832"/>
            </a:xfrm>
            <a:custGeom>
              <a:avLst/>
              <a:gdLst>
                <a:gd name="T0" fmla="*/ 10 w 11"/>
                <a:gd name="T1" fmla="*/ 12 h 16"/>
                <a:gd name="T2" fmla="*/ 4 w 11"/>
                <a:gd name="T3" fmla="*/ 13 h 16"/>
                <a:gd name="T4" fmla="*/ 3 w 11"/>
                <a:gd name="T5" fmla="*/ 6 h 16"/>
                <a:gd name="T6" fmla="*/ 10 w 11"/>
                <a:gd name="T7" fmla="*/ 12 h 16"/>
              </a:gdLst>
              <a:ahLst/>
              <a:cxnLst>
                <a:cxn ang="0">
                  <a:pos x="T0" y="T1"/>
                </a:cxn>
                <a:cxn ang="0">
                  <a:pos x="T2" y="T3"/>
                </a:cxn>
                <a:cxn ang="0">
                  <a:pos x="T4" y="T5"/>
                </a:cxn>
                <a:cxn ang="0">
                  <a:pos x="T6" y="T7"/>
                </a:cxn>
              </a:cxnLst>
              <a:rect l="0" t="0" r="r" b="b"/>
              <a:pathLst>
                <a:path w="11" h="16">
                  <a:moveTo>
                    <a:pt x="10" y="12"/>
                  </a:moveTo>
                  <a:cubicBezTo>
                    <a:pt x="9" y="16"/>
                    <a:pt x="7" y="13"/>
                    <a:pt x="4" y="13"/>
                  </a:cubicBezTo>
                  <a:cubicBezTo>
                    <a:pt x="0" y="14"/>
                    <a:pt x="0" y="9"/>
                    <a:pt x="3" y="6"/>
                  </a:cubicBezTo>
                  <a:cubicBezTo>
                    <a:pt x="6" y="0"/>
                    <a:pt x="11" y="6"/>
                    <a:pt x="10"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1" name="Freeform 337"/>
            <p:cNvSpPr>
              <a:spLocks/>
            </p:cNvSpPr>
            <p:nvPr/>
          </p:nvSpPr>
          <p:spPr bwMode="auto">
            <a:xfrm>
              <a:off x="5252015" y="2930364"/>
              <a:ext cx="15918"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6"/>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2" name="Freeform 338"/>
            <p:cNvSpPr>
              <a:spLocks/>
            </p:cNvSpPr>
            <p:nvPr/>
          </p:nvSpPr>
          <p:spPr bwMode="auto">
            <a:xfrm>
              <a:off x="5227143" y="2963196"/>
              <a:ext cx="22883" cy="28852"/>
            </a:xfrm>
            <a:custGeom>
              <a:avLst/>
              <a:gdLst>
                <a:gd name="T0" fmla="*/ 9 w 11"/>
                <a:gd name="T1" fmla="*/ 3 h 14"/>
                <a:gd name="T2" fmla="*/ 10 w 11"/>
                <a:gd name="T3" fmla="*/ 10 h 14"/>
                <a:gd name="T4" fmla="*/ 3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3" y="9"/>
                  </a:cubicBezTo>
                  <a:cubicBezTo>
                    <a:pt x="0" y="3"/>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3" name="Freeform 339"/>
            <p:cNvSpPr>
              <a:spLocks/>
            </p:cNvSpPr>
            <p:nvPr/>
          </p:nvSpPr>
          <p:spPr bwMode="auto">
            <a:xfrm>
              <a:off x="5276888" y="2973145"/>
              <a:ext cx="28852" cy="16914"/>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3"/>
                    <a:pt x="1" y="4"/>
                  </a:cubicBezTo>
                  <a:cubicBezTo>
                    <a:pt x="0" y="6"/>
                    <a:pt x="1" y="6"/>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4" name="Freeform 340"/>
            <p:cNvSpPr>
              <a:spLocks/>
            </p:cNvSpPr>
            <p:nvPr/>
          </p:nvSpPr>
          <p:spPr bwMode="auto">
            <a:xfrm>
              <a:off x="5133622" y="2957227"/>
              <a:ext cx="27857" cy="23878"/>
            </a:xfrm>
            <a:custGeom>
              <a:avLst/>
              <a:gdLst>
                <a:gd name="T0" fmla="*/ 8 w 14"/>
                <a:gd name="T1" fmla="*/ 4 h 12"/>
                <a:gd name="T2" fmla="*/ 13 w 14"/>
                <a:gd name="T3" fmla="*/ 8 h 12"/>
                <a:gd name="T4" fmla="*/ 1 w 14"/>
                <a:gd name="T5" fmla="*/ 6 h 12"/>
                <a:gd name="T6" fmla="*/ 8 w 14"/>
                <a:gd name="T7" fmla="*/ 4 h 12"/>
              </a:gdLst>
              <a:ahLst/>
              <a:cxnLst>
                <a:cxn ang="0">
                  <a:pos x="T0" y="T1"/>
                </a:cxn>
                <a:cxn ang="0">
                  <a:pos x="T2" y="T3"/>
                </a:cxn>
                <a:cxn ang="0">
                  <a:pos x="T4" y="T5"/>
                </a:cxn>
                <a:cxn ang="0">
                  <a:pos x="T6" y="T7"/>
                </a:cxn>
              </a:cxnLst>
              <a:rect l="0" t="0" r="r" b="b"/>
              <a:pathLst>
                <a:path w="14" h="12">
                  <a:moveTo>
                    <a:pt x="8" y="4"/>
                  </a:moveTo>
                  <a:cubicBezTo>
                    <a:pt x="10" y="5"/>
                    <a:pt x="14" y="3"/>
                    <a:pt x="13" y="8"/>
                  </a:cubicBezTo>
                  <a:cubicBezTo>
                    <a:pt x="12" y="12"/>
                    <a:pt x="2" y="10"/>
                    <a:pt x="1" y="6"/>
                  </a:cubicBezTo>
                  <a:cubicBezTo>
                    <a:pt x="0" y="2"/>
                    <a:pt x="3"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5" name="Freeform 341"/>
            <p:cNvSpPr>
              <a:spLocks/>
            </p:cNvSpPr>
            <p:nvPr/>
          </p:nvSpPr>
          <p:spPr bwMode="auto">
            <a:xfrm>
              <a:off x="5057014" y="3030850"/>
              <a:ext cx="36812" cy="21888"/>
            </a:xfrm>
            <a:custGeom>
              <a:avLst/>
              <a:gdLst>
                <a:gd name="T0" fmla="*/ 9 w 18"/>
                <a:gd name="T1" fmla="*/ 2 h 11"/>
                <a:gd name="T2" fmla="*/ 15 w 18"/>
                <a:gd name="T3" fmla="*/ 4 h 11"/>
                <a:gd name="T4" fmla="*/ 7 w 18"/>
                <a:gd name="T5" fmla="*/ 10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7" y="10"/>
                  </a:cubicBezTo>
                  <a:cubicBezTo>
                    <a:pt x="0" y="8"/>
                    <a:pt x="3" y="3"/>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6" name="Freeform 342"/>
            <p:cNvSpPr>
              <a:spLocks/>
            </p:cNvSpPr>
            <p:nvPr/>
          </p:nvSpPr>
          <p:spPr bwMode="auto">
            <a:xfrm>
              <a:off x="5263954" y="2899522"/>
              <a:ext cx="36812" cy="20893"/>
            </a:xfrm>
            <a:custGeom>
              <a:avLst/>
              <a:gdLst>
                <a:gd name="T0" fmla="*/ 10 w 18"/>
                <a:gd name="T1" fmla="*/ 8 h 10"/>
                <a:gd name="T2" fmla="*/ 16 w 18"/>
                <a:gd name="T3" fmla="*/ 5 h 10"/>
                <a:gd name="T4" fmla="*/ 6 w 18"/>
                <a:gd name="T5" fmla="*/ 2 h 10"/>
                <a:gd name="T6" fmla="*/ 10 w 18"/>
                <a:gd name="T7" fmla="*/ 8 h 10"/>
              </a:gdLst>
              <a:ahLst/>
              <a:cxnLst>
                <a:cxn ang="0">
                  <a:pos x="T0" y="T1"/>
                </a:cxn>
                <a:cxn ang="0">
                  <a:pos x="T2" y="T3"/>
                </a:cxn>
                <a:cxn ang="0">
                  <a:pos x="T4" y="T5"/>
                </a:cxn>
                <a:cxn ang="0">
                  <a:pos x="T6" y="T7"/>
                </a:cxn>
              </a:cxnLst>
              <a:rect l="0" t="0" r="r" b="b"/>
              <a:pathLst>
                <a:path w="18" h="10">
                  <a:moveTo>
                    <a:pt x="10" y="8"/>
                  </a:moveTo>
                  <a:cubicBezTo>
                    <a:pt x="12" y="8"/>
                    <a:pt x="14" y="10"/>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7" name="Freeform 343"/>
            <p:cNvSpPr>
              <a:spLocks/>
            </p:cNvSpPr>
            <p:nvPr/>
          </p:nvSpPr>
          <p:spPr bwMode="auto">
            <a:xfrm>
              <a:off x="5106759" y="3019905"/>
              <a:ext cx="28852" cy="28852"/>
            </a:xfrm>
            <a:custGeom>
              <a:avLst/>
              <a:gdLst>
                <a:gd name="T0" fmla="*/ 3 w 14"/>
                <a:gd name="T1" fmla="*/ 5 h 14"/>
                <a:gd name="T2" fmla="*/ 4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4" y="11"/>
                  </a:cubicBezTo>
                  <a:cubicBezTo>
                    <a:pt x="7"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8" name="Freeform 344"/>
            <p:cNvSpPr>
              <a:spLocks/>
            </p:cNvSpPr>
            <p:nvPr/>
          </p:nvSpPr>
          <p:spPr bwMode="auto">
            <a:xfrm>
              <a:off x="4329741" y="3551183"/>
              <a:ext cx="20893" cy="28852"/>
            </a:xfrm>
            <a:custGeom>
              <a:avLst/>
              <a:gdLst>
                <a:gd name="T0" fmla="*/ 1 w 10"/>
                <a:gd name="T1" fmla="*/ 5 h 14"/>
                <a:gd name="T2" fmla="*/ 1 w 10"/>
                <a:gd name="T3" fmla="*/ 11 h 14"/>
                <a:gd name="T4" fmla="*/ 8 w 10"/>
                <a:gd name="T5" fmla="*/ 8 h 14"/>
                <a:gd name="T6" fmla="*/ 1 w 10"/>
                <a:gd name="T7" fmla="*/ 5 h 14"/>
              </a:gdLst>
              <a:ahLst/>
              <a:cxnLst>
                <a:cxn ang="0">
                  <a:pos x="T0" y="T1"/>
                </a:cxn>
                <a:cxn ang="0">
                  <a:pos x="T2" y="T3"/>
                </a:cxn>
                <a:cxn ang="0">
                  <a:pos x="T4" y="T5"/>
                </a:cxn>
                <a:cxn ang="0">
                  <a:pos x="T6" y="T7"/>
                </a:cxn>
              </a:cxnLst>
              <a:rect l="0" t="0" r="r" b="b"/>
              <a:pathLst>
                <a:path w="10" h="14">
                  <a:moveTo>
                    <a:pt x="1" y="5"/>
                  </a:moveTo>
                  <a:cubicBezTo>
                    <a:pt x="0" y="6"/>
                    <a:pt x="0" y="10"/>
                    <a:pt x="1" y="11"/>
                  </a:cubicBezTo>
                  <a:cubicBezTo>
                    <a:pt x="4" y="14"/>
                    <a:pt x="7" y="12"/>
                    <a:pt x="8" y="8"/>
                  </a:cubicBezTo>
                  <a:cubicBezTo>
                    <a:pt x="10"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9" name="Freeform 345"/>
            <p:cNvSpPr>
              <a:spLocks/>
            </p:cNvSpPr>
            <p:nvPr/>
          </p:nvSpPr>
          <p:spPr bwMode="auto">
            <a:xfrm>
              <a:off x="5135612" y="3317381"/>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3" y="1"/>
                    <a:pt x="13" y="2"/>
                  </a:cubicBezTo>
                  <a:cubicBezTo>
                    <a:pt x="15" y="4"/>
                    <a:pt x="13" y="4"/>
                    <a:pt x="11" y="5"/>
                  </a:cubicBezTo>
                  <a:cubicBezTo>
                    <a:pt x="10" y="6"/>
                    <a:pt x="9" y="7"/>
                    <a:pt x="7" y="6"/>
                  </a:cubicBezTo>
                  <a:cubicBezTo>
                    <a:pt x="0" y="4"/>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0" name="Freeform 346"/>
            <p:cNvSpPr>
              <a:spLocks/>
            </p:cNvSpPr>
            <p:nvPr/>
          </p:nvSpPr>
          <p:spPr bwMode="auto">
            <a:xfrm>
              <a:off x="5313699" y="2799037"/>
              <a:ext cx="28852" cy="15918"/>
            </a:xfrm>
            <a:custGeom>
              <a:avLst/>
              <a:gdLst>
                <a:gd name="T0" fmla="*/ 5 w 14"/>
                <a:gd name="T1" fmla="*/ 1 h 8"/>
                <a:gd name="T2" fmla="*/ 1 w 14"/>
                <a:gd name="T3" fmla="*/ 5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2"/>
                    <a:pt x="1" y="4"/>
                    <a:pt x="1" y="5"/>
                  </a:cubicBezTo>
                  <a:cubicBezTo>
                    <a:pt x="0" y="7"/>
                    <a:pt x="1" y="7"/>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1" name="Freeform 347"/>
            <p:cNvSpPr>
              <a:spLocks/>
            </p:cNvSpPr>
            <p:nvPr/>
          </p:nvSpPr>
          <p:spPr bwMode="auto">
            <a:xfrm>
              <a:off x="5219183" y="3190034"/>
              <a:ext cx="38801" cy="22883"/>
            </a:xfrm>
            <a:custGeom>
              <a:avLst/>
              <a:gdLst>
                <a:gd name="T0" fmla="*/ 10 w 19"/>
                <a:gd name="T1" fmla="*/ 9 h 11"/>
                <a:gd name="T2" fmla="*/ 4 w 19"/>
                <a:gd name="T3" fmla="*/ 7 h 11"/>
                <a:gd name="T4" fmla="*/ 12 w 19"/>
                <a:gd name="T5" fmla="*/ 2 h 11"/>
                <a:gd name="T6" fmla="*/ 10 w 19"/>
                <a:gd name="T7" fmla="*/ 9 h 11"/>
              </a:gdLst>
              <a:ahLst/>
              <a:cxnLst>
                <a:cxn ang="0">
                  <a:pos x="T0" y="T1"/>
                </a:cxn>
                <a:cxn ang="0">
                  <a:pos x="T2" y="T3"/>
                </a:cxn>
                <a:cxn ang="0">
                  <a:pos x="T4" y="T5"/>
                </a:cxn>
                <a:cxn ang="0">
                  <a:pos x="T6" y="T7"/>
                </a:cxn>
              </a:cxnLst>
              <a:rect l="0" t="0" r="r" b="b"/>
              <a:pathLst>
                <a:path w="19" h="11">
                  <a:moveTo>
                    <a:pt x="10" y="9"/>
                  </a:moveTo>
                  <a:cubicBezTo>
                    <a:pt x="8" y="9"/>
                    <a:pt x="7" y="11"/>
                    <a:pt x="4" y="7"/>
                  </a:cubicBezTo>
                  <a:cubicBezTo>
                    <a:pt x="0" y="4"/>
                    <a:pt x="9" y="0"/>
                    <a:pt x="12" y="2"/>
                  </a:cubicBezTo>
                  <a:cubicBezTo>
                    <a:pt x="19" y="5"/>
                    <a:pt x="15" y="9"/>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2" name="Freeform 348"/>
            <p:cNvSpPr>
              <a:spLocks/>
            </p:cNvSpPr>
            <p:nvPr/>
          </p:nvSpPr>
          <p:spPr bwMode="auto">
            <a:xfrm>
              <a:off x="5055024" y="3379065"/>
              <a:ext cx="16914"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3" name="Freeform 349"/>
            <p:cNvSpPr>
              <a:spLocks/>
            </p:cNvSpPr>
            <p:nvPr/>
          </p:nvSpPr>
          <p:spPr bwMode="auto">
            <a:xfrm>
              <a:off x="4981401" y="3450698"/>
              <a:ext cx="14924" cy="28852"/>
            </a:xfrm>
            <a:custGeom>
              <a:avLst/>
              <a:gdLst>
                <a:gd name="T0" fmla="*/ 0 w 7"/>
                <a:gd name="T1" fmla="*/ 8 h 14"/>
                <a:gd name="T2" fmla="*/ 3 w 7"/>
                <a:gd name="T3" fmla="*/ 13 h 14"/>
                <a:gd name="T4" fmla="*/ 6 w 7"/>
                <a:gd name="T5" fmla="*/ 11 h 14"/>
                <a:gd name="T6" fmla="*/ 7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1" y="10"/>
                    <a:pt x="2" y="12"/>
                    <a:pt x="3" y="13"/>
                  </a:cubicBezTo>
                  <a:cubicBezTo>
                    <a:pt x="5" y="14"/>
                    <a:pt x="6" y="13"/>
                    <a:pt x="6" y="11"/>
                  </a:cubicBezTo>
                  <a:cubicBezTo>
                    <a:pt x="6" y="9"/>
                    <a:pt x="7" y="8"/>
                    <a:pt x="7"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4" name="Freeform 350"/>
            <p:cNvSpPr>
              <a:spLocks/>
            </p:cNvSpPr>
            <p:nvPr/>
          </p:nvSpPr>
          <p:spPr bwMode="auto">
            <a:xfrm>
              <a:off x="5120688" y="3253708"/>
              <a:ext cx="28852" cy="16914"/>
            </a:xfrm>
            <a:custGeom>
              <a:avLst/>
              <a:gdLst>
                <a:gd name="T0" fmla="*/ 6 w 14"/>
                <a:gd name="T1" fmla="*/ 1 h 8"/>
                <a:gd name="T2" fmla="*/ 2 w 14"/>
                <a:gd name="T3" fmla="*/ 5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2"/>
                    <a:pt x="2" y="4"/>
                    <a:pt x="2" y="5"/>
                  </a:cubicBezTo>
                  <a:cubicBezTo>
                    <a:pt x="0" y="7"/>
                    <a:pt x="2" y="7"/>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5" name="Freeform 351"/>
            <p:cNvSpPr>
              <a:spLocks/>
            </p:cNvSpPr>
            <p:nvPr/>
          </p:nvSpPr>
          <p:spPr bwMode="auto">
            <a:xfrm>
              <a:off x="5159489" y="3237789"/>
              <a:ext cx="14924" cy="26863"/>
            </a:xfrm>
            <a:custGeom>
              <a:avLst/>
              <a:gdLst>
                <a:gd name="T0" fmla="*/ 6 w 7"/>
                <a:gd name="T1" fmla="*/ 4 h 13"/>
                <a:gd name="T2" fmla="*/ 4 w 7"/>
                <a:gd name="T3" fmla="*/ 0 h 13"/>
                <a:gd name="T4" fmla="*/ 1 w 7"/>
                <a:gd name="T5" fmla="*/ 10 h 13"/>
                <a:gd name="T6" fmla="*/ 6 w 7"/>
                <a:gd name="T7" fmla="*/ 4 h 13"/>
              </a:gdLst>
              <a:ahLst/>
              <a:cxnLst>
                <a:cxn ang="0">
                  <a:pos x="T0" y="T1"/>
                </a:cxn>
                <a:cxn ang="0">
                  <a:pos x="T2" y="T3"/>
                </a:cxn>
                <a:cxn ang="0">
                  <a:pos x="T4" y="T5"/>
                </a:cxn>
                <a:cxn ang="0">
                  <a:pos x="T6" y="T7"/>
                </a:cxn>
              </a:cxnLst>
              <a:rect l="0" t="0" r="r" b="b"/>
              <a:pathLst>
                <a:path w="7" h="13">
                  <a:moveTo>
                    <a:pt x="6" y="4"/>
                  </a:moveTo>
                  <a:cubicBezTo>
                    <a:pt x="6" y="2"/>
                    <a:pt x="7" y="1"/>
                    <a:pt x="4" y="0"/>
                  </a:cubicBezTo>
                  <a:cubicBezTo>
                    <a:pt x="1" y="0"/>
                    <a:pt x="0" y="8"/>
                    <a:pt x="1" y="10"/>
                  </a:cubicBezTo>
                  <a:cubicBezTo>
                    <a:pt x="4" y="13"/>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6" name="Freeform 352"/>
            <p:cNvSpPr>
              <a:spLocks/>
            </p:cNvSpPr>
            <p:nvPr/>
          </p:nvSpPr>
          <p:spPr bwMode="auto">
            <a:xfrm>
              <a:off x="5131632" y="2847788"/>
              <a:ext cx="25867" cy="26863"/>
            </a:xfrm>
            <a:custGeom>
              <a:avLst/>
              <a:gdLst>
                <a:gd name="T0" fmla="*/ 11 w 13"/>
                <a:gd name="T1" fmla="*/ 8 h 13"/>
                <a:gd name="T2" fmla="*/ 9 w 13"/>
                <a:gd name="T3" fmla="*/ 3 h 13"/>
                <a:gd name="T4" fmla="*/ 2 w 13"/>
                <a:gd name="T5" fmla="*/ 6 h 13"/>
                <a:gd name="T6" fmla="*/ 11 w 13"/>
                <a:gd name="T7" fmla="*/ 8 h 13"/>
              </a:gdLst>
              <a:ahLst/>
              <a:cxnLst>
                <a:cxn ang="0">
                  <a:pos x="T0" y="T1"/>
                </a:cxn>
                <a:cxn ang="0">
                  <a:pos x="T2" y="T3"/>
                </a:cxn>
                <a:cxn ang="0">
                  <a:pos x="T4" y="T5"/>
                </a:cxn>
                <a:cxn ang="0">
                  <a:pos x="T6" y="T7"/>
                </a:cxn>
              </a:cxnLst>
              <a:rect l="0" t="0" r="r" b="b"/>
              <a:pathLst>
                <a:path w="13" h="13">
                  <a:moveTo>
                    <a:pt x="11" y="8"/>
                  </a:moveTo>
                  <a:cubicBezTo>
                    <a:pt x="13" y="5"/>
                    <a:pt x="10" y="5"/>
                    <a:pt x="9" y="3"/>
                  </a:cubicBezTo>
                  <a:cubicBezTo>
                    <a:pt x="6" y="0"/>
                    <a:pt x="3" y="3"/>
                    <a:pt x="2" y="6"/>
                  </a:cubicBezTo>
                  <a:cubicBezTo>
                    <a:pt x="0" y="13"/>
                    <a:pt x="7" y="13"/>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7" name="Freeform 353"/>
            <p:cNvSpPr>
              <a:spLocks/>
            </p:cNvSpPr>
            <p:nvPr/>
          </p:nvSpPr>
          <p:spPr bwMode="auto">
            <a:xfrm>
              <a:off x="5075917" y="3321361"/>
              <a:ext cx="9949" cy="14924"/>
            </a:xfrm>
            <a:custGeom>
              <a:avLst/>
              <a:gdLst>
                <a:gd name="T0" fmla="*/ 5 w 5"/>
                <a:gd name="T1" fmla="*/ 3 h 7"/>
                <a:gd name="T2" fmla="*/ 3 w 5"/>
                <a:gd name="T3" fmla="*/ 0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3" y="0"/>
                  </a:cubicBezTo>
                  <a:cubicBezTo>
                    <a:pt x="0" y="0"/>
                    <a:pt x="0" y="5"/>
                    <a:pt x="2" y="6"/>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8" name="Freeform 354"/>
            <p:cNvSpPr>
              <a:spLocks/>
            </p:cNvSpPr>
            <p:nvPr/>
          </p:nvSpPr>
          <p:spPr bwMode="auto">
            <a:xfrm>
              <a:off x="5172423" y="2719445"/>
              <a:ext cx="15918"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9" name="Freeform 355"/>
            <p:cNvSpPr>
              <a:spLocks/>
            </p:cNvSpPr>
            <p:nvPr/>
          </p:nvSpPr>
          <p:spPr bwMode="auto">
            <a:xfrm>
              <a:off x="5254005" y="3116411"/>
              <a:ext cx="32832" cy="26863"/>
            </a:xfrm>
            <a:custGeom>
              <a:avLst/>
              <a:gdLst>
                <a:gd name="T0" fmla="*/ 6 w 16"/>
                <a:gd name="T1" fmla="*/ 8 h 13"/>
                <a:gd name="T2" fmla="*/ 13 w 16"/>
                <a:gd name="T3" fmla="*/ 10 h 13"/>
                <a:gd name="T4" fmla="*/ 4 w 16"/>
                <a:gd name="T5" fmla="*/ 1 h 13"/>
                <a:gd name="T6" fmla="*/ 6 w 16"/>
                <a:gd name="T7" fmla="*/ 8 h 13"/>
              </a:gdLst>
              <a:ahLst/>
              <a:cxnLst>
                <a:cxn ang="0">
                  <a:pos x="T0" y="T1"/>
                </a:cxn>
                <a:cxn ang="0">
                  <a:pos x="T2" y="T3"/>
                </a:cxn>
                <a:cxn ang="0">
                  <a:pos x="T4" y="T5"/>
                </a:cxn>
                <a:cxn ang="0">
                  <a:pos x="T6" y="T7"/>
                </a:cxn>
              </a:cxnLst>
              <a:rect l="0" t="0" r="r" b="b"/>
              <a:pathLst>
                <a:path w="16" h="13">
                  <a:moveTo>
                    <a:pt x="6" y="8"/>
                  </a:moveTo>
                  <a:cubicBezTo>
                    <a:pt x="9" y="9"/>
                    <a:pt x="10" y="13"/>
                    <a:pt x="13" y="10"/>
                  </a:cubicBezTo>
                  <a:cubicBezTo>
                    <a:pt x="16" y="6"/>
                    <a:pt x="7" y="0"/>
                    <a:pt x="4" y="1"/>
                  </a:cubicBezTo>
                  <a:cubicBezTo>
                    <a:pt x="0" y="3"/>
                    <a:pt x="1" y="7"/>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0" name="Freeform 356"/>
            <p:cNvSpPr>
              <a:spLocks/>
            </p:cNvSpPr>
            <p:nvPr/>
          </p:nvSpPr>
          <p:spPr bwMode="auto">
            <a:xfrm>
              <a:off x="5272908" y="2762226"/>
              <a:ext cx="25867"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1" name="Freeform 357"/>
            <p:cNvSpPr>
              <a:spLocks/>
            </p:cNvSpPr>
            <p:nvPr/>
          </p:nvSpPr>
          <p:spPr bwMode="auto">
            <a:xfrm>
              <a:off x="5233112" y="2655771"/>
              <a:ext cx="24873" cy="32832"/>
            </a:xfrm>
            <a:custGeom>
              <a:avLst/>
              <a:gdLst>
                <a:gd name="T0" fmla="*/ 8 w 12"/>
                <a:gd name="T1" fmla="*/ 6 h 16"/>
                <a:gd name="T2" fmla="*/ 10 w 12"/>
                <a:gd name="T3" fmla="*/ 12 h 16"/>
                <a:gd name="T4" fmla="*/ 1 w 12"/>
                <a:gd name="T5" fmla="*/ 6 h 16"/>
                <a:gd name="T6" fmla="*/ 8 w 12"/>
                <a:gd name="T7" fmla="*/ 6 h 16"/>
              </a:gdLst>
              <a:ahLst/>
              <a:cxnLst>
                <a:cxn ang="0">
                  <a:pos x="T0" y="T1"/>
                </a:cxn>
                <a:cxn ang="0">
                  <a:pos x="T2" y="T3"/>
                </a:cxn>
                <a:cxn ang="0">
                  <a:pos x="T4" y="T5"/>
                </a:cxn>
                <a:cxn ang="0">
                  <a:pos x="T6" y="T7"/>
                </a:cxn>
              </a:cxnLst>
              <a:rect l="0" t="0" r="r" b="b"/>
              <a:pathLst>
                <a:path w="12" h="16">
                  <a:moveTo>
                    <a:pt x="8" y="6"/>
                  </a:moveTo>
                  <a:cubicBezTo>
                    <a:pt x="9" y="8"/>
                    <a:pt x="12" y="8"/>
                    <a:pt x="10" y="12"/>
                  </a:cubicBezTo>
                  <a:cubicBezTo>
                    <a:pt x="8" y="16"/>
                    <a:pt x="1" y="10"/>
                    <a:pt x="1" y="6"/>
                  </a:cubicBezTo>
                  <a:cubicBezTo>
                    <a:pt x="0" y="0"/>
                    <a:pt x="6"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2" name="Freeform 358"/>
            <p:cNvSpPr>
              <a:spLocks/>
            </p:cNvSpPr>
            <p:nvPr/>
          </p:nvSpPr>
          <p:spPr bwMode="auto">
            <a:xfrm>
              <a:off x="5225153" y="2876639"/>
              <a:ext cx="24873" cy="16914"/>
            </a:xfrm>
            <a:custGeom>
              <a:avLst/>
              <a:gdLst>
                <a:gd name="T0" fmla="*/ 9 w 12"/>
                <a:gd name="T1" fmla="*/ 3 h 8"/>
                <a:gd name="T2" fmla="*/ 12 w 12"/>
                <a:gd name="T3" fmla="*/ 6 h 8"/>
                <a:gd name="T4" fmla="*/ 2 w 12"/>
                <a:gd name="T5" fmla="*/ 4 h 8"/>
                <a:gd name="T6" fmla="*/ 9 w 12"/>
                <a:gd name="T7" fmla="*/ 3 h 8"/>
              </a:gdLst>
              <a:ahLst/>
              <a:cxnLst>
                <a:cxn ang="0">
                  <a:pos x="T0" y="T1"/>
                </a:cxn>
                <a:cxn ang="0">
                  <a:pos x="T2" y="T3"/>
                </a:cxn>
                <a:cxn ang="0">
                  <a:pos x="T4" y="T5"/>
                </a:cxn>
                <a:cxn ang="0">
                  <a:pos x="T6" y="T7"/>
                </a:cxn>
              </a:cxnLst>
              <a:rect l="0" t="0" r="r" b="b"/>
              <a:pathLst>
                <a:path w="12" h="8">
                  <a:moveTo>
                    <a:pt x="9" y="3"/>
                  </a:moveTo>
                  <a:cubicBezTo>
                    <a:pt x="10" y="3"/>
                    <a:pt x="12" y="3"/>
                    <a:pt x="12" y="6"/>
                  </a:cubicBezTo>
                  <a:cubicBezTo>
                    <a:pt x="11" y="8"/>
                    <a:pt x="3" y="6"/>
                    <a:pt x="2" y="4"/>
                  </a:cubicBezTo>
                  <a:cubicBezTo>
                    <a:pt x="0" y="0"/>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3" name="Freeform 359"/>
            <p:cNvSpPr>
              <a:spLocks/>
            </p:cNvSpPr>
            <p:nvPr/>
          </p:nvSpPr>
          <p:spPr bwMode="auto">
            <a:xfrm>
              <a:off x="5161479" y="2803017"/>
              <a:ext cx="20893" cy="32832"/>
            </a:xfrm>
            <a:custGeom>
              <a:avLst/>
              <a:gdLst>
                <a:gd name="T0" fmla="*/ 1 w 10"/>
                <a:gd name="T1" fmla="*/ 4 h 16"/>
                <a:gd name="T2" fmla="*/ 6 w 10"/>
                <a:gd name="T3" fmla="*/ 1 h 16"/>
                <a:gd name="T4" fmla="*/ 8 w 10"/>
                <a:gd name="T5" fmla="*/ 10 h 16"/>
                <a:gd name="T6" fmla="*/ 1 w 10"/>
                <a:gd name="T7" fmla="*/ 4 h 16"/>
              </a:gdLst>
              <a:ahLst/>
              <a:cxnLst>
                <a:cxn ang="0">
                  <a:pos x="T0" y="T1"/>
                </a:cxn>
                <a:cxn ang="0">
                  <a:pos x="T2" y="T3"/>
                </a:cxn>
                <a:cxn ang="0">
                  <a:pos x="T4" y="T5"/>
                </a:cxn>
                <a:cxn ang="0">
                  <a:pos x="T6" y="T7"/>
                </a:cxn>
              </a:cxnLst>
              <a:rect l="0" t="0" r="r" b="b"/>
              <a:pathLst>
                <a:path w="10" h="16">
                  <a:moveTo>
                    <a:pt x="1" y="4"/>
                  </a:moveTo>
                  <a:cubicBezTo>
                    <a:pt x="2" y="2"/>
                    <a:pt x="2" y="0"/>
                    <a:pt x="6" y="1"/>
                  </a:cubicBezTo>
                  <a:cubicBezTo>
                    <a:pt x="10" y="1"/>
                    <a:pt x="10" y="7"/>
                    <a:pt x="8" y="10"/>
                  </a:cubicBezTo>
                  <a:cubicBezTo>
                    <a:pt x="4" y="16"/>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4" name="Freeform 360"/>
            <p:cNvSpPr>
              <a:spLocks/>
            </p:cNvSpPr>
            <p:nvPr/>
          </p:nvSpPr>
          <p:spPr bwMode="auto">
            <a:xfrm>
              <a:off x="5190331" y="2860721"/>
              <a:ext cx="30842" cy="19898"/>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1" y="3"/>
                    <a:pt x="13" y="5"/>
                  </a:cubicBezTo>
                  <a:cubicBezTo>
                    <a:pt x="15" y="9"/>
                    <a:pt x="11" y="10"/>
                    <a:pt x="7"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5" name="Freeform 361"/>
            <p:cNvSpPr>
              <a:spLocks/>
            </p:cNvSpPr>
            <p:nvPr/>
          </p:nvSpPr>
          <p:spPr bwMode="auto">
            <a:xfrm>
              <a:off x="5186351" y="3251718"/>
              <a:ext cx="22883" cy="26863"/>
            </a:xfrm>
            <a:custGeom>
              <a:avLst/>
              <a:gdLst>
                <a:gd name="T0" fmla="*/ 1 w 11"/>
                <a:gd name="T1" fmla="*/ 4 h 13"/>
                <a:gd name="T2" fmla="*/ 7 w 11"/>
                <a:gd name="T3" fmla="*/ 1 h 13"/>
                <a:gd name="T4" fmla="*/ 8 w 11"/>
                <a:gd name="T5" fmla="*/ 7 h 13"/>
                <a:gd name="T6" fmla="*/ 1 w 11"/>
                <a:gd name="T7" fmla="*/ 4 h 13"/>
              </a:gdLst>
              <a:ahLst/>
              <a:cxnLst>
                <a:cxn ang="0">
                  <a:pos x="T0" y="T1"/>
                </a:cxn>
                <a:cxn ang="0">
                  <a:pos x="T2" y="T3"/>
                </a:cxn>
                <a:cxn ang="0">
                  <a:pos x="T4" y="T5"/>
                </a:cxn>
                <a:cxn ang="0">
                  <a:pos x="T6" y="T7"/>
                </a:cxn>
              </a:cxnLst>
              <a:rect l="0" t="0" r="r" b="b"/>
              <a:pathLst>
                <a:path w="11" h="13">
                  <a:moveTo>
                    <a:pt x="1" y="4"/>
                  </a:moveTo>
                  <a:cubicBezTo>
                    <a:pt x="2" y="2"/>
                    <a:pt x="5" y="0"/>
                    <a:pt x="7" y="1"/>
                  </a:cubicBezTo>
                  <a:cubicBezTo>
                    <a:pt x="11" y="1"/>
                    <a:pt x="11"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6" name="Freeform 362"/>
            <p:cNvSpPr>
              <a:spLocks/>
            </p:cNvSpPr>
            <p:nvPr/>
          </p:nvSpPr>
          <p:spPr bwMode="auto">
            <a:xfrm>
              <a:off x="5272908" y="2852762"/>
              <a:ext cx="21888" cy="21888"/>
            </a:xfrm>
            <a:custGeom>
              <a:avLst/>
              <a:gdLst>
                <a:gd name="T0" fmla="*/ 3 w 11"/>
                <a:gd name="T1" fmla="*/ 8 h 11"/>
                <a:gd name="T2" fmla="*/ 8 w 11"/>
                <a:gd name="T3" fmla="*/ 11 h 11"/>
                <a:gd name="T4" fmla="*/ 9 w 11"/>
                <a:gd name="T5" fmla="*/ 7 h 11"/>
                <a:gd name="T6" fmla="*/ 7 w 11"/>
                <a:gd name="T7" fmla="*/ 3 h 11"/>
                <a:gd name="T8" fmla="*/ 3 w 11"/>
                <a:gd name="T9" fmla="*/ 8 h 11"/>
              </a:gdLst>
              <a:ahLst/>
              <a:cxnLst>
                <a:cxn ang="0">
                  <a:pos x="T0" y="T1"/>
                </a:cxn>
                <a:cxn ang="0">
                  <a:pos x="T2" y="T3"/>
                </a:cxn>
                <a:cxn ang="0">
                  <a:pos x="T4" y="T5"/>
                </a:cxn>
                <a:cxn ang="0">
                  <a:pos x="T6" y="T7"/>
                </a:cxn>
                <a:cxn ang="0">
                  <a:pos x="T8" y="T9"/>
                </a:cxn>
              </a:cxnLst>
              <a:rect l="0" t="0" r="r" b="b"/>
              <a:pathLst>
                <a:path w="11" h="11">
                  <a:moveTo>
                    <a:pt x="3" y="8"/>
                  </a:moveTo>
                  <a:cubicBezTo>
                    <a:pt x="5" y="10"/>
                    <a:pt x="7" y="10"/>
                    <a:pt x="8" y="11"/>
                  </a:cubicBezTo>
                  <a:cubicBezTo>
                    <a:pt x="11" y="11"/>
                    <a:pt x="10" y="9"/>
                    <a:pt x="9" y="7"/>
                  </a:cubicBezTo>
                  <a:cubicBezTo>
                    <a:pt x="9" y="6"/>
                    <a:pt x="9" y="4"/>
                    <a:pt x="7" y="3"/>
                  </a:cubicBezTo>
                  <a:cubicBezTo>
                    <a:pt x="1" y="0"/>
                    <a:pt x="0" y="4"/>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7" name="Freeform 363"/>
            <p:cNvSpPr>
              <a:spLocks/>
            </p:cNvSpPr>
            <p:nvPr/>
          </p:nvSpPr>
          <p:spPr bwMode="auto">
            <a:xfrm>
              <a:off x="5209234" y="2803017"/>
              <a:ext cx="15918" cy="26863"/>
            </a:xfrm>
            <a:custGeom>
              <a:avLst/>
              <a:gdLst>
                <a:gd name="T0" fmla="*/ 1 w 8"/>
                <a:gd name="T1" fmla="*/ 8 h 13"/>
                <a:gd name="T2" fmla="*/ 1 w 8"/>
                <a:gd name="T3" fmla="*/ 3 h 13"/>
                <a:gd name="T4" fmla="*/ 5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3"/>
                  </a:cubicBezTo>
                  <a:cubicBezTo>
                    <a:pt x="2" y="0"/>
                    <a:pt x="3" y="2"/>
                    <a:pt x="5" y="3"/>
                  </a:cubicBezTo>
                  <a:cubicBezTo>
                    <a:pt x="6" y="4"/>
                    <a:pt x="7" y="5"/>
                    <a:pt x="7" y="6"/>
                  </a:cubicBezTo>
                  <a:cubicBezTo>
                    <a:pt x="8" y="13"/>
                    <a:pt x="4"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8" name="Freeform 364"/>
            <p:cNvSpPr>
              <a:spLocks/>
            </p:cNvSpPr>
            <p:nvPr/>
          </p:nvSpPr>
          <p:spPr bwMode="auto">
            <a:xfrm>
              <a:off x="5186351" y="2454801"/>
              <a:ext cx="30842" cy="28852"/>
            </a:xfrm>
            <a:custGeom>
              <a:avLst/>
              <a:gdLst>
                <a:gd name="T0" fmla="*/ 10 w 15"/>
                <a:gd name="T1" fmla="*/ 9 h 14"/>
                <a:gd name="T2" fmla="*/ 4 w 15"/>
                <a:gd name="T3" fmla="*/ 12 h 14"/>
                <a:gd name="T4" fmla="*/ 11 w 15"/>
                <a:gd name="T5" fmla="*/ 1 h 14"/>
                <a:gd name="T6" fmla="*/ 10 w 15"/>
                <a:gd name="T7" fmla="*/ 9 h 14"/>
              </a:gdLst>
              <a:ahLst/>
              <a:cxnLst>
                <a:cxn ang="0">
                  <a:pos x="T0" y="T1"/>
                </a:cxn>
                <a:cxn ang="0">
                  <a:pos x="T2" y="T3"/>
                </a:cxn>
                <a:cxn ang="0">
                  <a:pos x="T4" y="T5"/>
                </a:cxn>
                <a:cxn ang="0">
                  <a:pos x="T6" y="T7"/>
                </a:cxn>
              </a:cxnLst>
              <a:rect l="0" t="0" r="r" b="b"/>
              <a:pathLst>
                <a:path w="15" h="14">
                  <a:moveTo>
                    <a:pt x="10" y="9"/>
                  </a:moveTo>
                  <a:cubicBezTo>
                    <a:pt x="8" y="10"/>
                    <a:pt x="7" y="14"/>
                    <a:pt x="4" y="12"/>
                  </a:cubicBezTo>
                  <a:cubicBezTo>
                    <a:pt x="0" y="9"/>
                    <a:pt x="7" y="0"/>
                    <a:pt x="11" y="1"/>
                  </a:cubicBezTo>
                  <a:cubicBezTo>
                    <a:pt x="15" y="2"/>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9" name="Freeform 365"/>
            <p:cNvSpPr>
              <a:spLocks/>
            </p:cNvSpPr>
            <p:nvPr/>
          </p:nvSpPr>
          <p:spPr bwMode="auto">
            <a:xfrm>
              <a:off x="5186351" y="2675669"/>
              <a:ext cx="26863" cy="28852"/>
            </a:xfrm>
            <a:custGeom>
              <a:avLst/>
              <a:gdLst>
                <a:gd name="T0" fmla="*/ 3 w 13"/>
                <a:gd name="T1" fmla="*/ 3 h 14"/>
                <a:gd name="T2" fmla="*/ 0 w 13"/>
                <a:gd name="T3" fmla="*/ 9 h 14"/>
                <a:gd name="T4" fmla="*/ 10 w 13"/>
                <a:gd name="T5" fmla="*/ 6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1" y="14"/>
                    <a:pt x="9" y="10"/>
                    <a:pt x="10" y="6"/>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0" name="Freeform 366"/>
            <p:cNvSpPr>
              <a:spLocks/>
            </p:cNvSpPr>
            <p:nvPr/>
          </p:nvSpPr>
          <p:spPr bwMode="auto">
            <a:xfrm>
              <a:off x="5182372" y="2563245"/>
              <a:ext cx="32832" cy="24873"/>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1" name="Freeform 367"/>
            <p:cNvSpPr>
              <a:spLocks/>
            </p:cNvSpPr>
            <p:nvPr/>
          </p:nvSpPr>
          <p:spPr bwMode="auto">
            <a:xfrm>
              <a:off x="5244056" y="2772175"/>
              <a:ext cx="13929" cy="26863"/>
            </a:xfrm>
            <a:custGeom>
              <a:avLst/>
              <a:gdLst>
                <a:gd name="T0" fmla="*/ 6 w 7"/>
                <a:gd name="T1" fmla="*/ 10 h 13"/>
                <a:gd name="T2" fmla="*/ 3 w 7"/>
                <a:gd name="T3" fmla="*/ 13 h 13"/>
                <a:gd name="T4" fmla="*/ 3 w 7"/>
                <a:gd name="T5" fmla="*/ 3 h 13"/>
                <a:gd name="T6" fmla="*/ 6 w 7"/>
                <a:gd name="T7" fmla="*/ 10 h 13"/>
              </a:gdLst>
              <a:ahLst/>
              <a:cxnLst>
                <a:cxn ang="0">
                  <a:pos x="T0" y="T1"/>
                </a:cxn>
                <a:cxn ang="0">
                  <a:pos x="T2" y="T3"/>
                </a:cxn>
                <a:cxn ang="0">
                  <a:pos x="T4" y="T5"/>
                </a:cxn>
                <a:cxn ang="0">
                  <a:pos x="T6" y="T7"/>
                </a:cxn>
              </a:cxnLst>
              <a:rect l="0" t="0" r="r" b="b"/>
              <a:pathLst>
                <a:path w="7" h="13">
                  <a:moveTo>
                    <a:pt x="6" y="10"/>
                  </a:moveTo>
                  <a:cubicBezTo>
                    <a:pt x="5" y="11"/>
                    <a:pt x="5" y="13"/>
                    <a:pt x="3" y="13"/>
                  </a:cubicBezTo>
                  <a:cubicBezTo>
                    <a:pt x="0" y="12"/>
                    <a:pt x="2" y="4"/>
                    <a:pt x="3" y="3"/>
                  </a:cubicBezTo>
                  <a:cubicBezTo>
                    <a:pt x="7" y="0"/>
                    <a:pt x="7" y="6"/>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2" name="Freeform 368"/>
            <p:cNvSpPr>
              <a:spLocks/>
            </p:cNvSpPr>
            <p:nvPr/>
          </p:nvSpPr>
          <p:spPr bwMode="auto">
            <a:xfrm>
              <a:off x="5188341" y="2542352"/>
              <a:ext cx="30842" cy="20893"/>
            </a:xfrm>
            <a:custGeom>
              <a:avLst/>
              <a:gdLst>
                <a:gd name="T0" fmla="*/ 12 w 15"/>
                <a:gd name="T1" fmla="*/ 1 h 10"/>
                <a:gd name="T2" fmla="*/ 15 w 15"/>
                <a:gd name="T3" fmla="*/ 5 h 10"/>
                <a:gd name="T4" fmla="*/ 6 w 15"/>
                <a:gd name="T5" fmla="*/ 8 h 10"/>
                <a:gd name="T6" fmla="*/ 12 w 15"/>
                <a:gd name="T7" fmla="*/ 1 h 10"/>
              </a:gdLst>
              <a:ahLst/>
              <a:cxnLst>
                <a:cxn ang="0">
                  <a:pos x="T0" y="T1"/>
                </a:cxn>
                <a:cxn ang="0">
                  <a:pos x="T2" y="T3"/>
                </a:cxn>
                <a:cxn ang="0">
                  <a:pos x="T4" y="T5"/>
                </a:cxn>
                <a:cxn ang="0">
                  <a:pos x="T6" y="T7"/>
                </a:cxn>
              </a:cxnLst>
              <a:rect l="0" t="0" r="r" b="b"/>
              <a:pathLst>
                <a:path w="15" h="10">
                  <a:moveTo>
                    <a:pt x="12" y="1"/>
                  </a:moveTo>
                  <a:cubicBezTo>
                    <a:pt x="14" y="1"/>
                    <a:pt x="15" y="0"/>
                    <a:pt x="15" y="5"/>
                  </a:cubicBezTo>
                  <a:cubicBezTo>
                    <a:pt x="15" y="9"/>
                    <a:pt x="9" y="10"/>
                    <a:pt x="6" y="8"/>
                  </a:cubicBezTo>
                  <a:cubicBezTo>
                    <a:pt x="0" y="5"/>
                    <a:pt x="6" y="0"/>
                    <a:pt x="12"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3" name="Freeform 369"/>
            <p:cNvSpPr>
              <a:spLocks/>
            </p:cNvSpPr>
            <p:nvPr/>
          </p:nvSpPr>
          <p:spPr bwMode="auto">
            <a:xfrm>
              <a:off x="5223163" y="2702532"/>
              <a:ext cx="20893" cy="28852"/>
            </a:xfrm>
            <a:custGeom>
              <a:avLst/>
              <a:gdLst>
                <a:gd name="T0" fmla="*/ 9 w 10"/>
                <a:gd name="T1" fmla="*/ 8 h 14"/>
                <a:gd name="T2" fmla="*/ 5 w 10"/>
                <a:gd name="T3" fmla="*/ 12 h 14"/>
                <a:gd name="T4" fmla="*/ 0 w 10"/>
                <a:gd name="T5" fmla="*/ 6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4" name="Freeform 370"/>
            <p:cNvSpPr>
              <a:spLocks/>
            </p:cNvSpPr>
            <p:nvPr/>
          </p:nvSpPr>
          <p:spPr bwMode="auto">
            <a:xfrm>
              <a:off x="5225153" y="2772175"/>
              <a:ext cx="14924" cy="12934"/>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6"/>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5" name="Freeform 371"/>
            <p:cNvSpPr>
              <a:spLocks/>
            </p:cNvSpPr>
            <p:nvPr/>
          </p:nvSpPr>
          <p:spPr bwMode="auto">
            <a:xfrm>
              <a:off x="5176402" y="2766206"/>
              <a:ext cx="26863" cy="18903"/>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3" y="3"/>
                    <a:pt x="13" y="5"/>
                  </a:cubicBezTo>
                  <a:cubicBezTo>
                    <a:pt x="13" y="9"/>
                    <a:pt x="10"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6" name="Freeform 372"/>
            <p:cNvSpPr>
              <a:spLocks/>
            </p:cNvSpPr>
            <p:nvPr/>
          </p:nvSpPr>
          <p:spPr bwMode="auto">
            <a:xfrm>
              <a:off x="5240076" y="2829879"/>
              <a:ext cx="19898" cy="22883"/>
            </a:xfrm>
            <a:custGeom>
              <a:avLst/>
              <a:gdLst>
                <a:gd name="T0" fmla="*/ 2 w 10"/>
                <a:gd name="T1" fmla="*/ 4 h 11"/>
                <a:gd name="T2" fmla="*/ 0 w 10"/>
                <a:gd name="T3" fmla="*/ 9 h 11"/>
                <a:gd name="T4" fmla="*/ 4 w 10"/>
                <a:gd name="T5" fmla="*/ 9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4" y="9"/>
                  </a:cubicBezTo>
                  <a:cubicBezTo>
                    <a:pt x="5" y="9"/>
                    <a:pt x="7"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7" name="Freeform 373"/>
            <p:cNvSpPr>
              <a:spLocks/>
            </p:cNvSpPr>
            <p:nvPr/>
          </p:nvSpPr>
          <p:spPr bwMode="auto">
            <a:xfrm>
              <a:off x="5254005" y="3038809"/>
              <a:ext cx="32832" cy="22883"/>
            </a:xfrm>
            <a:custGeom>
              <a:avLst/>
              <a:gdLst>
                <a:gd name="T0" fmla="*/ 8 w 16"/>
                <a:gd name="T1" fmla="*/ 3 h 11"/>
                <a:gd name="T2" fmla="*/ 14 w 16"/>
                <a:gd name="T3" fmla="*/ 4 h 11"/>
                <a:gd name="T4" fmla="*/ 3 w 16"/>
                <a:gd name="T5" fmla="*/ 9 h 11"/>
                <a:gd name="T6" fmla="*/ 8 w 16"/>
                <a:gd name="T7" fmla="*/ 3 h 11"/>
              </a:gdLst>
              <a:ahLst/>
              <a:cxnLst>
                <a:cxn ang="0">
                  <a:pos x="T0" y="T1"/>
                </a:cxn>
                <a:cxn ang="0">
                  <a:pos x="T2" y="T3"/>
                </a:cxn>
                <a:cxn ang="0">
                  <a:pos x="T4" y="T5"/>
                </a:cxn>
                <a:cxn ang="0">
                  <a:pos x="T6" y="T7"/>
                </a:cxn>
              </a:cxnLst>
              <a:rect l="0" t="0" r="r" b="b"/>
              <a:pathLst>
                <a:path w="16" h="11">
                  <a:moveTo>
                    <a:pt x="8" y="3"/>
                  </a:moveTo>
                  <a:cubicBezTo>
                    <a:pt x="10" y="3"/>
                    <a:pt x="12" y="0"/>
                    <a:pt x="14" y="4"/>
                  </a:cubicBezTo>
                  <a:cubicBezTo>
                    <a:pt x="16" y="8"/>
                    <a:pt x="5" y="11"/>
                    <a:pt x="3" y="9"/>
                  </a:cubicBezTo>
                  <a:cubicBezTo>
                    <a:pt x="0" y="6"/>
                    <a:pt x="2" y="3"/>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8" name="Freeform 374"/>
            <p:cNvSpPr>
              <a:spLocks/>
            </p:cNvSpPr>
            <p:nvPr/>
          </p:nvSpPr>
          <p:spPr bwMode="auto">
            <a:xfrm>
              <a:off x="5213214" y="2608016"/>
              <a:ext cx="26863" cy="28852"/>
            </a:xfrm>
            <a:custGeom>
              <a:avLst/>
              <a:gdLst>
                <a:gd name="T0" fmla="*/ 9 w 13"/>
                <a:gd name="T1" fmla="*/ 11 h 14"/>
                <a:gd name="T2" fmla="*/ 12 w 13"/>
                <a:gd name="T3" fmla="*/ 5 h 14"/>
                <a:gd name="T4" fmla="*/ 2 w 13"/>
                <a:gd name="T5" fmla="*/ 8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8"/>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9" name="Freeform 375"/>
            <p:cNvSpPr>
              <a:spLocks/>
            </p:cNvSpPr>
            <p:nvPr/>
          </p:nvSpPr>
          <p:spPr bwMode="auto">
            <a:xfrm>
              <a:off x="5141581" y="3280570"/>
              <a:ext cx="26863" cy="11939"/>
            </a:xfrm>
            <a:custGeom>
              <a:avLst/>
              <a:gdLst>
                <a:gd name="T0" fmla="*/ 9 w 13"/>
                <a:gd name="T1" fmla="*/ 5 h 6"/>
                <a:gd name="T2" fmla="*/ 13 w 13"/>
                <a:gd name="T3" fmla="*/ 3 h 6"/>
                <a:gd name="T4" fmla="*/ 3 w 13"/>
                <a:gd name="T5" fmla="*/ 2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6"/>
                    <a:pt x="13" y="3"/>
                  </a:cubicBezTo>
                  <a:cubicBezTo>
                    <a:pt x="13" y="1"/>
                    <a:pt x="5" y="0"/>
                    <a:pt x="3" y="2"/>
                  </a:cubicBezTo>
                  <a:cubicBezTo>
                    <a:pt x="0" y="5"/>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0" name="Freeform 376"/>
            <p:cNvSpPr>
              <a:spLocks/>
            </p:cNvSpPr>
            <p:nvPr/>
          </p:nvSpPr>
          <p:spPr bwMode="auto">
            <a:xfrm>
              <a:off x="5108749" y="2979115"/>
              <a:ext cx="28852" cy="24873"/>
            </a:xfrm>
            <a:custGeom>
              <a:avLst/>
              <a:gdLst>
                <a:gd name="T0" fmla="*/ 6 w 14"/>
                <a:gd name="T1" fmla="*/ 10 h 12"/>
                <a:gd name="T2" fmla="*/ 11 w 14"/>
                <a:gd name="T3" fmla="*/ 7 h 12"/>
                <a:gd name="T4" fmla="*/ 7 w 14"/>
                <a:gd name="T5" fmla="*/ 1 h 12"/>
                <a:gd name="T6" fmla="*/ 6 w 14"/>
                <a:gd name="T7" fmla="*/ 10 h 12"/>
              </a:gdLst>
              <a:ahLst/>
              <a:cxnLst>
                <a:cxn ang="0">
                  <a:pos x="T0" y="T1"/>
                </a:cxn>
                <a:cxn ang="0">
                  <a:pos x="T2" y="T3"/>
                </a:cxn>
                <a:cxn ang="0">
                  <a:pos x="T4" y="T5"/>
                </a:cxn>
                <a:cxn ang="0">
                  <a:pos x="T6" y="T7"/>
                </a:cxn>
              </a:cxnLst>
              <a:rect l="0" t="0" r="r" b="b"/>
              <a:pathLst>
                <a:path w="14" h="12">
                  <a:moveTo>
                    <a:pt x="6" y="10"/>
                  </a:moveTo>
                  <a:cubicBezTo>
                    <a:pt x="9" y="12"/>
                    <a:pt x="9" y="9"/>
                    <a:pt x="11" y="7"/>
                  </a:cubicBezTo>
                  <a:cubicBezTo>
                    <a:pt x="14" y="5"/>
                    <a:pt x="11" y="2"/>
                    <a:pt x="7" y="1"/>
                  </a:cubicBezTo>
                  <a:cubicBezTo>
                    <a:pt x="0" y="0"/>
                    <a:pt x="1" y="7"/>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1" name="Freeform 377"/>
            <p:cNvSpPr>
              <a:spLocks/>
            </p:cNvSpPr>
            <p:nvPr/>
          </p:nvSpPr>
          <p:spPr bwMode="auto">
            <a:xfrm>
              <a:off x="5261964" y="2733373"/>
              <a:ext cx="20893" cy="24873"/>
            </a:xfrm>
            <a:custGeom>
              <a:avLst/>
              <a:gdLst>
                <a:gd name="T0" fmla="*/ 2 w 10"/>
                <a:gd name="T1" fmla="*/ 4 h 12"/>
                <a:gd name="T2" fmla="*/ 0 w 10"/>
                <a:gd name="T3" fmla="*/ 9 h 12"/>
                <a:gd name="T4" fmla="*/ 3 w 10"/>
                <a:gd name="T5" fmla="*/ 10 h 12"/>
                <a:gd name="T6" fmla="*/ 7 w 10"/>
                <a:gd name="T7" fmla="*/ 8 h 12"/>
                <a:gd name="T8" fmla="*/ 2 w 10"/>
                <a:gd name="T9" fmla="*/ 4 h 12"/>
              </a:gdLst>
              <a:ahLst/>
              <a:cxnLst>
                <a:cxn ang="0">
                  <a:pos x="T0" y="T1"/>
                </a:cxn>
                <a:cxn ang="0">
                  <a:pos x="T2" y="T3"/>
                </a:cxn>
                <a:cxn ang="0">
                  <a:pos x="T4" y="T5"/>
                </a:cxn>
                <a:cxn ang="0">
                  <a:pos x="T6" y="T7"/>
                </a:cxn>
                <a:cxn ang="0">
                  <a:pos x="T8" y="T9"/>
                </a:cxn>
              </a:cxnLst>
              <a:rect l="0" t="0" r="r" b="b"/>
              <a:pathLst>
                <a:path w="10" h="12">
                  <a:moveTo>
                    <a:pt x="2" y="4"/>
                  </a:moveTo>
                  <a:cubicBezTo>
                    <a:pt x="0" y="5"/>
                    <a:pt x="0" y="8"/>
                    <a:pt x="0" y="9"/>
                  </a:cubicBezTo>
                  <a:cubicBezTo>
                    <a:pt x="0" y="12"/>
                    <a:pt x="1" y="11"/>
                    <a:pt x="3" y="10"/>
                  </a:cubicBezTo>
                  <a:cubicBezTo>
                    <a:pt x="5" y="9"/>
                    <a:pt x="6" y="9"/>
                    <a:pt x="7" y="8"/>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2" name="Freeform 378"/>
            <p:cNvSpPr>
              <a:spLocks/>
            </p:cNvSpPr>
            <p:nvPr/>
          </p:nvSpPr>
          <p:spPr bwMode="auto">
            <a:xfrm>
              <a:off x="5133622" y="2897533"/>
              <a:ext cx="32832" cy="24873"/>
            </a:xfrm>
            <a:custGeom>
              <a:avLst/>
              <a:gdLst>
                <a:gd name="T0" fmla="*/ 11 w 16"/>
                <a:gd name="T1" fmla="*/ 9 h 12"/>
                <a:gd name="T2" fmla="*/ 4 w 16"/>
                <a:gd name="T3" fmla="*/ 11 h 12"/>
                <a:gd name="T4" fmla="*/ 9 w 16"/>
                <a:gd name="T5" fmla="*/ 2 h 12"/>
                <a:gd name="T6" fmla="*/ 11 w 16"/>
                <a:gd name="T7" fmla="*/ 9 h 12"/>
              </a:gdLst>
              <a:ahLst/>
              <a:cxnLst>
                <a:cxn ang="0">
                  <a:pos x="T0" y="T1"/>
                </a:cxn>
                <a:cxn ang="0">
                  <a:pos x="T2" y="T3"/>
                </a:cxn>
                <a:cxn ang="0">
                  <a:pos x="T4" y="T5"/>
                </a:cxn>
                <a:cxn ang="0">
                  <a:pos x="T6" y="T7"/>
                </a:cxn>
              </a:cxnLst>
              <a:rect l="0" t="0" r="r" b="b"/>
              <a:pathLst>
                <a:path w="16" h="12">
                  <a:moveTo>
                    <a:pt x="11" y="9"/>
                  </a:moveTo>
                  <a:cubicBezTo>
                    <a:pt x="9" y="10"/>
                    <a:pt x="9" y="12"/>
                    <a:pt x="4" y="11"/>
                  </a:cubicBezTo>
                  <a:cubicBezTo>
                    <a:pt x="0" y="9"/>
                    <a:pt x="5" y="2"/>
                    <a:pt x="9" y="2"/>
                  </a:cubicBezTo>
                  <a:cubicBezTo>
                    <a:pt x="16" y="0"/>
                    <a:pt x="15" y="6"/>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3" name="Freeform 379"/>
            <p:cNvSpPr>
              <a:spLocks/>
            </p:cNvSpPr>
            <p:nvPr/>
          </p:nvSpPr>
          <p:spPr bwMode="auto">
            <a:xfrm>
              <a:off x="4305863" y="3522331"/>
              <a:ext cx="21888" cy="30842"/>
            </a:xfrm>
            <a:custGeom>
              <a:avLst/>
              <a:gdLst>
                <a:gd name="T0" fmla="*/ 3 w 11"/>
                <a:gd name="T1" fmla="*/ 8 h 15"/>
                <a:gd name="T2" fmla="*/ 5 w 11"/>
                <a:gd name="T3" fmla="*/ 1 h 15"/>
                <a:gd name="T4" fmla="*/ 8 w 11"/>
                <a:gd name="T5" fmla="*/ 13 h 15"/>
                <a:gd name="T6" fmla="*/ 3 w 11"/>
                <a:gd name="T7" fmla="*/ 8 h 15"/>
              </a:gdLst>
              <a:ahLst/>
              <a:cxnLst>
                <a:cxn ang="0">
                  <a:pos x="T0" y="T1"/>
                </a:cxn>
                <a:cxn ang="0">
                  <a:pos x="T2" y="T3"/>
                </a:cxn>
                <a:cxn ang="0">
                  <a:pos x="T4" y="T5"/>
                </a:cxn>
                <a:cxn ang="0">
                  <a:pos x="T6" y="T7"/>
                </a:cxn>
              </a:cxnLst>
              <a:rect l="0" t="0" r="r" b="b"/>
              <a:pathLst>
                <a:path w="11" h="15">
                  <a:moveTo>
                    <a:pt x="3" y="8"/>
                  </a:moveTo>
                  <a:cubicBezTo>
                    <a:pt x="3" y="5"/>
                    <a:pt x="0" y="2"/>
                    <a:pt x="5" y="1"/>
                  </a:cubicBezTo>
                  <a:cubicBezTo>
                    <a:pt x="9" y="0"/>
                    <a:pt x="11" y="11"/>
                    <a:pt x="8" y="13"/>
                  </a:cubicBezTo>
                  <a:cubicBezTo>
                    <a:pt x="5" y="15"/>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4" name="Freeform 380"/>
            <p:cNvSpPr>
              <a:spLocks/>
            </p:cNvSpPr>
            <p:nvPr/>
          </p:nvSpPr>
          <p:spPr bwMode="auto">
            <a:xfrm>
              <a:off x="5238086" y="2542352"/>
              <a:ext cx="21888" cy="34822"/>
            </a:xfrm>
            <a:custGeom>
              <a:avLst/>
              <a:gdLst>
                <a:gd name="T0" fmla="*/ 3 w 11"/>
                <a:gd name="T1" fmla="*/ 11 h 17"/>
                <a:gd name="T2" fmla="*/ 2 w 11"/>
                <a:gd name="T3" fmla="*/ 4 h 17"/>
                <a:gd name="T4" fmla="*/ 10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4"/>
                  </a:cubicBezTo>
                  <a:cubicBezTo>
                    <a:pt x="4" y="0"/>
                    <a:pt x="10" y="6"/>
                    <a:pt x="10"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5" name="Freeform 381"/>
            <p:cNvSpPr>
              <a:spLocks/>
            </p:cNvSpPr>
            <p:nvPr/>
          </p:nvSpPr>
          <p:spPr bwMode="auto">
            <a:xfrm>
              <a:off x="5274898" y="2647812"/>
              <a:ext cx="25867" cy="27857"/>
            </a:xfrm>
            <a:custGeom>
              <a:avLst/>
              <a:gdLst>
                <a:gd name="T0" fmla="*/ 10 w 13"/>
                <a:gd name="T1" fmla="*/ 4 h 14"/>
                <a:gd name="T2" fmla="*/ 4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8" y="3"/>
                    <a:pt x="9" y="0"/>
                    <a:pt x="4" y="0"/>
                  </a:cubicBezTo>
                  <a:cubicBezTo>
                    <a:pt x="0" y="0"/>
                    <a:pt x="2" y="9"/>
                    <a:pt x="6" y="11"/>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6" name="Freeform 382"/>
            <p:cNvSpPr>
              <a:spLocks/>
            </p:cNvSpPr>
            <p:nvPr/>
          </p:nvSpPr>
          <p:spPr bwMode="auto">
            <a:xfrm>
              <a:off x="5211224" y="2503551"/>
              <a:ext cx="11939" cy="26863"/>
            </a:xfrm>
            <a:custGeom>
              <a:avLst/>
              <a:gdLst>
                <a:gd name="T0" fmla="*/ 5 w 6"/>
                <a:gd name="T1" fmla="*/ 4 h 13"/>
                <a:gd name="T2" fmla="*/ 4 w 6"/>
                <a:gd name="T3" fmla="*/ 0 h 13"/>
                <a:gd name="T4" fmla="*/ 1 w 6"/>
                <a:gd name="T5" fmla="*/ 10 h 13"/>
                <a:gd name="T6" fmla="*/ 5 w 6"/>
                <a:gd name="T7" fmla="*/ 4 h 13"/>
              </a:gdLst>
              <a:ahLst/>
              <a:cxnLst>
                <a:cxn ang="0">
                  <a:pos x="T0" y="T1"/>
                </a:cxn>
                <a:cxn ang="0">
                  <a:pos x="T2" y="T3"/>
                </a:cxn>
                <a:cxn ang="0">
                  <a:pos x="T4" y="T5"/>
                </a:cxn>
                <a:cxn ang="0">
                  <a:pos x="T6" y="T7"/>
                </a:cxn>
              </a:cxnLst>
              <a:rect l="0" t="0" r="r" b="b"/>
              <a:pathLst>
                <a:path w="6" h="13">
                  <a:moveTo>
                    <a:pt x="5" y="4"/>
                  </a:moveTo>
                  <a:cubicBezTo>
                    <a:pt x="5" y="2"/>
                    <a:pt x="6" y="0"/>
                    <a:pt x="4" y="0"/>
                  </a:cubicBezTo>
                  <a:cubicBezTo>
                    <a:pt x="1" y="0"/>
                    <a:pt x="0" y="8"/>
                    <a:pt x="1" y="10"/>
                  </a:cubicBezTo>
                  <a:cubicBezTo>
                    <a:pt x="3" y="13"/>
                    <a:pt x="6" y="8"/>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7" name="Freeform 383"/>
            <p:cNvSpPr>
              <a:spLocks/>
            </p:cNvSpPr>
            <p:nvPr/>
          </p:nvSpPr>
          <p:spPr bwMode="auto">
            <a:xfrm>
              <a:off x="5203265" y="2586128"/>
              <a:ext cx="32832" cy="21888"/>
            </a:xfrm>
            <a:custGeom>
              <a:avLst/>
              <a:gdLst>
                <a:gd name="T0" fmla="*/ 9 w 16"/>
                <a:gd name="T1" fmla="*/ 9 h 11"/>
                <a:gd name="T2" fmla="*/ 14 w 16"/>
                <a:gd name="T3" fmla="*/ 6 h 11"/>
                <a:gd name="T4" fmla="*/ 6 w 16"/>
                <a:gd name="T5" fmla="*/ 1 h 11"/>
                <a:gd name="T6" fmla="*/ 9 w 16"/>
                <a:gd name="T7" fmla="*/ 9 h 11"/>
              </a:gdLst>
              <a:ahLst/>
              <a:cxnLst>
                <a:cxn ang="0">
                  <a:pos x="T0" y="T1"/>
                </a:cxn>
                <a:cxn ang="0">
                  <a:pos x="T2" y="T3"/>
                </a:cxn>
                <a:cxn ang="0">
                  <a:pos x="T4" y="T5"/>
                </a:cxn>
                <a:cxn ang="0">
                  <a:pos x="T6" y="T7"/>
                </a:cxn>
              </a:cxnLst>
              <a:rect l="0" t="0" r="r" b="b"/>
              <a:pathLst>
                <a:path w="16" h="11">
                  <a:moveTo>
                    <a:pt x="9" y="9"/>
                  </a:moveTo>
                  <a:cubicBezTo>
                    <a:pt x="11" y="10"/>
                    <a:pt x="13" y="11"/>
                    <a:pt x="14" y="6"/>
                  </a:cubicBezTo>
                  <a:cubicBezTo>
                    <a:pt x="16" y="3"/>
                    <a:pt x="10" y="0"/>
                    <a:pt x="6" y="1"/>
                  </a:cubicBezTo>
                  <a:cubicBezTo>
                    <a:pt x="0" y="2"/>
                    <a:pt x="4" y="8"/>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8" name="Freeform 384"/>
            <p:cNvSpPr>
              <a:spLocks/>
            </p:cNvSpPr>
            <p:nvPr/>
          </p:nvSpPr>
          <p:spPr bwMode="auto">
            <a:xfrm>
              <a:off x="5263954" y="2608016"/>
              <a:ext cx="26863"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6"/>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9" name="Freeform 385"/>
            <p:cNvSpPr>
              <a:spLocks/>
            </p:cNvSpPr>
            <p:nvPr/>
          </p:nvSpPr>
          <p:spPr bwMode="auto">
            <a:xfrm>
              <a:off x="5278877" y="2719445"/>
              <a:ext cx="9949" cy="13929"/>
            </a:xfrm>
            <a:custGeom>
              <a:avLst/>
              <a:gdLst>
                <a:gd name="T0" fmla="*/ 5 w 5"/>
                <a:gd name="T1" fmla="*/ 3 h 7"/>
                <a:gd name="T2" fmla="*/ 2 w 5"/>
                <a:gd name="T3" fmla="*/ 1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1"/>
                  </a:cubicBezTo>
                  <a:cubicBezTo>
                    <a:pt x="0" y="0"/>
                    <a:pt x="0" y="5"/>
                    <a:pt x="2" y="6"/>
                  </a:cubicBezTo>
                  <a:cubicBezTo>
                    <a:pt x="4" y="7"/>
                    <a:pt x="5" y="6"/>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0" name="Freeform 386"/>
            <p:cNvSpPr>
              <a:spLocks/>
            </p:cNvSpPr>
            <p:nvPr/>
          </p:nvSpPr>
          <p:spPr bwMode="auto">
            <a:xfrm>
              <a:off x="5178392" y="2829879"/>
              <a:ext cx="22883" cy="34822"/>
            </a:xfrm>
            <a:custGeom>
              <a:avLst/>
              <a:gdLst>
                <a:gd name="T0" fmla="*/ 8 w 11"/>
                <a:gd name="T1" fmla="*/ 6 h 17"/>
                <a:gd name="T2" fmla="*/ 9 w 11"/>
                <a:gd name="T3" fmla="*/ 13 h 17"/>
                <a:gd name="T4" fmla="*/ 1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1" y="7"/>
                  </a:cubicBezTo>
                  <a:cubicBezTo>
                    <a:pt x="0" y="0"/>
                    <a:pt x="6"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1" name="Freeform 387"/>
            <p:cNvSpPr>
              <a:spLocks/>
            </p:cNvSpPr>
            <p:nvPr/>
          </p:nvSpPr>
          <p:spPr bwMode="auto">
            <a:xfrm>
              <a:off x="5288826" y="2729394"/>
              <a:ext cx="30842" cy="20893"/>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2" y="3"/>
                    <a:pt x="13" y="5"/>
                  </a:cubicBezTo>
                  <a:cubicBezTo>
                    <a:pt x="15" y="9"/>
                    <a:pt x="11" y="10"/>
                    <a:pt x="7" y="10"/>
                  </a:cubicBezTo>
                  <a:cubicBezTo>
                    <a:pt x="0" y="9"/>
                    <a:pt x="4"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2" name="Freeform 388"/>
            <p:cNvSpPr>
              <a:spLocks/>
            </p:cNvSpPr>
            <p:nvPr/>
          </p:nvSpPr>
          <p:spPr bwMode="auto">
            <a:xfrm>
              <a:off x="5229132" y="3075620"/>
              <a:ext cx="22883" cy="24873"/>
            </a:xfrm>
            <a:custGeom>
              <a:avLst/>
              <a:gdLst>
                <a:gd name="T0" fmla="*/ 1 w 11"/>
                <a:gd name="T1" fmla="*/ 4 h 12"/>
                <a:gd name="T2" fmla="*/ 7 w 11"/>
                <a:gd name="T3" fmla="*/ 0 h 12"/>
                <a:gd name="T4" fmla="*/ 8 w 11"/>
                <a:gd name="T5" fmla="*/ 6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1"/>
                    <a:pt x="5" y="0"/>
                    <a:pt x="7" y="0"/>
                  </a:cubicBezTo>
                  <a:cubicBezTo>
                    <a:pt x="11" y="0"/>
                    <a:pt x="11" y="3"/>
                    <a:pt x="8" y="6"/>
                  </a:cubicBezTo>
                  <a:cubicBezTo>
                    <a:pt x="4" y="12"/>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3" name="Freeform 389"/>
            <p:cNvSpPr>
              <a:spLocks/>
            </p:cNvSpPr>
            <p:nvPr/>
          </p:nvSpPr>
          <p:spPr bwMode="auto">
            <a:xfrm>
              <a:off x="5172423" y="2952252"/>
              <a:ext cx="30842" cy="14924"/>
            </a:xfrm>
            <a:custGeom>
              <a:avLst/>
              <a:gdLst>
                <a:gd name="T0" fmla="*/ 7 w 15"/>
                <a:gd name="T1" fmla="*/ 7 h 7"/>
                <a:gd name="T2" fmla="*/ 13 w 15"/>
                <a:gd name="T3" fmla="*/ 6 h 7"/>
                <a:gd name="T4" fmla="*/ 11 w 15"/>
                <a:gd name="T5" fmla="*/ 2 h 7"/>
                <a:gd name="T6" fmla="*/ 7 w 15"/>
                <a:gd name="T7" fmla="*/ 1 h 7"/>
                <a:gd name="T8" fmla="*/ 7 w 15"/>
                <a:gd name="T9" fmla="*/ 7 h 7"/>
              </a:gdLst>
              <a:ahLst/>
              <a:cxnLst>
                <a:cxn ang="0">
                  <a:pos x="T0" y="T1"/>
                </a:cxn>
                <a:cxn ang="0">
                  <a:pos x="T2" y="T3"/>
                </a:cxn>
                <a:cxn ang="0">
                  <a:pos x="T4" y="T5"/>
                </a:cxn>
                <a:cxn ang="0">
                  <a:pos x="T6" y="T7"/>
                </a:cxn>
                <a:cxn ang="0">
                  <a:pos x="T8" y="T9"/>
                </a:cxn>
              </a:cxnLst>
              <a:rect l="0" t="0" r="r" b="b"/>
              <a:pathLst>
                <a:path w="15" h="7">
                  <a:moveTo>
                    <a:pt x="7" y="7"/>
                  </a:moveTo>
                  <a:cubicBezTo>
                    <a:pt x="9" y="7"/>
                    <a:pt x="12" y="6"/>
                    <a:pt x="13" y="6"/>
                  </a:cubicBezTo>
                  <a:cubicBezTo>
                    <a:pt x="15" y="4"/>
                    <a:pt x="13" y="4"/>
                    <a:pt x="11" y="2"/>
                  </a:cubicBezTo>
                  <a:cubicBezTo>
                    <a:pt x="10" y="2"/>
                    <a:pt x="9" y="0"/>
                    <a:pt x="7" y="1"/>
                  </a:cubicBezTo>
                  <a:cubicBezTo>
                    <a:pt x="0" y="2"/>
                    <a:pt x="2" y="6"/>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4" name="Freeform 390"/>
            <p:cNvSpPr>
              <a:spLocks/>
            </p:cNvSpPr>
            <p:nvPr/>
          </p:nvSpPr>
          <p:spPr bwMode="auto">
            <a:xfrm>
              <a:off x="5221173" y="2514495"/>
              <a:ext cx="30842" cy="25867"/>
            </a:xfrm>
            <a:custGeom>
              <a:avLst/>
              <a:gdLst>
                <a:gd name="T0" fmla="*/ 10 w 15"/>
                <a:gd name="T1" fmla="*/ 8 h 13"/>
                <a:gd name="T2" fmla="*/ 4 w 15"/>
                <a:gd name="T3" fmla="*/ 11 h 13"/>
                <a:gd name="T4" fmla="*/ 11 w 15"/>
                <a:gd name="T5" fmla="*/ 1 h 13"/>
                <a:gd name="T6" fmla="*/ 10 w 15"/>
                <a:gd name="T7" fmla="*/ 8 h 13"/>
              </a:gdLst>
              <a:ahLst/>
              <a:cxnLst>
                <a:cxn ang="0">
                  <a:pos x="T0" y="T1"/>
                </a:cxn>
                <a:cxn ang="0">
                  <a:pos x="T2" y="T3"/>
                </a:cxn>
                <a:cxn ang="0">
                  <a:pos x="T4" y="T5"/>
                </a:cxn>
                <a:cxn ang="0">
                  <a:pos x="T6" y="T7"/>
                </a:cxn>
              </a:cxnLst>
              <a:rect l="0" t="0" r="r" b="b"/>
              <a:pathLst>
                <a:path w="15" h="13">
                  <a:moveTo>
                    <a:pt x="10" y="8"/>
                  </a:moveTo>
                  <a:cubicBezTo>
                    <a:pt x="8" y="9"/>
                    <a:pt x="8" y="13"/>
                    <a:pt x="4" y="11"/>
                  </a:cubicBezTo>
                  <a:cubicBezTo>
                    <a:pt x="0" y="8"/>
                    <a:pt x="7" y="0"/>
                    <a:pt x="11" y="1"/>
                  </a:cubicBezTo>
                  <a:cubicBezTo>
                    <a:pt x="15" y="1"/>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5" name="Freeform 391"/>
            <p:cNvSpPr>
              <a:spLocks/>
            </p:cNvSpPr>
            <p:nvPr/>
          </p:nvSpPr>
          <p:spPr bwMode="auto">
            <a:xfrm>
              <a:off x="4282980" y="3595954"/>
              <a:ext cx="26863" cy="28852"/>
            </a:xfrm>
            <a:custGeom>
              <a:avLst/>
              <a:gdLst>
                <a:gd name="T0" fmla="*/ 3 w 13"/>
                <a:gd name="T1" fmla="*/ 3 h 14"/>
                <a:gd name="T2" fmla="*/ 0 w 13"/>
                <a:gd name="T3" fmla="*/ 9 h 14"/>
                <a:gd name="T4" fmla="*/ 10 w 13"/>
                <a:gd name="T5" fmla="*/ 7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0" y="14"/>
                    <a:pt x="8" y="10"/>
                    <a:pt x="10" y="7"/>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6" name="Freeform 392"/>
            <p:cNvSpPr>
              <a:spLocks/>
            </p:cNvSpPr>
            <p:nvPr/>
          </p:nvSpPr>
          <p:spPr bwMode="auto">
            <a:xfrm>
              <a:off x="4104893" y="3475570"/>
              <a:ext cx="13929" cy="26863"/>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7" name="Freeform 393"/>
            <p:cNvSpPr>
              <a:spLocks/>
            </p:cNvSpPr>
            <p:nvPr/>
          </p:nvSpPr>
          <p:spPr bwMode="auto">
            <a:xfrm>
              <a:off x="4014357" y="3462637"/>
              <a:ext cx="30842" cy="18903"/>
            </a:xfrm>
            <a:custGeom>
              <a:avLst/>
              <a:gdLst>
                <a:gd name="T0" fmla="*/ 12 w 15"/>
                <a:gd name="T1" fmla="*/ 0 h 9"/>
                <a:gd name="T2" fmla="*/ 15 w 15"/>
                <a:gd name="T3" fmla="*/ 4 h 9"/>
                <a:gd name="T4" fmla="*/ 6 w 15"/>
                <a:gd name="T5" fmla="*/ 7 h 9"/>
                <a:gd name="T6" fmla="*/ 12 w 15"/>
                <a:gd name="T7" fmla="*/ 0 h 9"/>
              </a:gdLst>
              <a:ahLst/>
              <a:cxnLst>
                <a:cxn ang="0">
                  <a:pos x="T0" y="T1"/>
                </a:cxn>
                <a:cxn ang="0">
                  <a:pos x="T2" y="T3"/>
                </a:cxn>
                <a:cxn ang="0">
                  <a:pos x="T4" y="T5"/>
                </a:cxn>
                <a:cxn ang="0">
                  <a:pos x="T6" y="T7"/>
                </a:cxn>
              </a:cxnLst>
              <a:rect l="0" t="0" r="r" b="b"/>
              <a:pathLst>
                <a:path w="15" h="9">
                  <a:moveTo>
                    <a:pt x="12" y="0"/>
                  </a:moveTo>
                  <a:cubicBezTo>
                    <a:pt x="14" y="0"/>
                    <a:pt x="15" y="0"/>
                    <a:pt x="15" y="4"/>
                  </a:cubicBezTo>
                  <a:cubicBezTo>
                    <a:pt x="15" y="8"/>
                    <a:pt x="9" y="9"/>
                    <a:pt x="6" y="7"/>
                  </a:cubicBezTo>
                  <a:cubicBezTo>
                    <a:pt x="0" y="4"/>
                    <a:pt x="6" y="0"/>
                    <a:pt x="12"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8" name="Freeform 394"/>
            <p:cNvSpPr>
              <a:spLocks/>
            </p:cNvSpPr>
            <p:nvPr/>
          </p:nvSpPr>
          <p:spPr bwMode="auto">
            <a:xfrm>
              <a:off x="4062112" y="3493479"/>
              <a:ext cx="21888" cy="28852"/>
            </a:xfrm>
            <a:custGeom>
              <a:avLst/>
              <a:gdLst>
                <a:gd name="T0" fmla="*/ 9 w 11"/>
                <a:gd name="T1" fmla="*/ 8 h 14"/>
                <a:gd name="T2" fmla="*/ 6 w 11"/>
                <a:gd name="T3" fmla="*/ 12 h 14"/>
                <a:gd name="T4" fmla="*/ 0 w 11"/>
                <a:gd name="T5" fmla="*/ 6 h 14"/>
                <a:gd name="T6" fmla="*/ 9 w 11"/>
                <a:gd name="T7" fmla="*/ 8 h 14"/>
              </a:gdLst>
              <a:ahLst/>
              <a:cxnLst>
                <a:cxn ang="0">
                  <a:pos x="T0" y="T1"/>
                </a:cxn>
                <a:cxn ang="0">
                  <a:pos x="T2" y="T3"/>
                </a:cxn>
                <a:cxn ang="0">
                  <a:pos x="T4" y="T5"/>
                </a:cxn>
                <a:cxn ang="0">
                  <a:pos x="T6" y="T7"/>
                </a:cxn>
              </a:cxnLst>
              <a:rect l="0" t="0" r="r" b="b"/>
              <a:pathLst>
                <a:path w="11" h="14">
                  <a:moveTo>
                    <a:pt x="9" y="8"/>
                  </a:moveTo>
                  <a:cubicBezTo>
                    <a:pt x="11" y="11"/>
                    <a:pt x="7" y="10"/>
                    <a:pt x="6"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9" name="Freeform 395"/>
            <p:cNvSpPr>
              <a:spLocks/>
            </p:cNvSpPr>
            <p:nvPr/>
          </p:nvSpPr>
          <p:spPr bwMode="auto">
            <a:xfrm>
              <a:off x="4074051" y="3465621"/>
              <a:ext cx="11939"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2"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0" name="Freeform 396"/>
            <p:cNvSpPr>
              <a:spLocks/>
            </p:cNvSpPr>
            <p:nvPr/>
          </p:nvSpPr>
          <p:spPr bwMode="auto">
            <a:xfrm>
              <a:off x="4078031" y="3516362"/>
              <a:ext cx="20893" cy="22883"/>
            </a:xfrm>
            <a:custGeom>
              <a:avLst/>
              <a:gdLst>
                <a:gd name="T0" fmla="*/ 2 w 10"/>
                <a:gd name="T1" fmla="*/ 4 h 11"/>
                <a:gd name="T2" fmla="*/ 0 w 10"/>
                <a:gd name="T3" fmla="*/ 9 h 11"/>
                <a:gd name="T4" fmla="*/ 3 w 10"/>
                <a:gd name="T5" fmla="*/ 10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3" y="10"/>
                  </a:cubicBezTo>
                  <a:cubicBezTo>
                    <a:pt x="5" y="9"/>
                    <a:pt x="6"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1" name="Freeform 397"/>
            <p:cNvSpPr>
              <a:spLocks/>
            </p:cNvSpPr>
            <p:nvPr/>
          </p:nvSpPr>
          <p:spPr bwMode="auto">
            <a:xfrm>
              <a:off x="4153643" y="3493479"/>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2" name="Freeform 398"/>
            <p:cNvSpPr>
              <a:spLocks/>
            </p:cNvSpPr>
            <p:nvPr/>
          </p:nvSpPr>
          <p:spPr bwMode="auto">
            <a:xfrm>
              <a:off x="4338695" y="3582025"/>
              <a:ext cx="25867" cy="28852"/>
            </a:xfrm>
            <a:custGeom>
              <a:avLst/>
              <a:gdLst>
                <a:gd name="T0" fmla="*/ 10 w 13"/>
                <a:gd name="T1" fmla="*/ 10 h 14"/>
                <a:gd name="T2" fmla="*/ 13 w 13"/>
                <a:gd name="T3" fmla="*/ 5 h 14"/>
                <a:gd name="T4" fmla="*/ 3 w 13"/>
                <a:gd name="T5" fmla="*/ 7 h 14"/>
                <a:gd name="T6" fmla="*/ 10 w 13"/>
                <a:gd name="T7" fmla="*/ 10 h 14"/>
              </a:gdLst>
              <a:ahLst/>
              <a:cxnLst>
                <a:cxn ang="0">
                  <a:pos x="T0" y="T1"/>
                </a:cxn>
                <a:cxn ang="0">
                  <a:pos x="T2" y="T3"/>
                </a:cxn>
                <a:cxn ang="0">
                  <a:pos x="T4" y="T5"/>
                </a:cxn>
                <a:cxn ang="0">
                  <a:pos x="T6" y="T7"/>
                </a:cxn>
              </a:cxnLst>
              <a:rect l="0" t="0" r="r" b="b"/>
              <a:pathLst>
                <a:path w="13" h="14">
                  <a:moveTo>
                    <a:pt x="10" y="10"/>
                  </a:moveTo>
                  <a:cubicBezTo>
                    <a:pt x="11" y="9"/>
                    <a:pt x="13" y="9"/>
                    <a:pt x="13" y="5"/>
                  </a:cubicBezTo>
                  <a:cubicBezTo>
                    <a:pt x="12" y="0"/>
                    <a:pt x="4" y="4"/>
                    <a:pt x="3" y="7"/>
                  </a:cubicBezTo>
                  <a:cubicBezTo>
                    <a:pt x="0" y="14"/>
                    <a:pt x="6" y="14"/>
                    <a:pt x="10"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3" name="Freeform 399"/>
            <p:cNvSpPr>
              <a:spLocks/>
            </p:cNvSpPr>
            <p:nvPr/>
          </p:nvSpPr>
          <p:spPr bwMode="auto">
            <a:xfrm>
              <a:off x="4131755" y="3553173"/>
              <a:ext cx="25867"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4" name="Freeform 400"/>
            <p:cNvSpPr>
              <a:spLocks/>
            </p:cNvSpPr>
            <p:nvPr/>
          </p:nvSpPr>
          <p:spPr bwMode="auto">
            <a:xfrm>
              <a:off x="4131755" y="3475570"/>
              <a:ext cx="21888" cy="30842"/>
            </a:xfrm>
            <a:custGeom>
              <a:avLst/>
              <a:gdLst>
                <a:gd name="T0" fmla="*/ 1 w 11"/>
                <a:gd name="T1" fmla="*/ 10 h 15"/>
                <a:gd name="T2" fmla="*/ 5 w 11"/>
                <a:gd name="T3" fmla="*/ 15 h 15"/>
                <a:gd name="T4" fmla="*/ 10 w 11"/>
                <a:gd name="T5" fmla="*/ 6 h 15"/>
                <a:gd name="T6" fmla="*/ 1 w 11"/>
                <a:gd name="T7" fmla="*/ 10 h 15"/>
              </a:gdLst>
              <a:ahLst/>
              <a:cxnLst>
                <a:cxn ang="0">
                  <a:pos x="T0" y="T1"/>
                </a:cxn>
                <a:cxn ang="0">
                  <a:pos x="T2" y="T3"/>
                </a:cxn>
                <a:cxn ang="0">
                  <a:pos x="T4" y="T5"/>
                </a:cxn>
                <a:cxn ang="0">
                  <a:pos x="T6" y="T7"/>
                </a:cxn>
              </a:cxnLst>
              <a:rect l="0" t="0" r="r" b="b"/>
              <a:pathLst>
                <a:path w="11" h="15">
                  <a:moveTo>
                    <a:pt x="1" y="10"/>
                  </a:moveTo>
                  <a:cubicBezTo>
                    <a:pt x="1" y="12"/>
                    <a:pt x="0" y="14"/>
                    <a:pt x="5" y="15"/>
                  </a:cubicBezTo>
                  <a:cubicBezTo>
                    <a:pt x="9" y="15"/>
                    <a:pt x="11" y="10"/>
                    <a:pt x="10" y="6"/>
                  </a:cubicBezTo>
                  <a:cubicBezTo>
                    <a:pt x="8"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5" name="Freeform 401"/>
            <p:cNvSpPr>
              <a:spLocks/>
            </p:cNvSpPr>
            <p:nvPr/>
          </p:nvSpPr>
          <p:spPr bwMode="auto">
            <a:xfrm>
              <a:off x="4184485" y="3512382"/>
              <a:ext cx="18903" cy="28852"/>
            </a:xfrm>
            <a:custGeom>
              <a:avLst/>
              <a:gdLst>
                <a:gd name="T0" fmla="*/ 1 w 9"/>
                <a:gd name="T1" fmla="*/ 7 h 14"/>
                <a:gd name="T2" fmla="*/ 4 w 9"/>
                <a:gd name="T3" fmla="*/ 13 h 14"/>
                <a:gd name="T4" fmla="*/ 8 w 9"/>
                <a:gd name="T5" fmla="*/ 7 h 14"/>
                <a:gd name="T6" fmla="*/ 1 w 9"/>
                <a:gd name="T7" fmla="*/ 7 h 14"/>
              </a:gdLst>
              <a:ahLst/>
              <a:cxnLst>
                <a:cxn ang="0">
                  <a:pos x="T0" y="T1"/>
                </a:cxn>
                <a:cxn ang="0">
                  <a:pos x="T2" y="T3"/>
                </a:cxn>
                <a:cxn ang="0">
                  <a:pos x="T4" y="T5"/>
                </a:cxn>
                <a:cxn ang="0">
                  <a:pos x="T6" y="T7"/>
                </a:cxn>
              </a:cxnLst>
              <a:rect l="0" t="0" r="r" b="b"/>
              <a:pathLst>
                <a:path w="9" h="14">
                  <a:moveTo>
                    <a:pt x="1" y="7"/>
                  </a:moveTo>
                  <a:cubicBezTo>
                    <a:pt x="0" y="9"/>
                    <a:pt x="3" y="12"/>
                    <a:pt x="4" y="13"/>
                  </a:cubicBezTo>
                  <a:cubicBezTo>
                    <a:pt x="8" y="14"/>
                    <a:pt x="9" y="11"/>
                    <a:pt x="8" y="7"/>
                  </a:cubicBezTo>
                  <a:cubicBezTo>
                    <a:pt x="6" y="0"/>
                    <a:pt x="1"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6" name="Freeform 402"/>
            <p:cNvSpPr>
              <a:spLocks/>
            </p:cNvSpPr>
            <p:nvPr/>
          </p:nvSpPr>
          <p:spPr bwMode="auto">
            <a:xfrm>
              <a:off x="4180506" y="3568097"/>
              <a:ext cx="26863" cy="17908"/>
            </a:xfrm>
            <a:custGeom>
              <a:avLst/>
              <a:gdLst>
                <a:gd name="T0" fmla="*/ 5 w 13"/>
                <a:gd name="T1" fmla="*/ 1 h 9"/>
                <a:gd name="T2" fmla="*/ 10 w 13"/>
                <a:gd name="T3" fmla="*/ 0 h 9"/>
                <a:gd name="T4" fmla="*/ 10 w 13"/>
                <a:gd name="T5" fmla="*/ 4 h 9"/>
                <a:gd name="T6" fmla="*/ 7 w 13"/>
                <a:gd name="T7" fmla="*/ 7 h 9"/>
                <a:gd name="T8" fmla="*/ 5 w 13"/>
                <a:gd name="T9" fmla="*/ 1 h 9"/>
              </a:gdLst>
              <a:ahLst/>
              <a:cxnLst>
                <a:cxn ang="0">
                  <a:pos x="T0" y="T1"/>
                </a:cxn>
                <a:cxn ang="0">
                  <a:pos x="T2" y="T3"/>
                </a:cxn>
                <a:cxn ang="0">
                  <a:pos x="T4" y="T5"/>
                </a:cxn>
                <a:cxn ang="0">
                  <a:pos x="T6" y="T7"/>
                </a:cxn>
                <a:cxn ang="0">
                  <a:pos x="T8" y="T9"/>
                </a:cxn>
              </a:cxnLst>
              <a:rect l="0" t="0" r="r" b="b"/>
              <a:pathLst>
                <a:path w="13" h="9">
                  <a:moveTo>
                    <a:pt x="5" y="1"/>
                  </a:moveTo>
                  <a:cubicBezTo>
                    <a:pt x="6" y="0"/>
                    <a:pt x="9" y="0"/>
                    <a:pt x="10" y="0"/>
                  </a:cubicBezTo>
                  <a:cubicBezTo>
                    <a:pt x="13"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7" name="Freeform 403"/>
            <p:cNvSpPr>
              <a:spLocks/>
            </p:cNvSpPr>
            <p:nvPr/>
          </p:nvSpPr>
          <p:spPr bwMode="auto">
            <a:xfrm>
              <a:off x="4108873" y="3514372"/>
              <a:ext cx="20893" cy="22883"/>
            </a:xfrm>
            <a:custGeom>
              <a:avLst/>
              <a:gdLst>
                <a:gd name="T0" fmla="*/ 2 w 10"/>
                <a:gd name="T1" fmla="*/ 3 h 11"/>
                <a:gd name="T2" fmla="*/ 0 w 10"/>
                <a:gd name="T3" fmla="*/ 8 h 11"/>
                <a:gd name="T4" fmla="*/ 4 w 10"/>
                <a:gd name="T5" fmla="*/ 9 h 11"/>
                <a:gd name="T6" fmla="*/ 8 w 10"/>
                <a:gd name="T7" fmla="*/ 7 h 11"/>
                <a:gd name="T8" fmla="*/ 2 w 10"/>
                <a:gd name="T9" fmla="*/ 3 h 11"/>
              </a:gdLst>
              <a:ahLst/>
              <a:cxnLst>
                <a:cxn ang="0">
                  <a:pos x="T0" y="T1"/>
                </a:cxn>
                <a:cxn ang="0">
                  <a:pos x="T2" y="T3"/>
                </a:cxn>
                <a:cxn ang="0">
                  <a:pos x="T4" y="T5"/>
                </a:cxn>
                <a:cxn ang="0">
                  <a:pos x="T6" y="T7"/>
                </a:cxn>
                <a:cxn ang="0">
                  <a:pos x="T8" y="T9"/>
                </a:cxn>
              </a:cxnLst>
              <a:rect l="0" t="0" r="r" b="b"/>
              <a:pathLst>
                <a:path w="10" h="11">
                  <a:moveTo>
                    <a:pt x="2" y="3"/>
                  </a:moveTo>
                  <a:cubicBezTo>
                    <a:pt x="1" y="5"/>
                    <a:pt x="0" y="7"/>
                    <a:pt x="0" y="8"/>
                  </a:cubicBezTo>
                  <a:cubicBezTo>
                    <a:pt x="0" y="11"/>
                    <a:pt x="2" y="10"/>
                    <a:pt x="4" y="9"/>
                  </a:cubicBezTo>
                  <a:cubicBezTo>
                    <a:pt x="5" y="8"/>
                    <a:pt x="7" y="8"/>
                    <a:pt x="8" y="7"/>
                  </a:cubicBezTo>
                  <a:cubicBezTo>
                    <a:pt x="10" y="0"/>
                    <a:pt x="6" y="0"/>
                    <a:pt x="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8" name="Freeform 404"/>
            <p:cNvSpPr>
              <a:spLocks/>
            </p:cNvSpPr>
            <p:nvPr/>
          </p:nvSpPr>
          <p:spPr bwMode="auto">
            <a:xfrm>
              <a:off x="4362573" y="3551183"/>
              <a:ext cx="24873" cy="20893"/>
            </a:xfrm>
            <a:custGeom>
              <a:avLst/>
              <a:gdLst>
                <a:gd name="T0" fmla="*/ 5 w 12"/>
                <a:gd name="T1" fmla="*/ 3 h 10"/>
                <a:gd name="T2" fmla="*/ 1 w 12"/>
                <a:gd name="T3" fmla="*/ 3 h 10"/>
                <a:gd name="T4" fmla="*/ 8 w 12"/>
                <a:gd name="T5" fmla="*/ 9 h 10"/>
                <a:gd name="T6" fmla="*/ 5 w 12"/>
                <a:gd name="T7" fmla="*/ 3 h 10"/>
              </a:gdLst>
              <a:ahLst/>
              <a:cxnLst>
                <a:cxn ang="0">
                  <a:pos x="T0" y="T1"/>
                </a:cxn>
                <a:cxn ang="0">
                  <a:pos x="T2" y="T3"/>
                </a:cxn>
                <a:cxn ang="0">
                  <a:pos x="T4" y="T5"/>
                </a:cxn>
                <a:cxn ang="0">
                  <a:pos x="T6" y="T7"/>
                </a:cxn>
              </a:cxnLst>
              <a:rect l="0" t="0" r="r" b="b"/>
              <a:pathLst>
                <a:path w="12" h="10">
                  <a:moveTo>
                    <a:pt x="5" y="3"/>
                  </a:moveTo>
                  <a:cubicBezTo>
                    <a:pt x="4" y="2"/>
                    <a:pt x="3" y="0"/>
                    <a:pt x="1" y="3"/>
                  </a:cubicBezTo>
                  <a:cubicBezTo>
                    <a:pt x="0" y="5"/>
                    <a:pt x="6" y="10"/>
                    <a:pt x="8" y="9"/>
                  </a:cubicBezTo>
                  <a:cubicBezTo>
                    <a:pt x="12" y="9"/>
                    <a:pt x="9" y="4"/>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9" name="Freeform 405"/>
            <p:cNvSpPr>
              <a:spLocks/>
            </p:cNvSpPr>
            <p:nvPr/>
          </p:nvSpPr>
          <p:spPr bwMode="auto">
            <a:xfrm>
              <a:off x="5263954" y="3077610"/>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0" name="Freeform 407"/>
            <p:cNvSpPr>
              <a:spLocks/>
            </p:cNvSpPr>
            <p:nvPr/>
          </p:nvSpPr>
          <p:spPr bwMode="auto">
            <a:xfrm>
              <a:off x="5217193" y="2479674"/>
              <a:ext cx="11939" cy="11939"/>
            </a:xfrm>
            <a:custGeom>
              <a:avLst/>
              <a:gdLst>
                <a:gd name="T0" fmla="*/ 5 w 6"/>
                <a:gd name="T1" fmla="*/ 4 h 6"/>
                <a:gd name="T2" fmla="*/ 2 w 6"/>
                <a:gd name="T3" fmla="*/ 6 h 6"/>
                <a:gd name="T4" fmla="*/ 4 w 6"/>
                <a:gd name="T5" fmla="*/ 1 h 6"/>
                <a:gd name="T6" fmla="*/ 5 w 6"/>
                <a:gd name="T7" fmla="*/ 4 h 6"/>
              </a:gdLst>
              <a:ahLst/>
              <a:cxnLst>
                <a:cxn ang="0">
                  <a:pos x="T0" y="T1"/>
                </a:cxn>
                <a:cxn ang="0">
                  <a:pos x="T2" y="T3"/>
                </a:cxn>
                <a:cxn ang="0">
                  <a:pos x="T4" y="T5"/>
                </a:cxn>
                <a:cxn ang="0">
                  <a:pos x="T6" y="T7"/>
                </a:cxn>
              </a:cxnLst>
              <a:rect l="0" t="0" r="r" b="b"/>
              <a:pathLst>
                <a:path w="6" h="6">
                  <a:moveTo>
                    <a:pt x="5" y="4"/>
                  </a:moveTo>
                  <a:cubicBezTo>
                    <a:pt x="5" y="5"/>
                    <a:pt x="5" y="6"/>
                    <a:pt x="2" y="6"/>
                  </a:cubicBezTo>
                  <a:cubicBezTo>
                    <a:pt x="0" y="5"/>
                    <a:pt x="1" y="1"/>
                    <a:pt x="4" y="1"/>
                  </a:cubicBezTo>
                  <a:cubicBezTo>
                    <a:pt x="6" y="0"/>
                    <a:pt x="6" y="2"/>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1" name="Freeform 408"/>
            <p:cNvSpPr>
              <a:spLocks/>
            </p:cNvSpPr>
            <p:nvPr/>
          </p:nvSpPr>
          <p:spPr bwMode="auto">
            <a:xfrm>
              <a:off x="5238086" y="2729394"/>
              <a:ext cx="11939" cy="9949"/>
            </a:xfrm>
            <a:custGeom>
              <a:avLst/>
              <a:gdLst>
                <a:gd name="T0" fmla="*/ 5 w 6"/>
                <a:gd name="T1" fmla="*/ 4 h 5"/>
                <a:gd name="T2" fmla="*/ 2 w 6"/>
                <a:gd name="T3" fmla="*/ 5 h 5"/>
                <a:gd name="T4" fmla="*/ 4 w 6"/>
                <a:gd name="T5" fmla="*/ 0 h 5"/>
                <a:gd name="T6" fmla="*/ 5 w 6"/>
                <a:gd name="T7" fmla="*/ 4 h 5"/>
              </a:gdLst>
              <a:ahLst/>
              <a:cxnLst>
                <a:cxn ang="0">
                  <a:pos x="T0" y="T1"/>
                </a:cxn>
                <a:cxn ang="0">
                  <a:pos x="T2" y="T3"/>
                </a:cxn>
                <a:cxn ang="0">
                  <a:pos x="T4" y="T5"/>
                </a:cxn>
                <a:cxn ang="0">
                  <a:pos x="T6" y="T7"/>
                </a:cxn>
              </a:cxnLst>
              <a:rect l="0" t="0" r="r" b="b"/>
              <a:pathLst>
                <a:path w="6" h="5">
                  <a:moveTo>
                    <a:pt x="5" y="4"/>
                  </a:moveTo>
                  <a:cubicBezTo>
                    <a:pt x="5" y="5"/>
                    <a:pt x="5" y="5"/>
                    <a:pt x="2" y="5"/>
                  </a:cubicBezTo>
                  <a:cubicBezTo>
                    <a:pt x="0" y="5"/>
                    <a:pt x="2" y="1"/>
                    <a:pt x="4" y="0"/>
                  </a:cubicBezTo>
                  <a:cubicBezTo>
                    <a:pt x="6" y="0"/>
                    <a:pt x="6" y="1"/>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2" name="Freeform 409"/>
            <p:cNvSpPr>
              <a:spLocks/>
            </p:cNvSpPr>
            <p:nvPr/>
          </p:nvSpPr>
          <p:spPr bwMode="auto">
            <a:xfrm>
              <a:off x="4286960" y="3574066"/>
              <a:ext cx="28852" cy="15918"/>
            </a:xfrm>
            <a:custGeom>
              <a:avLst/>
              <a:gdLst>
                <a:gd name="T0" fmla="*/ 8 w 14"/>
                <a:gd name="T1" fmla="*/ 7 h 8"/>
                <a:gd name="T2" fmla="*/ 13 w 14"/>
                <a:gd name="T3" fmla="*/ 4 h 8"/>
                <a:gd name="T4" fmla="*/ 10 w 14"/>
                <a:gd name="T5" fmla="*/ 1 h 8"/>
                <a:gd name="T6" fmla="*/ 6 w 14"/>
                <a:gd name="T7" fmla="*/ 1 h 8"/>
                <a:gd name="T8" fmla="*/ 8 w 14"/>
                <a:gd name="T9" fmla="*/ 7 h 8"/>
              </a:gdLst>
              <a:ahLst/>
              <a:cxnLst>
                <a:cxn ang="0">
                  <a:pos x="T0" y="T1"/>
                </a:cxn>
                <a:cxn ang="0">
                  <a:pos x="T2" y="T3"/>
                </a:cxn>
                <a:cxn ang="0">
                  <a:pos x="T4" y="T5"/>
                </a:cxn>
                <a:cxn ang="0">
                  <a:pos x="T6" y="T7"/>
                </a:cxn>
                <a:cxn ang="0">
                  <a:pos x="T8" y="T9"/>
                </a:cxn>
              </a:cxnLst>
              <a:rect l="0" t="0" r="r" b="b"/>
              <a:pathLst>
                <a:path w="14" h="8">
                  <a:moveTo>
                    <a:pt x="8" y="7"/>
                  </a:moveTo>
                  <a:cubicBezTo>
                    <a:pt x="10" y="7"/>
                    <a:pt x="12" y="5"/>
                    <a:pt x="13" y="4"/>
                  </a:cubicBezTo>
                  <a:cubicBezTo>
                    <a:pt x="14" y="2"/>
                    <a:pt x="12" y="2"/>
                    <a:pt x="10" y="1"/>
                  </a:cubicBezTo>
                  <a:cubicBezTo>
                    <a:pt x="9" y="1"/>
                    <a:pt x="7" y="0"/>
                    <a:pt x="6" y="1"/>
                  </a:cubicBezTo>
                  <a:cubicBezTo>
                    <a:pt x="0" y="5"/>
                    <a:pt x="3" y="8"/>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3" name="Freeform 410"/>
            <p:cNvSpPr>
              <a:spLocks/>
            </p:cNvSpPr>
            <p:nvPr/>
          </p:nvSpPr>
          <p:spPr bwMode="auto">
            <a:xfrm>
              <a:off x="5270918" y="2819930"/>
              <a:ext cx="23878" cy="17908"/>
            </a:xfrm>
            <a:custGeom>
              <a:avLst/>
              <a:gdLst>
                <a:gd name="T0" fmla="*/ 8 w 12"/>
                <a:gd name="T1" fmla="*/ 0 h 9"/>
                <a:gd name="T2" fmla="*/ 12 w 12"/>
                <a:gd name="T3" fmla="*/ 5 h 9"/>
                <a:gd name="T4" fmla="*/ 5 w 12"/>
                <a:gd name="T5" fmla="*/ 7 h 9"/>
                <a:gd name="T6" fmla="*/ 8 w 12"/>
                <a:gd name="T7" fmla="*/ 0 h 9"/>
              </a:gdLst>
              <a:ahLst/>
              <a:cxnLst>
                <a:cxn ang="0">
                  <a:pos x="T0" y="T1"/>
                </a:cxn>
                <a:cxn ang="0">
                  <a:pos x="T2" y="T3"/>
                </a:cxn>
                <a:cxn ang="0">
                  <a:pos x="T4" y="T5"/>
                </a:cxn>
                <a:cxn ang="0">
                  <a:pos x="T6" y="T7"/>
                </a:cxn>
              </a:cxnLst>
              <a:rect l="0" t="0" r="r" b="b"/>
              <a:pathLst>
                <a:path w="12" h="9">
                  <a:moveTo>
                    <a:pt x="8" y="0"/>
                  </a:moveTo>
                  <a:cubicBezTo>
                    <a:pt x="10" y="0"/>
                    <a:pt x="12" y="3"/>
                    <a:pt x="12" y="5"/>
                  </a:cubicBezTo>
                  <a:cubicBezTo>
                    <a:pt x="12" y="9"/>
                    <a:pt x="9" y="9"/>
                    <a:pt x="5"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4" name="Freeform 411"/>
            <p:cNvSpPr>
              <a:spLocks/>
            </p:cNvSpPr>
            <p:nvPr/>
          </p:nvSpPr>
          <p:spPr bwMode="auto">
            <a:xfrm>
              <a:off x="5248035" y="2686613"/>
              <a:ext cx="30842" cy="28852"/>
            </a:xfrm>
            <a:custGeom>
              <a:avLst/>
              <a:gdLst>
                <a:gd name="T0" fmla="*/ 10 w 15"/>
                <a:gd name="T1" fmla="*/ 8 h 14"/>
                <a:gd name="T2" fmla="*/ 4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8" y="14"/>
                    <a:pt x="4" y="11"/>
                  </a:cubicBezTo>
                  <a:cubicBezTo>
                    <a:pt x="0" y="8"/>
                    <a:pt x="8" y="0"/>
                    <a:pt x="11" y="1"/>
                  </a:cubicBezTo>
                  <a:cubicBezTo>
                    <a:pt x="15"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5" name="Freeform 412"/>
            <p:cNvSpPr>
              <a:spLocks/>
            </p:cNvSpPr>
            <p:nvPr/>
          </p:nvSpPr>
          <p:spPr bwMode="auto">
            <a:xfrm>
              <a:off x="4905789" y="3454678"/>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6" name="Freeform 413"/>
            <p:cNvSpPr>
              <a:spLocks/>
            </p:cNvSpPr>
            <p:nvPr/>
          </p:nvSpPr>
          <p:spPr bwMode="auto">
            <a:xfrm>
              <a:off x="5196300" y="3050748"/>
              <a:ext cx="26863" cy="14924"/>
            </a:xfrm>
            <a:custGeom>
              <a:avLst/>
              <a:gdLst>
                <a:gd name="T0" fmla="*/ 4 w 13"/>
                <a:gd name="T1" fmla="*/ 1 h 7"/>
                <a:gd name="T2" fmla="*/ 0 w 13"/>
                <a:gd name="T3" fmla="*/ 2 h 7"/>
                <a:gd name="T4" fmla="*/ 9 w 13"/>
                <a:gd name="T5" fmla="*/ 7 h 7"/>
                <a:gd name="T6" fmla="*/ 4 w 13"/>
                <a:gd name="T7" fmla="*/ 1 h 7"/>
              </a:gdLst>
              <a:ahLst/>
              <a:cxnLst>
                <a:cxn ang="0">
                  <a:pos x="T0" y="T1"/>
                </a:cxn>
                <a:cxn ang="0">
                  <a:pos x="T2" y="T3"/>
                </a:cxn>
                <a:cxn ang="0">
                  <a:pos x="T4" y="T5"/>
                </a:cxn>
                <a:cxn ang="0">
                  <a:pos x="T6" y="T7"/>
                </a:cxn>
              </a:cxnLst>
              <a:rect l="0" t="0" r="r" b="b"/>
              <a:pathLst>
                <a:path w="13" h="7">
                  <a:moveTo>
                    <a:pt x="4" y="1"/>
                  </a:moveTo>
                  <a:cubicBezTo>
                    <a:pt x="3" y="1"/>
                    <a:pt x="1" y="0"/>
                    <a:pt x="0" y="2"/>
                  </a:cubicBezTo>
                  <a:cubicBezTo>
                    <a:pt x="0" y="5"/>
                    <a:pt x="7" y="7"/>
                    <a:pt x="9" y="7"/>
                  </a:cubicBezTo>
                  <a:cubicBezTo>
                    <a:pt x="13" y="5"/>
                    <a:pt x="8" y="2"/>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7" name="Freeform 414"/>
            <p:cNvSpPr>
              <a:spLocks/>
            </p:cNvSpPr>
            <p:nvPr/>
          </p:nvSpPr>
          <p:spPr bwMode="auto">
            <a:xfrm>
              <a:off x="5161479" y="2417990"/>
              <a:ext cx="26863" cy="17908"/>
            </a:xfrm>
            <a:custGeom>
              <a:avLst/>
              <a:gdLst>
                <a:gd name="T0" fmla="*/ 6 w 13"/>
                <a:gd name="T1" fmla="*/ 2 h 9"/>
                <a:gd name="T2" fmla="*/ 2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2" y="2"/>
                  </a:cubicBezTo>
                  <a:cubicBezTo>
                    <a:pt x="0" y="4"/>
                    <a:pt x="6" y="9"/>
                    <a:pt x="9" y="9"/>
                  </a:cubicBezTo>
                  <a:cubicBezTo>
                    <a:pt x="13" y="8"/>
                    <a:pt x="10"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8" name="Freeform 415"/>
            <p:cNvSpPr>
              <a:spLocks/>
            </p:cNvSpPr>
            <p:nvPr/>
          </p:nvSpPr>
          <p:spPr bwMode="auto">
            <a:xfrm>
              <a:off x="5294796" y="2934344"/>
              <a:ext cx="24873" cy="17908"/>
            </a:xfrm>
            <a:custGeom>
              <a:avLst/>
              <a:gdLst>
                <a:gd name="T0" fmla="*/ 5 w 12"/>
                <a:gd name="T1" fmla="*/ 2 h 9"/>
                <a:gd name="T2" fmla="*/ 1 w 12"/>
                <a:gd name="T3" fmla="*/ 2 h 9"/>
                <a:gd name="T4" fmla="*/ 8 w 12"/>
                <a:gd name="T5" fmla="*/ 9 h 9"/>
                <a:gd name="T6" fmla="*/ 5 w 12"/>
                <a:gd name="T7" fmla="*/ 2 h 9"/>
              </a:gdLst>
              <a:ahLst/>
              <a:cxnLst>
                <a:cxn ang="0">
                  <a:pos x="T0" y="T1"/>
                </a:cxn>
                <a:cxn ang="0">
                  <a:pos x="T2" y="T3"/>
                </a:cxn>
                <a:cxn ang="0">
                  <a:pos x="T4" y="T5"/>
                </a:cxn>
                <a:cxn ang="0">
                  <a:pos x="T6" y="T7"/>
                </a:cxn>
              </a:cxnLst>
              <a:rect l="0" t="0" r="r" b="b"/>
              <a:pathLst>
                <a:path w="12" h="9">
                  <a:moveTo>
                    <a:pt x="5" y="2"/>
                  </a:moveTo>
                  <a:cubicBezTo>
                    <a:pt x="4" y="2"/>
                    <a:pt x="3" y="0"/>
                    <a:pt x="1" y="2"/>
                  </a:cubicBezTo>
                  <a:cubicBezTo>
                    <a:pt x="0" y="4"/>
                    <a:pt x="6" y="9"/>
                    <a:pt x="8" y="9"/>
                  </a:cubicBezTo>
                  <a:cubicBezTo>
                    <a:pt x="12" y="9"/>
                    <a:pt x="9" y="4"/>
                    <a:pt x="5"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9" name="Freeform 416"/>
            <p:cNvSpPr>
              <a:spLocks/>
            </p:cNvSpPr>
            <p:nvPr/>
          </p:nvSpPr>
          <p:spPr bwMode="auto">
            <a:xfrm>
              <a:off x="5286837" y="3001997"/>
              <a:ext cx="36812" cy="17908"/>
            </a:xfrm>
            <a:custGeom>
              <a:avLst/>
              <a:gdLst>
                <a:gd name="T0" fmla="*/ 10 w 18"/>
                <a:gd name="T1" fmla="*/ 8 h 9"/>
                <a:gd name="T2" fmla="*/ 16 w 18"/>
                <a:gd name="T3" fmla="*/ 5 h 9"/>
                <a:gd name="T4" fmla="*/ 6 w 18"/>
                <a:gd name="T5" fmla="*/ 2 h 9"/>
                <a:gd name="T6" fmla="*/ 10 w 18"/>
                <a:gd name="T7" fmla="*/ 8 h 9"/>
              </a:gdLst>
              <a:ahLst/>
              <a:cxnLst>
                <a:cxn ang="0">
                  <a:pos x="T0" y="T1"/>
                </a:cxn>
                <a:cxn ang="0">
                  <a:pos x="T2" y="T3"/>
                </a:cxn>
                <a:cxn ang="0">
                  <a:pos x="T4" y="T5"/>
                </a:cxn>
                <a:cxn ang="0">
                  <a:pos x="T6" y="T7"/>
                </a:cxn>
              </a:cxnLst>
              <a:rect l="0" t="0" r="r" b="b"/>
              <a:pathLst>
                <a:path w="18" h="9">
                  <a:moveTo>
                    <a:pt x="10" y="8"/>
                  </a:moveTo>
                  <a:cubicBezTo>
                    <a:pt x="12" y="8"/>
                    <a:pt x="13" y="9"/>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0" name="Freeform 417"/>
            <p:cNvSpPr>
              <a:spLocks/>
            </p:cNvSpPr>
            <p:nvPr/>
          </p:nvSpPr>
          <p:spPr bwMode="auto">
            <a:xfrm>
              <a:off x="3809407" y="2116534"/>
              <a:ext cx="1399827" cy="1374955"/>
            </a:xfrm>
            <a:custGeom>
              <a:avLst/>
              <a:gdLst>
                <a:gd name="T0" fmla="*/ 65 w 683"/>
                <a:gd name="T1" fmla="*/ 229 h 671"/>
                <a:gd name="T2" fmla="*/ 49 w 683"/>
                <a:gd name="T3" fmla="*/ 256 h 671"/>
                <a:gd name="T4" fmla="*/ 5 w 683"/>
                <a:gd name="T5" fmla="*/ 379 h 671"/>
                <a:gd name="T6" fmla="*/ 5 w 683"/>
                <a:gd name="T7" fmla="*/ 475 h 671"/>
                <a:gd name="T8" fmla="*/ 21 w 683"/>
                <a:gd name="T9" fmla="*/ 570 h 671"/>
                <a:gd name="T10" fmla="*/ 121 w 683"/>
                <a:gd name="T11" fmla="*/ 649 h 671"/>
                <a:gd name="T12" fmla="*/ 227 w 683"/>
                <a:gd name="T13" fmla="*/ 663 h 671"/>
                <a:gd name="T14" fmla="*/ 404 w 683"/>
                <a:gd name="T15" fmla="*/ 617 h 671"/>
                <a:gd name="T16" fmla="*/ 563 w 683"/>
                <a:gd name="T17" fmla="*/ 501 h 671"/>
                <a:gd name="T18" fmla="*/ 661 w 683"/>
                <a:gd name="T19" fmla="*/ 320 h 671"/>
                <a:gd name="T20" fmla="*/ 641 w 683"/>
                <a:gd name="T21" fmla="*/ 107 h 671"/>
                <a:gd name="T22" fmla="*/ 477 w 683"/>
                <a:gd name="T23" fmla="*/ 0 h 671"/>
                <a:gd name="T24" fmla="*/ 262 w 683"/>
                <a:gd name="T25" fmla="*/ 52 h 671"/>
                <a:gd name="T26" fmla="*/ 144 w 683"/>
                <a:gd name="T27" fmla="*/ 130 h 671"/>
                <a:gd name="T28" fmla="*/ 65 w 683"/>
                <a:gd name="T29" fmla="*/ 22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3" h="671">
                  <a:moveTo>
                    <a:pt x="65" y="229"/>
                  </a:moveTo>
                  <a:cubicBezTo>
                    <a:pt x="59" y="238"/>
                    <a:pt x="52" y="249"/>
                    <a:pt x="49" y="256"/>
                  </a:cubicBezTo>
                  <a:cubicBezTo>
                    <a:pt x="31" y="296"/>
                    <a:pt x="14" y="336"/>
                    <a:pt x="5" y="379"/>
                  </a:cubicBezTo>
                  <a:cubicBezTo>
                    <a:pt x="0" y="401"/>
                    <a:pt x="3" y="438"/>
                    <a:pt x="5" y="475"/>
                  </a:cubicBezTo>
                  <a:cubicBezTo>
                    <a:pt x="8" y="518"/>
                    <a:pt x="13" y="559"/>
                    <a:pt x="21" y="570"/>
                  </a:cubicBezTo>
                  <a:cubicBezTo>
                    <a:pt x="36" y="589"/>
                    <a:pt x="84" y="644"/>
                    <a:pt x="121" y="649"/>
                  </a:cubicBezTo>
                  <a:cubicBezTo>
                    <a:pt x="158" y="653"/>
                    <a:pt x="180" y="671"/>
                    <a:pt x="227" y="663"/>
                  </a:cubicBezTo>
                  <a:cubicBezTo>
                    <a:pt x="274" y="656"/>
                    <a:pt x="355" y="641"/>
                    <a:pt x="404" y="617"/>
                  </a:cubicBezTo>
                  <a:cubicBezTo>
                    <a:pt x="453" y="592"/>
                    <a:pt x="529" y="541"/>
                    <a:pt x="563" y="501"/>
                  </a:cubicBezTo>
                  <a:cubicBezTo>
                    <a:pt x="598" y="462"/>
                    <a:pt x="644" y="388"/>
                    <a:pt x="661" y="320"/>
                  </a:cubicBezTo>
                  <a:cubicBezTo>
                    <a:pt x="679" y="251"/>
                    <a:pt x="683" y="181"/>
                    <a:pt x="641" y="107"/>
                  </a:cubicBezTo>
                  <a:cubicBezTo>
                    <a:pt x="600" y="34"/>
                    <a:pt x="544" y="0"/>
                    <a:pt x="477" y="0"/>
                  </a:cubicBezTo>
                  <a:cubicBezTo>
                    <a:pt x="411" y="0"/>
                    <a:pt x="346" y="0"/>
                    <a:pt x="262" y="52"/>
                  </a:cubicBezTo>
                  <a:cubicBezTo>
                    <a:pt x="220" y="78"/>
                    <a:pt x="180" y="97"/>
                    <a:pt x="144" y="130"/>
                  </a:cubicBezTo>
                  <a:cubicBezTo>
                    <a:pt x="113" y="159"/>
                    <a:pt x="87" y="195"/>
                    <a:pt x="65" y="22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1" name="Freeform 418"/>
            <p:cNvSpPr>
              <a:spLocks/>
            </p:cNvSpPr>
            <p:nvPr/>
          </p:nvSpPr>
          <p:spPr bwMode="auto">
            <a:xfrm>
              <a:off x="3889994" y="2198116"/>
              <a:ext cx="1205821" cy="1165031"/>
            </a:xfrm>
            <a:custGeom>
              <a:avLst/>
              <a:gdLst>
                <a:gd name="T0" fmla="*/ 46 w 589"/>
                <a:gd name="T1" fmla="*/ 508 h 568"/>
                <a:gd name="T2" fmla="*/ 82 w 589"/>
                <a:gd name="T3" fmla="*/ 532 h 568"/>
                <a:gd name="T4" fmla="*/ 129 w 589"/>
                <a:gd name="T5" fmla="*/ 561 h 568"/>
                <a:gd name="T6" fmla="*/ 216 w 589"/>
                <a:gd name="T7" fmla="*/ 561 h 568"/>
                <a:gd name="T8" fmla="*/ 242 w 589"/>
                <a:gd name="T9" fmla="*/ 561 h 568"/>
                <a:gd name="T10" fmla="*/ 314 w 589"/>
                <a:gd name="T11" fmla="*/ 542 h 568"/>
                <a:gd name="T12" fmla="*/ 332 w 589"/>
                <a:gd name="T13" fmla="*/ 533 h 568"/>
                <a:gd name="T14" fmla="*/ 410 w 589"/>
                <a:gd name="T15" fmla="*/ 489 h 568"/>
                <a:gd name="T16" fmla="*/ 461 w 589"/>
                <a:gd name="T17" fmla="*/ 418 h 568"/>
                <a:gd name="T18" fmla="*/ 512 w 589"/>
                <a:gd name="T19" fmla="*/ 373 h 568"/>
                <a:gd name="T20" fmla="*/ 564 w 589"/>
                <a:gd name="T21" fmla="*/ 272 h 568"/>
                <a:gd name="T22" fmla="*/ 585 w 589"/>
                <a:gd name="T23" fmla="*/ 172 h 568"/>
                <a:gd name="T24" fmla="*/ 570 w 589"/>
                <a:gd name="T25" fmla="*/ 116 h 568"/>
                <a:gd name="T26" fmla="*/ 547 w 589"/>
                <a:gd name="T27" fmla="*/ 76 h 568"/>
                <a:gd name="T28" fmla="*/ 512 w 589"/>
                <a:gd name="T29" fmla="*/ 50 h 568"/>
                <a:gd name="T30" fmla="*/ 449 w 589"/>
                <a:gd name="T31" fmla="*/ 11 h 568"/>
                <a:gd name="T32" fmla="*/ 418 w 589"/>
                <a:gd name="T33" fmla="*/ 20 h 568"/>
                <a:gd name="T34" fmla="*/ 349 w 589"/>
                <a:gd name="T35" fmla="*/ 2 h 568"/>
                <a:gd name="T36" fmla="*/ 319 w 589"/>
                <a:gd name="T37" fmla="*/ 31 h 568"/>
                <a:gd name="T38" fmla="*/ 239 w 589"/>
                <a:gd name="T39" fmla="*/ 35 h 568"/>
                <a:gd name="T40" fmla="*/ 210 w 589"/>
                <a:gd name="T41" fmla="*/ 48 h 568"/>
                <a:gd name="T42" fmla="*/ 154 w 589"/>
                <a:gd name="T43" fmla="*/ 101 h 568"/>
                <a:gd name="T44" fmla="*/ 126 w 589"/>
                <a:gd name="T45" fmla="*/ 122 h 568"/>
                <a:gd name="T46" fmla="*/ 85 w 589"/>
                <a:gd name="T47" fmla="*/ 176 h 568"/>
                <a:gd name="T48" fmla="*/ 75 w 589"/>
                <a:gd name="T49" fmla="*/ 185 h 568"/>
                <a:gd name="T50" fmla="*/ 44 w 589"/>
                <a:gd name="T51" fmla="*/ 238 h 568"/>
                <a:gd name="T52" fmla="*/ 45 w 589"/>
                <a:gd name="T53" fmla="*/ 257 h 568"/>
                <a:gd name="T54" fmla="*/ 22 w 589"/>
                <a:gd name="T55" fmla="*/ 293 h 568"/>
                <a:gd name="T56" fmla="*/ 16 w 589"/>
                <a:gd name="T57" fmla="*/ 307 h 568"/>
                <a:gd name="T58" fmla="*/ 10 w 589"/>
                <a:gd name="T59" fmla="*/ 347 h 568"/>
                <a:gd name="T60" fmla="*/ 27 w 589"/>
                <a:gd name="T61" fmla="*/ 357 h 568"/>
                <a:gd name="T62" fmla="*/ 6 w 589"/>
                <a:gd name="T63" fmla="*/ 394 h 568"/>
                <a:gd name="T64" fmla="*/ 14 w 589"/>
                <a:gd name="T65" fmla="*/ 444 h 568"/>
                <a:gd name="T66" fmla="*/ 45 w 589"/>
                <a:gd name="T67" fmla="*/ 441 h 568"/>
                <a:gd name="T68" fmla="*/ 19 w 589"/>
                <a:gd name="T69" fmla="*/ 45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9" h="568">
                  <a:moveTo>
                    <a:pt x="19" y="458"/>
                  </a:moveTo>
                  <a:cubicBezTo>
                    <a:pt x="17" y="473"/>
                    <a:pt x="40" y="506"/>
                    <a:pt x="46" y="508"/>
                  </a:cubicBezTo>
                  <a:cubicBezTo>
                    <a:pt x="52" y="510"/>
                    <a:pt x="58" y="520"/>
                    <a:pt x="70" y="530"/>
                  </a:cubicBezTo>
                  <a:cubicBezTo>
                    <a:pt x="72" y="532"/>
                    <a:pt x="80" y="530"/>
                    <a:pt x="82" y="532"/>
                  </a:cubicBezTo>
                  <a:cubicBezTo>
                    <a:pt x="84" y="533"/>
                    <a:pt x="80" y="537"/>
                    <a:pt x="82" y="538"/>
                  </a:cubicBezTo>
                  <a:cubicBezTo>
                    <a:pt x="98" y="549"/>
                    <a:pt x="120" y="563"/>
                    <a:pt x="129" y="561"/>
                  </a:cubicBezTo>
                  <a:cubicBezTo>
                    <a:pt x="140" y="559"/>
                    <a:pt x="160" y="566"/>
                    <a:pt x="178" y="567"/>
                  </a:cubicBezTo>
                  <a:cubicBezTo>
                    <a:pt x="186" y="568"/>
                    <a:pt x="200" y="562"/>
                    <a:pt x="216" y="561"/>
                  </a:cubicBezTo>
                  <a:cubicBezTo>
                    <a:pt x="222" y="561"/>
                    <a:pt x="228" y="553"/>
                    <a:pt x="234" y="553"/>
                  </a:cubicBezTo>
                  <a:cubicBezTo>
                    <a:pt x="237" y="553"/>
                    <a:pt x="239" y="560"/>
                    <a:pt x="242" y="561"/>
                  </a:cubicBezTo>
                  <a:cubicBezTo>
                    <a:pt x="252" y="561"/>
                    <a:pt x="262" y="561"/>
                    <a:pt x="269" y="560"/>
                  </a:cubicBezTo>
                  <a:cubicBezTo>
                    <a:pt x="288" y="557"/>
                    <a:pt x="299" y="548"/>
                    <a:pt x="314" y="542"/>
                  </a:cubicBezTo>
                  <a:cubicBezTo>
                    <a:pt x="323" y="538"/>
                    <a:pt x="316" y="513"/>
                    <a:pt x="319" y="511"/>
                  </a:cubicBezTo>
                  <a:cubicBezTo>
                    <a:pt x="322" y="510"/>
                    <a:pt x="329" y="535"/>
                    <a:pt x="332" y="533"/>
                  </a:cubicBezTo>
                  <a:cubicBezTo>
                    <a:pt x="362" y="518"/>
                    <a:pt x="372" y="509"/>
                    <a:pt x="379" y="490"/>
                  </a:cubicBezTo>
                  <a:cubicBezTo>
                    <a:pt x="385" y="472"/>
                    <a:pt x="398" y="493"/>
                    <a:pt x="410" y="489"/>
                  </a:cubicBezTo>
                  <a:cubicBezTo>
                    <a:pt x="423" y="485"/>
                    <a:pt x="452" y="453"/>
                    <a:pt x="463" y="443"/>
                  </a:cubicBezTo>
                  <a:cubicBezTo>
                    <a:pt x="472" y="437"/>
                    <a:pt x="451" y="424"/>
                    <a:pt x="461" y="418"/>
                  </a:cubicBezTo>
                  <a:cubicBezTo>
                    <a:pt x="464" y="417"/>
                    <a:pt x="479" y="425"/>
                    <a:pt x="482" y="420"/>
                  </a:cubicBezTo>
                  <a:cubicBezTo>
                    <a:pt x="491" y="407"/>
                    <a:pt x="501" y="398"/>
                    <a:pt x="512" y="373"/>
                  </a:cubicBezTo>
                  <a:cubicBezTo>
                    <a:pt x="523" y="347"/>
                    <a:pt x="523" y="352"/>
                    <a:pt x="536" y="329"/>
                  </a:cubicBezTo>
                  <a:cubicBezTo>
                    <a:pt x="550" y="305"/>
                    <a:pt x="563" y="294"/>
                    <a:pt x="564" y="272"/>
                  </a:cubicBezTo>
                  <a:cubicBezTo>
                    <a:pt x="565" y="250"/>
                    <a:pt x="581" y="243"/>
                    <a:pt x="585" y="219"/>
                  </a:cubicBezTo>
                  <a:cubicBezTo>
                    <a:pt x="589" y="196"/>
                    <a:pt x="589" y="193"/>
                    <a:pt x="585" y="172"/>
                  </a:cubicBezTo>
                  <a:cubicBezTo>
                    <a:pt x="584" y="168"/>
                    <a:pt x="577" y="166"/>
                    <a:pt x="576" y="162"/>
                  </a:cubicBezTo>
                  <a:cubicBezTo>
                    <a:pt x="573" y="145"/>
                    <a:pt x="575" y="128"/>
                    <a:pt x="570" y="116"/>
                  </a:cubicBezTo>
                  <a:cubicBezTo>
                    <a:pt x="566" y="104"/>
                    <a:pt x="558" y="101"/>
                    <a:pt x="551" y="92"/>
                  </a:cubicBezTo>
                  <a:cubicBezTo>
                    <a:pt x="548" y="89"/>
                    <a:pt x="551" y="79"/>
                    <a:pt x="547" y="76"/>
                  </a:cubicBezTo>
                  <a:cubicBezTo>
                    <a:pt x="532" y="65"/>
                    <a:pt x="525" y="58"/>
                    <a:pt x="518" y="54"/>
                  </a:cubicBezTo>
                  <a:cubicBezTo>
                    <a:pt x="512" y="50"/>
                    <a:pt x="516" y="53"/>
                    <a:pt x="512" y="50"/>
                  </a:cubicBezTo>
                  <a:cubicBezTo>
                    <a:pt x="505" y="45"/>
                    <a:pt x="504" y="35"/>
                    <a:pt x="499" y="30"/>
                  </a:cubicBezTo>
                  <a:cubicBezTo>
                    <a:pt x="495" y="25"/>
                    <a:pt x="460" y="15"/>
                    <a:pt x="449" y="11"/>
                  </a:cubicBezTo>
                  <a:cubicBezTo>
                    <a:pt x="437" y="7"/>
                    <a:pt x="440" y="6"/>
                    <a:pt x="435" y="11"/>
                  </a:cubicBezTo>
                  <a:cubicBezTo>
                    <a:pt x="429" y="16"/>
                    <a:pt x="421" y="30"/>
                    <a:pt x="418" y="20"/>
                  </a:cubicBezTo>
                  <a:cubicBezTo>
                    <a:pt x="415" y="11"/>
                    <a:pt x="421" y="4"/>
                    <a:pt x="404" y="2"/>
                  </a:cubicBezTo>
                  <a:cubicBezTo>
                    <a:pt x="387" y="0"/>
                    <a:pt x="359" y="2"/>
                    <a:pt x="349" y="2"/>
                  </a:cubicBezTo>
                  <a:cubicBezTo>
                    <a:pt x="340" y="2"/>
                    <a:pt x="337" y="3"/>
                    <a:pt x="333" y="12"/>
                  </a:cubicBezTo>
                  <a:cubicBezTo>
                    <a:pt x="330" y="20"/>
                    <a:pt x="327" y="43"/>
                    <a:pt x="319" y="31"/>
                  </a:cubicBezTo>
                  <a:cubicBezTo>
                    <a:pt x="312" y="19"/>
                    <a:pt x="314" y="14"/>
                    <a:pt x="295" y="17"/>
                  </a:cubicBezTo>
                  <a:cubicBezTo>
                    <a:pt x="276" y="20"/>
                    <a:pt x="247" y="30"/>
                    <a:pt x="239" y="35"/>
                  </a:cubicBezTo>
                  <a:cubicBezTo>
                    <a:pt x="235" y="38"/>
                    <a:pt x="231" y="44"/>
                    <a:pt x="226" y="46"/>
                  </a:cubicBezTo>
                  <a:cubicBezTo>
                    <a:pt x="221" y="48"/>
                    <a:pt x="215" y="46"/>
                    <a:pt x="210" y="48"/>
                  </a:cubicBezTo>
                  <a:cubicBezTo>
                    <a:pt x="201" y="51"/>
                    <a:pt x="185" y="66"/>
                    <a:pt x="178" y="73"/>
                  </a:cubicBezTo>
                  <a:cubicBezTo>
                    <a:pt x="170" y="81"/>
                    <a:pt x="153" y="90"/>
                    <a:pt x="154" y="101"/>
                  </a:cubicBezTo>
                  <a:cubicBezTo>
                    <a:pt x="155" y="111"/>
                    <a:pt x="162" y="129"/>
                    <a:pt x="154" y="125"/>
                  </a:cubicBezTo>
                  <a:cubicBezTo>
                    <a:pt x="145" y="121"/>
                    <a:pt x="133" y="113"/>
                    <a:pt x="126" y="122"/>
                  </a:cubicBezTo>
                  <a:cubicBezTo>
                    <a:pt x="118" y="130"/>
                    <a:pt x="103" y="142"/>
                    <a:pt x="99" y="152"/>
                  </a:cubicBezTo>
                  <a:cubicBezTo>
                    <a:pt x="96" y="161"/>
                    <a:pt x="81" y="167"/>
                    <a:pt x="85" y="176"/>
                  </a:cubicBezTo>
                  <a:cubicBezTo>
                    <a:pt x="88" y="184"/>
                    <a:pt x="104" y="193"/>
                    <a:pt x="104" y="193"/>
                  </a:cubicBezTo>
                  <a:cubicBezTo>
                    <a:pt x="104" y="193"/>
                    <a:pt x="79" y="180"/>
                    <a:pt x="75" y="185"/>
                  </a:cubicBezTo>
                  <a:cubicBezTo>
                    <a:pt x="71" y="191"/>
                    <a:pt x="62" y="201"/>
                    <a:pt x="54" y="212"/>
                  </a:cubicBezTo>
                  <a:cubicBezTo>
                    <a:pt x="45" y="222"/>
                    <a:pt x="41" y="235"/>
                    <a:pt x="44" y="238"/>
                  </a:cubicBezTo>
                  <a:cubicBezTo>
                    <a:pt x="48" y="242"/>
                    <a:pt x="65" y="250"/>
                    <a:pt x="65" y="250"/>
                  </a:cubicBezTo>
                  <a:cubicBezTo>
                    <a:pt x="65" y="250"/>
                    <a:pt x="56" y="256"/>
                    <a:pt x="45" y="257"/>
                  </a:cubicBezTo>
                  <a:cubicBezTo>
                    <a:pt x="35" y="258"/>
                    <a:pt x="33" y="258"/>
                    <a:pt x="31" y="270"/>
                  </a:cubicBezTo>
                  <a:cubicBezTo>
                    <a:pt x="28" y="282"/>
                    <a:pt x="22" y="293"/>
                    <a:pt x="22" y="293"/>
                  </a:cubicBezTo>
                  <a:cubicBezTo>
                    <a:pt x="33" y="298"/>
                    <a:pt x="33" y="298"/>
                    <a:pt x="33" y="298"/>
                  </a:cubicBezTo>
                  <a:cubicBezTo>
                    <a:pt x="33" y="298"/>
                    <a:pt x="22" y="300"/>
                    <a:pt x="16" y="307"/>
                  </a:cubicBezTo>
                  <a:cubicBezTo>
                    <a:pt x="11" y="313"/>
                    <a:pt x="10" y="319"/>
                    <a:pt x="10" y="329"/>
                  </a:cubicBezTo>
                  <a:cubicBezTo>
                    <a:pt x="10" y="338"/>
                    <a:pt x="0" y="345"/>
                    <a:pt x="10" y="347"/>
                  </a:cubicBezTo>
                  <a:cubicBezTo>
                    <a:pt x="13" y="348"/>
                    <a:pt x="15" y="350"/>
                    <a:pt x="18" y="351"/>
                  </a:cubicBezTo>
                  <a:cubicBezTo>
                    <a:pt x="26" y="354"/>
                    <a:pt x="32" y="355"/>
                    <a:pt x="27" y="357"/>
                  </a:cubicBezTo>
                  <a:cubicBezTo>
                    <a:pt x="22" y="359"/>
                    <a:pt x="3" y="364"/>
                    <a:pt x="6" y="368"/>
                  </a:cubicBezTo>
                  <a:cubicBezTo>
                    <a:pt x="8" y="373"/>
                    <a:pt x="7" y="382"/>
                    <a:pt x="6" y="394"/>
                  </a:cubicBezTo>
                  <a:cubicBezTo>
                    <a:pt x="4" y="406"/>
                    <a:pt x="15" y="433"/>
                    <a:pt x="15" y="433"/>
                  </a:cubicBezTo>
                  <a:cubicBezTo>
                    <a:pt x="14" y="444"/>
                    <a:pt x="14" y="444"/>
                    <a:pt x="14" y="444"/>
                  </a:cubicBezTo>
                  <a:cubicBezTo>
                    <a:pt x="14" y="444"/>
                    <a:pt x="23" y="440"/>
                    <a:pt x="29" y="439"/>
                  </a:cubicBezTo>
                  <a:cubicBezTo>
                    <a:pt x="36" y="438"/>
                    <a:pt x="43" y="438"/>
                    <a:pt x="45" y="441"/>
                  </a:cubicBezTo>
                  <a:cubicBezTo>
                    <a:pt x="47" y="444"/>
                    <a:pt x="38" y="449"/>
                    <a:pt x="33" y="451"/>
                  </a:cubicBezTo>
                  <a:cubicBezTo>
                    <a:pt x="28" y="453"/>
                    <a:pt x="19" y="458"/>
                    <a:pt x="19" y="458"/>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2" name="Freeform 419"/>
            <p:cNvSpPr>
              <a:spLocks/>
            </p:cNvSpPr>
            <p:nvPr/>
          </p:nvSpPr>
          <p:spPr bwMode="auto">
            <a:xfrm>
              <a:off x="4305863" y="2667710"/>
              <a:ext cx="335282" cy="355180"/>
            </a:xfrm>
            <a:custGeom>
              <a:avLst/>
              <a:gdLst>
                <a:gd name="T0" fmla="*/ 149 w 164"/>
                <a:gd name="T1" fmla="*/ 54 h 173"/>
                <a:gd name="T2" fmla="*/ 164 w 164"/>
                <a:gd name="T3" fmla="*/ 34 h 173"/>
                <a:gd name="T4" fmla="*/ 147 w 164"/>
                <a:gd name="T5" fmla="*/ 23 h 173"/>
                <a:gd name="T6" fmla="*/ 141 w 164"/>
                <a:gd name="T7" fmla="*/ 2 h 173"/>
                <a:gd name="T8" fmla="*/ 139 w 164"/>
                <a:gd name="T9" fmla="*/ 0 h 173"/>
                <a:gd name="T10" fmla="*/ 133 w 164"/>
                <a:gd name="T11" fmla="*/ 6 h 173"/>
                <a:gd name="T12" fmla="*/ 127 w 164"/>
                <a:gd name="T13" fmla="*/ 14 h 173"/>
                <a:gd name="T14" fmla="*/ 115 w 164"/>
                <a:gd name="T15" fmla="*/ 22 h 173"/>
                <a:gd name="T16" fmla="*/ 89 w 164"/>
                <a:gd name="T17" fmla="*/ 0 h 173"/>
                <a:gd name="T18" fmla="*/ 86 w 164"/>
                <a:gd name="T19" fmla="*/ 1 h 173"/>
                <a:gd name="T20" fmla="*/ 41 w 164"/>
                <a:gd name="T21" fmla="*/ 15 h 173"/>
                <a:gd name="T22" fmla="*/ 41 w 164"/>
                <a:gd name="T23" fmla="*/ 15 h 173"/>
                <a:gd name="T24" fmla="*/ 41 w 164"/>
                <a:gd name="T25" fmla="*/ 15 h 173"/>
                <a:gd name="T26" fmla="*/ 40 w 164"/>
                <a:gd name="T27" fmla="*/ 15 h 173"/>
                <a:gd name="T28" fmla="*/ 39 w 164"/>
                <a:gd name="T29" fmla="*/ 17 h 173"/>
                <a:gd name="T30" fmla="*/ 31 w 164"/>
                <a:gd name="T31" fmla="*/ 54 h 173"/>
                <a:gd name="T32" fmla="*/ 19 w 164"/>
                <a:gd name="T33" fmla="*/ 61 h 173"/>
                <a:gd name="T34" fmla="*/ 23 w 164"/>
                <a:gd name="T35" fmla="*/ 66 h 173"/>
                <a:gd name="T36" fmla="*/ 30 w 164"/>
                <a:gd name="T37" fmla="*/ 71 h 173"/>
                <a:gd name="T38" fmla="*/ 27 w 164"/>
                <a:gd name="T39" fmla="*/ 75 h 173"/>
                <a:gd name="T40" fmla="*/ 14 w 164"/>
                <a:gd name="T41" fmla="*/ 87 h 173"/>
                <a:gd name="T42" fmla="*/ 20 w 164"/>
                <a:gd name="T43" fmla="*/ 89 h 173"/>
                <a:gd name="T44" fmla="*/ 22 w 164"/>
                <a:gd name="T45" fmla="*/ 105 h 173"/>
                <a:gd name="T46" fmla="*/ 0 w 164"/>
                <a:gd name="T47" fmla="*/ 127 h 173"/>
                <a:gd name="T48" fmla="*/ 26 w 164"/>
                <a:gd name="T49" fmla="*/ 121 h 173"/>
                <a:gd name="T50" fmla="*/ 31 w 164"/>
                <a:gd name="T51" fmla="*/ 121 h 173"/>
                <a:gd name="T52" fmla="*/ 31 w 164"/>
                <a:gd name="T53" fmla="*/ 129 h 173"/>
                <a:gd name="T54" fmla="*/ 25 w 164"/>
                <a:gd name="T55" fmla="*/ 154 h 173"/>
                <a:gd name="T56" fmla="*/ 40 w 164"/>
                <a:gd name="T57" fmla="*/ 145 h 173"/>
                <a:gd name="T58" fmla="*/ 44 w 164"/>
                <a:gd name="T59" fmla="*/ 142 h 173"/>
                <a:gd name="T60" fmla="*/ 62 w 164"/>
                <a:gd name="T61" fmla="*/ 147 h 173"/>
                <a:gd name="T62" fmla="*/ 63 w 164"/>
                <a:gd name="T63" fmla="*/ 157 h 173"/>
                <a:gd name="T64" fmla="*/ 66 w 164"/>
                <a:gd name="T65" fmla="*/ 173 h 173"/>
                <a:gd name="T66" fmla="*/ 68 w 164"/>
                <a:gd name="T67" fmla="*/ 171 h 173"/>
                <a:gd name="T68" fmla="*/ 94 w 164"/>
                <a:gd name="T69" fmla="*/ 129 h 173"/>
                <a:gd name="T70" fmla="*/ 119 w 164"/>
                <a:gd name="T71" fmla="*/ 139 h 173"/>
                <a:gd name="T72" fmla="*/ 114 w 164"/>
                <a:gd name="T73" fmla="*/ 121 h 173"/>
                <a:gd name="T74" fmla="*/ 138 w 164"/>
                <a:gd name="T75" fmla="*/ 82 h 173"/>
                <a:gd name="T76" fmla="*/ 161 w 164"/>
                <a:gd name="T77" fmla="*/ 86 h 173"/>
                <a:gd name="T78" fmla="*/ 164 w 164"/>
                <a:gd name="T79" fmla="*/ 8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73">
                  <a:moveTo>
                    <a:pt x="164" y="83"/>
                  </a:moveTo>
                  <a:cubicBezTo>
                    <a:pt x="160" y="77"/>
                    <a:pt x="149" y="61"/>
                    <a:pt x="149" y="54"/>
                  </a:cubicBezTo>
                  <a:cubicBezTo>
                    <a:pt x="149" y="47"/>
                    <a:pt x="159" y="39"/>
                    <a:pt x="163" y="36"/>
                  </a:cubicBezTo>
                  <a:cubicBezTo>
                    <a:pt x="164" y="35"/>
                    <a:pt x="164" y="34"/>
                    <a:pt x="164" y="34"/>
                  </a:cubicBezTo>
                  <a:cubicBezTo>
                    <a:pt x="164" y="33"/>
                    <a:pt x="163" y="32"/>
                    <a:pt x="163" y="32"/>
                  </a:cubicBezTo>
                  <a:cubicBezTo>
                    <a:pt x="159" y="31"/>
                    <a:pt x="150" y="27"/>
                    <a:pt x="147" y="23"/>
                  </a:cubicBezTo>
                  <a:cubicBezTo>
                    <a:pt x="144" y="19"/>
                    <a:pt x="142" y="6"/>
                    <a:pt x="141" y="2"/>
                  </a:cubicBezTo>
                  <a:cubicBezTo>
                    <a:pt x="141" y="2"/>
                    <a:pt x="141" y="2"/>
                    <a:pt x="141" y="2"/>
                  </a:cubicBezTo>
                  <a:cubicBezTo>
                    <a:pt x="141" y="2"/>
                    <a:pt x="141" y="2"/>
                    <a:pt x="141" y="2"/>
                  </a:cubicBezTo>
                  <a:cubicBezTo>
                    <a:pt x="141" y="1"/>
                    <a:pt x="140" y="0"/>
                    <a:pt x="139" y="0"/>
                  </a:cubicBezTo>
                  <a:cubicBezTo>
                    <a:pt x="138" y="0"/>
                    <a:pt x="137" y="1"/>
                    <a:pt x="137" y="2"/>
                  </a:cubicBezTo>
                  <a:cubicBezTo>
                    <a:pt x="137" y="2"/>
                    <a:pt x="134" y="5"/>
                    <a:pt x="133" y="6"/>
                  </a:cubicBezTo>
                  <a:cubicBezTo>
                    <a:pt x="132" y="7"/>
                    <a:pt x="132" y="7"/>
                    <a:pt x="131" y="8"/>
                  </a:cubicBezTo>
                  <a:cubicBezTo>
                    <a:pt x="130" y="10"/>
                    <a:pt x="128" y="12"/>
                    <a:pt x="127" y="14"/>
                  </a:cubicBezTo>
                  <a:cubicBezTo>
                    <a:pt x="125" y="17"/>
                    <a:pt x="122" y="21"/>
                    <a:pt x="118" y="21"/>
                  </a:cubicBezTo>
                  <a:cubicBezTo>
                    <a:pt x="117" y="22"/>
                    <a:pt x="116" y="22"/>
                    <a:pt x="115" y="22"/>
                  </a:cubicBezTo>
                  <a:cubicBezTo>
                    <a:pt x="102" y="22"/>
                    <a:pt x="90" y="6"/>
                    <a:pt x="90" y="3"/>
                  </a:cubicBezTo>
                  <a:cubicBezTo>
                    <a:pt x="90" y="2"/>
                    <a:pt x="90" y="1"/>
                    <a:pt x="89" y="0"/>
                  </a:cubicBezTo>
                  <a:cubicBezTo>
                    <a:pt x="88" y="0"/>
                    <a:pt x="87" y="0"/>
                    <a:pt x="86" y="1"/>
                  </a:cubicBezTo>
                  <a:cubicBezTo>
                    <a:pt x="86" y="1"/>
                    <a:pt x="86" y="1"/>
                    <a:pt x="86" y="1"/>
                  </a:cubicBezTo>
                  <a:cubicBezTo>
                    <a:pt x="80" y="10"/>
                    <a:pt x="72" y="19"/>
                    <a:pt x="68" y="19"/>
                  </a:cubicBezTo>
                  <a:cubicBezTo>
                    <a:pt x="62" y="19"/>
                    <a:pt x="43"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1" y="15"/>
                    <a:pt x="41" y="15"/>
                    <a:pt x="40" y="15"/>
                  </a:cubicBezTo>
                  <a:cubicBezTo>
                    <a:pt x="40" y="15"/>
                    <a:pt x="40" y="15"/>
                    <a:pt x="40" y="15"/>
                  </a:cubicBezTo>
                  <a:cubicBezTo>
                    <a:pt x="40" y="15"/>
                    <a:pt x="40" y="15"/>
                    <a:pt x="40" y="15"/>
                  </a:cubicBezTo>
                  <a:cubicBezTo>
                    <a:pt x="39" y="15"/>
                    <a:pt x="39" y="16"/>
                    <a:pt x="39" y="17"/>
                  </a:cubicBezTo>
                  <a:cubicBezTo>
                    <a:pt x="39" y="18"/>
                    <a:pt x="43" y="33"/>
                    <a:pt x="43" y="37"/>
                  </a:cubicBezTo>
                  <a:cubicBezTo>
                    <a:pt x="44" y="46"/>
                    <a:pt x="40" y="52"/>
                    <a:pt x="31" y="54"/>
                  </a:cubicBezTo>
                  <a:cubicBezTo>
                    <a:pt x="28" y="55"/>
                    <a:pt x="20" y="59"/>
                    <a:pt x="20" y="59"/>
                  </a:cubicBezTo>
                  <a:cubicBezTo>
                    <a:pt x="19" y="60"/>
                    <a:pt x="19" y="60"/>
                    <a:pt x="19" y="61"/>
                  </a:cubicBezTo>
                  <a:cubicBezTo>
                    <a:pt x="18" y="61"/>
                    <a:pt x="19" y="62"/>
                    <a:pt x="19" y="63"/>
                  </a:cubicBezTo>
                  <a:cubicBezTo>
                    <a:pt x="23" y="66"/>
                    <a:pt x="23" y="66"/>
                    <a:pt x="23" y="66"/>
                  </a:cubicBezTo>
                  <a:cubicBezTo>
                    <a:pt x="23" y="66"/>
                    <a:pt x="23" y="66"/>
                    <a:pt x="23" y="66"/>
                  </a:cubicBezTo>
                  <a:cubicBezTo>
                    <a:pt x="27" y="68"/>
                    <a:pt x="30" y="70"/>
                    <a:pt x="30" y="71"/>
                  </a:cubicBezTo>
                  <a:cubicBezTo>
                    <a:pt x="30" y="73"/>
                    <a:pt x="28" y="75"/>
                    <a:pt x="28" y="75"/>
                  </a:cubicBezTo>
                  <a:cubicBezTo>
                    <a:pt x="27" y="75"/>
                    <a:pt x="27" y="75"/>
                    <a:pt x="27" y="75"/>
                  </a:cubicBezTo>
                  <a:cubicBezTo>
                    <a:pt x="24" y="77"/>
                    <a:pt x="20" y="79"/>
                    <a:pt x="17" y="81"/>
                  </a:cubicBezTo>
                  <a:cubicBezTo>
                    <a:pt x="12" y="84"/>
                    <a:pt x="13" y="86"/>
                    <a:pt x="14" y="87"/>
                  </a:cubicBezTo>
                  <a:cubicBezTo>
                    <a:pt x="14" y="87"/>
                    <a:pt x="14" y="88"/>
                    <a:pt x="15" y="88"/>
                  </a:cubicBezTo>
                  <a:cubicBezTo>
                    <a:pt x="15" y="88"/>
                    <a:pt x="18" y="88"/>
                    <a:pt x="20" y="89"/>
                  </a:cubicBezTo>
                  <a:cubicBezTo>
                    <a:pt x="23" y="90"/>
                    <a:pt x="25" y="91"/>
                    <a:pt x="25" y="93"/>
                  </a:cubicBezTo>
                  <a:cubicBezTo>
                    <a:pt x="26" y="96"/>
                    <a:pt x="25" y="101"/>
                    <a:pt x="22" y="105"/>
                  </a:cubicBezTo>
                  <a:cubicBezTo>
                    <a:pt x="15" y="116"/>
                    <a:pt x="1" y="124"/>
                    <a:pt x="1" y="124"/>
                  </a:cubicBezTo>
                  <a:cubicBezTo>
                    <a:pt x="0" y="125"/>
                    <a:pt x="0" y="126"/>
                    <a:pt x="0" y="127"/>
                  </a:cubicBezTo>
                  <a:cubicBezTo>
                    <a:pt x="1" y="128"/>
                    <a:pt x="2" y="128"/>
                    <a:pt x="3" y="128"/>
                  </a:cubicBezTo>
                  <a:cubicBezTo>
                    <a:pt x="3" y="128"/>
                    <a:pt x="19" y="122"/>
                    <a:pt x="26" y="121"/>
                  </a:cubicBezTo>
                  <a:cubicBezTo>
                    <a:pt x="27" y="121"/>
                    <a:pt x="28" y="121"/>
                    <a:pt x="29" y="121"/>
                  </a:cubicBezTo>
                  <a:cubicBezTo>
                    <a:pt x="30" y="121"/>
                    <a:pt x="30" y="121"/>
                    <a:pt x="31" y="121"/>
                  </a:cubicBezTo>
                  <a:cubicBezTo>
                    <a:pt x="31" y="122"/>
                    <a:pt x="31" y="124"/>
                    <a:pt x="31" y="127"/>
                  </a:cubicBezTo>
                  <a:cubicBezTo>
                    <a:pt x="31" y="129"/>
                    <a:pt x="31" y="129"/>
                    <a:pt x="31" y="129"/>
                  </a:cubicBezTo>
                  <a:cubicBezTo>
                    <a:pt x="31" y="135"/>
                    <a:pt x="28" y="146"/>
                    <a:pt x="25" y="151"/>
                  </a:cubicBezTo>
                  <a:cubicBezTo>
                    <a:pt x="25" y="152"/>
                    <a:pt x="25" y="153"/>
                    <a:pt x="25" y="154"/>
                  </a:cubicBezTo>
                  <a:cubicBezTo>
                    <a:pt x="26" y="154"/>
                    <a:pt x="27" y="154"/>
                    <a:pt x="28" y="154"/>
                  </a:cubicBezTo>
                  <a:cubicBezTo>
                    <a:pt x="33" y="149"/>
                    <a:pt x="36" y="147"/>
                    <a:pt x="40" y="145"/>
                  </a:cubicBezTo>
                  <a:cubicBezTo>
                    <a:pt x="41" y="144"/>
                    <a:pt x="41" y="144"/>
                    <a:pt x="41" y="144"/>
                  </a:cubicBezTo>
                  <a:cubicBezTo>
                    <a:pt x="42" y="144"/>
                    <a:pt x="43" y="143"/>
                    <a:pt x="44" y="142"/>
                  </a:cubicBezTo>
                  <a:cubicBezTo>
                    <a:pt x="47" y="140"/>
                    <a:pt x="50" y="138"/>
                    <a:pt x="53" y="139"/>
                  </a:cubicBezTo>
                  <a:cubicBezTo>
                    <a:pt x="56" y="139"/>
                    <a:pt x="61" y="144"/>
                    <a:pt x="62" y="147"/>
                  </a:cubicBezTo>
                  <a:cubicBezTo>
                    <a:pt x="63" y="150"/>
                    <a:pt x="63" y="153"/>
                    <a:pt x="63" y="156"/>
                  </a:cubicBezTo>
                  <a:cubicBezTo>
                    <a:pt x="63" y="157"/>
                    <a:pt x="63" y="157"/>
                    <a:pt x="63" y="157"/>
                  </a:cubicBezTo>
                  <a:cubicBezTo>
                    <a:pt x="64" y="162"/>
                    <a:pt x="64" y="166"/>
                    <a:pt x="64" y="171"/>
                  </a:cubicBezTo>
                  <a:cubicBezTo>
                    <a:pt x="64" y="172"/>
                    <a:pt x="65" y="173"/>
                    <a:pt x="66" y="173"/>
                  </a:cubicBezTo>
                  <a:cubicBezTo>
                    <a:pt x="66" y="173"/>
                    <a:pt x="66" y="173"/>
                    <a:pt x="66" y="173"/>
                  </a:cubicBezTo>
                  <a:cubicBezTo>
                    <a:pt x="67" y="173"/>
                    <a:pt x="68" y="172"/>
                    <a:pt x="68" y="171"/>
                  </a:cubicBezTo>
                  <a:cubicBezTo>
                    <a:pt x="71" y="160"/>
                    <a:pt x="81" y="129"/>
                    <a:pt x="94" y="129"/>
                  </a:cubicBezTo>
                  <a:cubicBezTo>
                    <a:pt x="94" y="129"/>
                    <a:pt x="94" y="129"/>
                    <a:pt x="94" y="129"/>
                  </a:cubicBezTo>
                  <a:cubicBezTo>
                    <a:pt x="96" y="129"/>
                    <a:pt x="107" y="135"/>
                    <a:pt x="116" y="140"/>
                  </a:cubicBezTo>
                  <a:cubicBezTo>
                    <a:pt x="117" y="140"/>
                    <a:pt x="118" y="140"/>
                    <a:pt x="119" y="139"/>
                  </a:cubicBezTo>
                  <a:cubicBezTo>
                    <a:pt x="119" y="139"/>
                    <a:pt x="119" y="138"/>
                    <a:pt x="119" y="137"/>
                  </a:cubicBezTo>
                  <a:cubicBezTo>
                    <a:pt x="119" y="137"/>
                    <a:pt x="115" y="132"/>
                    <a:pt x="114" y="121"/>
                  </a:cubicBezTo>
                  <a:cubicBezTo>
                    <a:pt x="113" y="112"/>
                    <a:pt x="122" y="109"/>
                    <a:pt x="130" y="101"/>
                  </a:cubicBezTo>
                  <a:cubicBezTo>
                    <a:pt x="134" y="96"/>
                    <a:pt x="134" y="82"/>
                    <a:pt x="138" y="82"/>
                  </a:cubicBezTo>
                  <a:cubicBezTo>
                    <a:pt x="139" y="82"/>
                    <a:pt x="139" y="82"/>
                    <a:pt x="139" y="82"/>
                  </a:cubicBezTo>
                  <a:cubicBezTo>
                    <a:pt x="147" y="82"/>
                    <a:pt x="156" y="84"/>
                    <a:pt x="161" y="86"/>
                  </a:cubicBezTo>
                  <a:cubicBezTo>
                    <a:pt x="162" y="86"/>
                    <a:pt x="163" y="86"/>
                    <a:pt x="164" y="85"/>
                  </a:cubicBezTo>
                  <a:cubicBezTo>
                    <a:pt x="164" y="84"/>
                    <a:pt x="164" y="84"/>
                    <a:pt x="164" y="8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3" name="Freeform 420"/>
            <p:cNvSpPr>
              <a:spLocks/>
            </p:cNvSpPr>
            <p:nvPr/>
          </p:nvSpPr>
          <p:spPr bwMode="auto">
            <a:xfrm>
              <a:off x="4631196" y="2344367"/>
              <a:ext cx="131327" cy="241762"/>
            </a:xfrm>
            <a:custGeom>
              <a:avLst/>
              <a:gdLst>
                <a:gd name="T0" fmla="*/ 61 w 64"/>
                <a:gd name="T1" fmla="*/ 1 h 118"/>
                <a:gd name="T2" fmla="*/ 58 w 64"/>
                <a:gd name="T3" fmla="*/ 13 h 118"/>
                <a:gd name="T4" fmla="*/ 53 w 64"/>
                <a:gd name="T5" fmla="*/ 22 h 118"/>
                <a:gd name="T6" fmla="*/ 43 w 64"/>
                <a:gd name="T7" fmla="*/ 38 h 118"/>
                <a:gd name="T8" fmla="*/ 35 w 64"/>
                <a:gd name="T9" fmla="*/ 50 h 118"/>
                <a:gd name="T10" fmla="*/ 27 w 64"/>
                <a:gd name="T11" fmla="*/ 62 h 118"/>
                <a:gd name="T12" fmla="*/ 14 w 64"/>
                <a:gd name="T13" fmla="*/ 92 h 118"/>
                <a:gd name="T14" fmla="*/ 10 w 64"/>
                <a:gd name="T15" fmla="*/ 98 h 118"/>
                <a:gd name="T16" fmla="*/ 1 w 64"/>
                <a:gd name="T17" fmla="*/ 114 h 118"/>
                <a:gd name="T18" fmla="*/ 11 w 64"/>
                <a:gd name="T19" fmla="*/ 102 h 118"/>
                <a:gd name="T20" fmla="*/ 22 w 64"/>
                <a:gd name="T21" fmla="*/ 81 h 118"/>
                <a:gd name="T22" fmla="*/ 29 w 64"/>
                <a:gd name="T23" fmla="*/ 68 h 118"/>
                <a:gd name="T24" fmla="*/ 40 w 64"/>
                <a:gd name="T25" fmla="*/ 51 h 118"/>
                <a:gd name="T26" fmla="*/ 54 w 64"/>
                <a:gd name="T27" fmla="*/ 27 h 118"/>
                <a:gd name="T28" fmla="*/ 58 w 64"/>
                <a:gd name="T29" fmla="*/ 16 h 118"/>
                <a:gd name="T30" fmla="*/ 64 w 64"/>
                <a:gd name="T31" fmla="*/ 6 h 118"/>
                <a:gd name="T32" fmla="*/ 61 w 64"/>
                <a:gd name="T3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8">
                  <a:moveTo>
                    <a:pt x="61" y="1"/>
                  </a:moveTo>
                  <a:cubicBezTo>
                    <a:pt x="60" y="2"/>
                    <a:pt x="58" y="12"/>
                    <a:pt x="58" y="13"/>
                  </a:cubicBezTo>
                  <a:cubicBezTo>
                    <a:pt x="56" y="16"/>
                    <a:pt x="55" y="19"/>
                    <a:pt x="53" y="22"/>
                  </a:cubicBezTo>
                  <a:cubicBezTo>
                    <a:pt x="49" y="27"/>
                    <a:pt x="46" y="32"/>
                    <a:pt x="43" y="38"/>
                  </a:cubicBezTo>
                  <a:cubicBezTo>
                    <a:pt x="41" y="40"/>
                    <a:pt x="38" y="45"/>
                    <a:pt x="35" y="50"/>
                  </a:cubicBezTo>
                  <a:cubicBezTo>
                    <a:pt x="32" y="54"/>
                    <a:pt x="29" y="59"/>
                    <a:pt x="27" y="62"/>
                  </a:cubicBezTo>
                  <a:cubicBezTo>
                    <a:pt x="22" y="69"/>
                    <a:pt x="17" y="83"/>
                    <a:pt x="14" y="92"/>
                  </a:cubicBezTo>
                  <a:cubicBezTo>
                    <a:pt x="13" y="94"/>
                    <a:pt x="11" y="97"/>
                    <a:pt x="10" y="98"/>
                  </a:cubicBezTo>
                  <a:cubicBezTo>
                    <a:pt x="3" y="103"/>
                    <a:pt x="0" y="112"/>
                    <a:pt x="1" y="114"/>
                  </a:cubicBezTo>
                  <a:cubicBezTo>
                    <a:pt x="2" y="118"/>
                    <a:pt x="11" y="102"/>
                    <a:pt x="11" y="102"/>
                  </a:cubicBezTo>
                  <a:cubicBezTo>
                    <a:pt x="11" y="102"/>
                    <a:pt x="19" y="86"/>
                    <a:pt x="22" y="81"/>
                  </a:cubicBezTo>
                  <a:cubicBezTo>
                    <a:pt x="25" y="75"/>
                    <a:pt x="29" y="68"/>
                    <a:pt x="29" y="68"/>
                  </a:cubicBezTo>
                  <a:cubicBezTo>
                    <a:pt x="29" y="68"/>
                    <a:pt x="38" y="54"/>
                    <a:pt x="40" y="51"/>
                  </a:cubicBezTo>
                  <a:cubicBezTo>
                    <a:pt x="45" y="44"/>
                    <a:pt x="48" y="33"/>
                    <a:pt x="54" y="27"/>
                  </a:cubicBezTo>
                  <a:cubicBezTo>
                    <a:pt x="57" y="24"/>
                    <a:pt x="57" y="20"/>
                    <a:pt x="58" y="16"/>
                  </a:cubicBezTo>
                  <a:cubicBezTo>
                    <a:pt x="60" y="13"/>
                    <a:pt x="62" y="10"/>
                    <a:pt x="64" y="6"/>
                  </a:cubicBezTo>
                  <a:cubicBezTo>
                    <a:pt x="64" y="4"/>
                    <a:pt x="63" y="0"/>
                    <a:pt x="6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4" name="Freeform 421"/>
            <p:cNvSpPr>
              <a:spLocks/>
            </p:cNvSpPr>
            <p:nvPr/>
          </p:nvSpPr>
          <p:spPr bwMode="auto">
            <a:xfrm>
              <a:off x="4510813" y="2352326"/>
              <a:ext cx="42781" cy="231813"/>
            </a:xfrm>
            <a:custGeom>
              <a:avLst/>
              <a:gdLst>
                <a:gd name="T0" fmla="*/ 18 w 21"/>
                <a:gd name="T1" fmla="*/ 0 h 113"/>
                <a:gd name="T2" fmla="*/ 15 w 21"/>
                <a:gd name="T3" fmla="*/ 22 h 113"/>
                <a:gd name="T4" fmla="*/ 11 w 21"/>
                <a:gd name="T5" fmla="*/ 47 h 113"/>
                <a:gd name="T6" fmla="*/ 5 w 21"/>
                <a:gd name="T7" fmla="*/ 77 h 113"/>
                <a:gd name="T8" fmla="*/ 2 w 21"/>
                <a:gd name="T9" fmla="*/ 106 h 113"/>
                <a:gd name="T10" fmla="*/ 7 w 21"/>
                <a:gd name="T11" fmla="*/ 106 h 113"/>
                <a:gd name="T12" fmla="*/ 10 w 21"/>
                <a:gd name="T13" fmla="*/ 91 h 113"/>
                <a:gd name="T14" fmla="*/ 10 w 21"/>
                <a:gd name="T15" fmla="*/ 63 h 113"/>
                <a:gd name="T16" fmla="*/ 14 w 21"/>
                <a:gd name="T17" fmla="*/ 46 h 113"/>
                <a:gd name="T18" fmla="*/ 21 w 21"/>
                <a:gd name="T19" fmla="*/ 23 h 113"/>
                <a:gd name="T20" fmla="*/ 21 w 21"/>
                <a:gd name="T21" fmla="*/ 6 h 113"/>
                <a:gd name="T22" fmla="*/ 18 w 21"/>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3">
                  <a:moveTo>
                    <a:pt x="18" y="0"/>
                  </a:moveTo>
                  <a:cubicBezTo>
                    <a:pt x="19" y="1"/>
                    <a:pt x="15" y="20"/>
                    <a:pt x="15" y="22"/>
                  </a:cubicBezTo>
                  <a:cubicBezTo>
                    <a:pt x="15" y="29"/>
                    <a:pt x="13" y="38"/>
                    <a:pt x="11" y="47"/>
                  </a:cubicBezTo>
                  <a:cubicBezTo>
                    <a:pt x="9" y="56"/>
                    <a:pt x="5" y="69"/>
                    <a:pt x="5" y="77"/>
                  </a:cubicBezTo>
                  <a:cubicBezTo>
                    <a:pt x="5" y="86"/>
                    <a:pt x="4" y="99"/>
                    <a:pt x="2" y="106"/>
                  </a:cubicBezTo>
                  <a:cubicBezTo>
                    <a:pt x="0" y="113"/>
                    <a:pt x="7" y="112"/>
                    <a:pt x="7" y="106"/>
                  </a:cubicBezTo>
                  <a:cubicBezTo>
                    <a:pt x="8" y="100"/>
                    <a:pt x="11" y="101"/>
                    <a:pt x="10" y="91"/>
                  </a:cubicBezTo>
                  <a:cubicBezTo>
                    <a:pt x="9" y="80"/>
                    <a:pt x="7" y="67"/>
                    <a:pt x="10" y="63"/>
                  </a:cubicBezTo>
                  <a:cubicBezTo>
                    <a:pt x="13" y="59"/>
                    <a:pt x="12" y="55"/>
                    <a:pt x="14" y="46"/>
                  </a:cubicBezTo>
                  <a:cubicBezTo>
                    <a:pt x="17" y="37"/>
                    <a:pt x="21" y="31"/>
                    <a:pt x="21" y="23"/>
                  </a:cubicBezTo>
                  <a:cubicBezTo>
                    <a:pt x="21" y="15"/>
                    <a:pt x="20" y="11"/>
                    <a:pt x="21" y="6"/>
                  </a:cubicBezTo>
                  <a:cubicBezTo>
                    <a:pt x="21" y="4"/>
                    <a:pt x="20" y="2"/>
                    <a:pt x="18" y="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5" name="Freeform 422"/>
            <p:cNvSpPr>
              <a:spLocks/>
            </p:cNvSpPr>
            <p:nvPr/>
          </p:nvSpPr>
          <p:spPr bwMode="auto">
            <a:xfrm>
              <a:off x="4227266" y="2481664"/>
              <a:ext cx="156200" cy="190027"/>
            </a:xfrm>
            <a:custGeom>
              <a:avLst/>
              <a:gdLst>
                <a:gd name="T0" fmla="*/ 36 w 76"/>
                <a:gd name="T1" fmla="*/ 39 h 93"/>
                <a:gd name="T2" fmla="*/ 52 w 76"/>
                <a:gd name="T3" fmla="*/ 59 h 93"/>
                <a:gd name="T4" fmla="*/ 62 w 76"/>
                <a:gd name="T5" fmla="*/ 77 h 93"/>
                <a:gd name="T6" fmla="*/ 74 w 76"/>
                <a:gd name="T7" fmla="*/ 91 h 93"/>
                <a:gd name="T8" fmla="*/ 66 w 76"/>
                <a:gd name="T9" fmla="*/ 75 h 93"/>
                <a:gd name="T10" fmla="*/ 53 w 76"/>
                <a:gd name="T11" fmla="*/ 54 h 93"/>
                <a:gd name="T12" fmla="*/ 21 w 76"/>
                <a:gd name="T13" fmla="*/ 17 h 93"/>
                <a:gd name="T14" fmla="*/ 2 w 76"/>
                <a:gd name="T15" fmla="*/ 4 h 93"/>
                <a:gd name="T16" fmla="*/ 36 w 76"/>
                <a:gd name="T1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3">
                  <a:moveTo>
                    <a:pt x="36" y="39"/>
                  </a:moveTo>
                  <a:cubicBezTo>
                    <a:pt x="42" y="46"/>
                    <a:pt x="48" y="51"/>
                    <a:pt x="52" y="59"/>
                  </a:cubicBezTo>
                  <a:cubicBezTo>
                    <a:pt x="56" y="65"/>
                    <a:pt x="58" y="71"/>
                    <a:pt x="62" y="77"/>
                  </a:cubicBezTo>
                  <a:cubicBezTo>
                    <a:pt x="66" y="82"/>
                    <a:pt x="71" y="93"/>
                    <a:pt x="74" y="91"/>
                  </a:cubicBezTo>
                  <a:cubicBezTo>
                    <a:pt x="76" y="89"/>
                    <a:pt x="69" y="80"/>
                    <a:pt x="66" y="75"/>
                  </a:cubicBezTo>
                  <a:cubicBezTo>
                    <a:pt x="61" y="68"/>
                    <a:pt x="58" y="60"/>
                    <a:pt x="53" y="54"/>
                  </a:cubicBezTo>
                  <a:cubicBezTo>
                    <a:pt x="41" y="41"/>
                    <a:pt x="33" y="29"/>
                    <a:pt x="21" y="17"/>
                  </a:cubicBezTo>
                  <a:cubicBezTo>
                    <a:pt x="17" y="12"/>
                    <a:pt x="0" y="0"/>
                    <a:pt x="2" y="4"/>
                  </a:cubicBezTo>
                  <a:cubicBezTo>
                    <a:pt x="4" y="9"/>
                    <a:pt x="36" y="39"/>
                    <a:pt x="36" y="3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6" name="Freeform 423"/>
            <p:cNvSpPr>
              <a:spLocks/>
            </p:cNvSpPr>
            <p:nvPr/>
          </p:nvSpPr>
          <p:spPr bwMode="auto">
            <a:xfrm>
              <a:off x="4567522" y="3005977"/>
              <a:ext cx="110434" cy="170129"/>
            </a:xfrm>
            <a:custGeom>
              <a:avLst/>
              <a:gdLst>
                <a:gd name="T0" fmla="*/ 2 w 54"/>
                <a:gd name="T1" fmla="*/ 3 h 83"/>
                <a:gd name="T2" fmla="*/ 14 w 54"/>
                <a:gd name="T3" fmla="*/ 21 h 83"/>
                <a:gd name="T4" fmla="*/ 23 w 54"/>
                <a:gd name="T5" fmla="*/ 40 h 83"/>
                <a:gd name="T6" fmla="*/ 38 w 54"/>
                <a:gd name="T7" fmla="*/ 62 h 83"/>
                <a:gd name="T8" fmla="*/ 52 w 54"/>
                <a:gd name="T9" fmla="*/ 82 h 83"/>
                <a:gd name="T10" fmla="*/ 52 w 54"/>
                <a:gd name="T11" fmla="*/ 74 h 83"/>
                <a:gd name="T12" fmla="*/ 43 w 54"/>
                <a:gd name="T13" fmla="*/ 62 h 83"/>
                <a:gd name="T14" fmla="*/ 34 w 54"/>
                <a:gd name="T15" fmla="*/ 48 h 83"/>
                <a:gd name="T16" fmla="*/ 22 w 54"/>
                <a:gd name="T17" fmla="*/ 27 h 83"/>
                <a:gd name="T18" fmla="*/ 14 w 54"/>
                <a:gd name="T19" fmla="*/ 14 h 83"/>
                <a:gd name="T20" fmla="*/ 2 w 54"/>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3">
                  <a:moveTo>
                    <a:pt x="2" y="3"/>
                  </a:moveTo>
                  <a:cubicBezTo>
                    <a:pt x="0" y="6"/>
                    <a:pt x="9" y="15"/>
                    <a:pt x="14" y="21"/>
                  </a:cubicBezTo>
                  <a:cubicBezTo>
                    <a:pt x="18" y="27"/>
                    <a:pt x="16" y="32"/>
                    <a:pt x="23" y="40"/>
                  </a:cubicBezTo>
                  <a:cubicBezTo>
                    <a:pt x="30" y="48"/>
                    <a:pt x="32" y="54"/>
                    <a:pt x="38" y="62"/>
                  </a:cubicBezTo>
                  <a:cubicBezTo>
                    <a:pt x="44" y="71"/>
                    <a:pt x="49" y="83"/>
                    <a:pt x="52" y="82"/>
                  </a:cubicBezTo>
                  <a:cubicBezTo>
                    <a:pt x="54" y="80"/>
                    <a:pt x="54" y="79"/>
                    <a:pt x="52" y="74"/>
                  </a:cubicBezTo>
                  <a:cubicBezTo>
                    <a:pt x="50" y="69"/>
                    <a:pt x="46" y="66"/>
                    <a:pt x="43" y="62"/>
                  </a:cubicBezTo>
                  <a:cubicBezTo>
                    <a:pt x="41" y="58"/>
                    <a:pt x="36" y="52"/>
                    <a:pt x="34" y="48"/>
                  </a:cubicBezTo>
                  <a:cubicBezTo>
                    <a:pt x="30" y="40"/>
                    <a:pt x="26" y="36"/>
                    <a:pt x="22" y="27"/>
                  </a:cubicBezTo>
                  <a:cubicBezTo>
                    <a:pt x="20" y="20"/>
                    <a:pt x="20" y="22"/>
                    <a:pt x="14" y="14"/>
                  </a:cubicBezTo>
                  <a:cubicBezTo>
                    <a:pt x="8" y="5"/>
                    <a:pt x="4" y="0"/>
                    <a:pt x="2" y="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7" name="Freeform 424"/>
            <p:cNvSpPr>
              <a:spLocks/>
            </p:cNvSpPr>
            <p:nvPr/>
          </p:nvSpPr>
          <p:spPr bwMode="auto">
            <a:xfrm>
              <a:off x="4375507" y="3050748"/>
              <a:ext cx="63674" cy="258675"/>
            </a:xfrm>
            <a:custGeom>
              <a:avLst/>
              <a:gdLst>
                <a:gd name="T0" fmla="*/ 27 w 31"/>
                <a:gd name="T1" fmla="*/ 1 h 126"/>
                <a:gd name="T2" fmla="*/ 19 w 31"/>
                <a:gd name="T3" fmla="*/ 18 h 126"/>
                <a:gd name="T4" fmla="*/ 16 w 31"/>
                <a:gd name="T5" fmla="*/ 33 h 126"/>
                <a:gd name="T6" fmla="*/ 12 w 31"/>
                <a:gd name="T7" fmla="*/ 58 h 126"/>
                <a:gd name="T8" fmla="*/ 12 w 31"/>
                <a:gd name="T9" fmla="*/ 78 h 126"/>
                <a:gd name="T10" fmla="*/ 4 w 31"/>
                <a:gd name="T11" fmla="*/ 105 h 126"/>
                <a:gd name="T12" fmla="*/ 4 w 31"/>
                <a:gd name="T13" fmla="*/ 126 h 126"/>
                <a:gd name="T14" fmla="*/ 7 w 31"/>
                <a:gd name="T15" fmla="*/ 119 h 126"/>
                <a:gd name="T16" fmla="*/ 8 w 31"/>
                <a:gd name="T17" fmla="*/ 105 h 126"/>
                <a:gd name="T18" fmla="*/ 10 w 31"/>
                <a:gd name="T19" fmla="*/ 95 h 126"/>
                <a:gd name="T20" fmla="*/ 16 w 31"/>
                <a:gd name="T21" fmla="*/ 81 h 126"/>
                <a:gd name="T22" fmla="*/ 16 w 31"/>
                <a:gd name="T23" fmla="*/ 62 h 126"/>
                <a:gd name="T24" fmla="*/ 17 w 31"/>
                <a:gd name="T25" fmla="*/ 49 h 126"/>
                <a:gd name="T26" fmla="*/ 20 w 31"/>
                <a:gd name="T27" fmla="*/ 31 h 126"/>
                <a:gd name="T28" fmla="*/ 22 w 31"/>
                <a:gd name="T29" fmla="*/ 18 h 126"/>
                <a:gd name="T30" fmla="*/ 27 w 31"/>
                <a:gd name="T31"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26">
                  <a:moveTo>
                    <a:pt x="27" y="1"/>
                  </a:moveTo>
                  <a:cubicBezTo>
                    <a:pt x="24" y="0"/>
                    <a:pt x="18" y="14"/>
                    <a:pt x="19" y="18"/>
                  </a:cubicBezTo>
                  <a:cubicBezTo>
                    <a:pt x="19" y="21"/>
                    <a:pt x="17" y="29"/>
                    <a:pt x="16" y="33"/>
                  </a:cubicBezTo>
                  <a:cubicBezTo>
                    <a:pt x="15" y="38"/>
                    <a:pt x="11" y="53"/>
                    <a:pt x="12" y="58"/>
                  </a:cubicBezTo>
                  <a:cubicBezTo>
                    <a:pt x="13" y="63"/>
                    <a:pt x="14" y="71"/>
                    <a:pt x="12" y="78"/>
                  </a:cubicBezTo>
                  <a:cubicBezTo>
                    <a:pt x="10" y="85"/>
                    <a:pt x="5" y="98"/>
                    <a:pt x="4" y="105"/>
                  </a:cubicBezTo>
                  <a:cubicBezTo>
                    <a:pt x="4" y="112"/>
                    <a:pt x="0" y="125"/>
                    <a:pt x="4" y="126"/>
                  </a:cubicBezTo>
                  <a:cubicBezTo>
                    <a:pt x="8" y="126"/>
                    <a:pt x="6" y="124"/>
                    <a:pt x="7" y="119"/>
                  </a:cubicBezTo>
                  <a:cubicBezTo>
                    <a:pt x="8" y="114"/>
                    <a:pt x="8" y="111"/>
                    <a:pt x="8" y="105"/>
                  </a:cubicBezTo>
                  <a:cubicBezTo>
                    <a:pt x="8" y="99"/>
                    <a:pt x="9" y="99"/>
                    <a:pt x="10" y="95"/>
                  </a:cubicBezTo>
                  <a:cubicBezTo>
                    <a:pt x="10" y="92"/>
                    <a:pt x="14" y="88"/>
                    <a:pt x="16" y="81"/>
                  </a:cubicBezTo>
                  <a:cubicBezTo>
                    <a:pt x="17" y="73"/>
                    <a:pt x="14" y="64"/>
                    <a:pt x="16" y="62"/>
                  </a:cubicBezTo>
                  <a:cubicBezTo>
                    <a:pt x="17" y="60"/>
                    <a:pt x="18" y="52"/>
                    <a:pt x="17" y="49"/>
                  </a:cubicBezTo>
                  <a:cubicBezTo>
                    <a:pt x="17" y="46"/>
                    <a:pt x="20" y="35"/>
                    <a:pt x="20" y="31"/>
                  </a:cubicBezTo>
                  <a:cubicBezTo>
                    <a:pt x="20" y="27"/>
                    <a:pt x="21" y="21"/>
                    <a:pt x="22" y="18"/>
                  </a:cubicBezTo>
                  <a:cubicBezTo>
                    <a:pt x="24" y="14"/>
                    <a:pt x="31" y="2"/>
                    <a:pt x="27"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8" name="Freeform 425"/>
            <p:cNvSpPr>
              <a:spLocks/>
            </p:cNvSpPr>
            <p:nvPr/>
          </p:nvSpPr>
          <p:spPr bwMode="auto">
            <a:xfrm>
              <a:off x="4147674" y="3040799"/>
              <a:ext cx="166149" cy="193011"/>
            </a:xfrm>
            <a:custGeom>
              <a:avLst/>
              <a:gdLst>
                <a:gd name="T0" fmla="*/ 3 w 81"/>
                <a:gd name="T1" fmla="*/ 94 h 94"/>
                <a:gd name="T2" fmla="*/ 14 w 81"/>
                <a:gd name="T3" fmla="*/ 82 h 94"/>
                <a:gd name="T4" fmla="*/ 30 w 81"/>
                <a:gd name="T5" fmla="*/ 65 h 94"/>
                <a:gd name="T6" fmla="*/ 49 w 81"/>
                <a:gd name="T7" fmla="*/ 45 h 94"/>
                <a:gd name="T8" fmla="*/ 59 w 81"/>
                <a:gd name="T9" fmla="*/ 31 h 94"/>
                <a:gd name="T10" fmla="*/ 73 w 81"/>
                <a:gd name="T11" fmla="*/ 10 h 94"/>
                <a:gd name="T12" fmla="*/ 81 w 81"/>
                <a:gd name="T13" fmla="*/ 0 h 94"/>
                <a:gd name="T14" fmla="*/ 75 w 81"/>
                <a:gd name="T15" fmla="*/ 6 h 94"/>
                <a:gd name="T16" fmla="*/ 67 w 81"/>
                <a:gd name="T17" fmla="*/ 15 h 94"/>
                <a:gd name="T18" fmla="*/ 53 w 81"/>
                <a:gd name="T19" fmla="*/ 34 h 94"/>
                <a:gd name="T20" fmla="*/ 43 w 81"/>
                <a:gd name="T21" fmla="*/ 49 h 94"/>
                <a:gd name="T22" fmla="*/ 31 w 81"/>
                <a:gd name="T23" fmla="*/ 61 h 94"/>
                <a:gd name="T24" fmla="*/ 19 w 81"/>
                <a:gd name="T25" fmla="*/ 73 h 94"/>
                <a:gd name="T26" fmla="*/ 12 w 81"/>
                <a:gd name="T27" fmla="*/ 81 h 94"/>
                <a:gd name="T28" fmla="*/ 3 w 81"/>
                <a:gd name="T2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3" y="94"/>
                  </a:moveTo>
                  <a:cubicBezTo>
                    <a:pt x="6" y="89"/>
                    <a:pt x="11" y="86"/>
                    <a:pt x="14" y="82"/>
                  </a:cubicBezTo>
                  <a:cubicBezTo>
                    <a:pt x="18" y="77"/>
                    <a:pt x="23" y="70"/>
                    <a:pt x="30" y="65"/>
                  </a:cubicBezTo>
                  <a:cubicBezTo>
                    <a:pt x="36" y="60"/>
                    <a:pt x="44" y="52"/>
                    <a:pt x="49" y="45"/>
                  </a:cubicBezTo>
                  <a:cubicBezTo>
                    <a:pt x="52" y="40"/>
                    <a:pt x="56" y="36"/>
                    <a:pt x="59" y="31"/>
                  </a:cubicBezTo>
                  <a:cubicBezTo>
                    <a:pt x="64" y="24"/>
                    <a:pt x="68" y="16"/>
                    <a:pt x="73" y="10"/>
                  </a:cubicBezTo>
                  <a:cubicBezTo>
                    <a:pt x="75" y="7"/>
                    <a:pt x="81" y="4"/>
                    <a:pt x="81" y="0"/>
                  </a:cubicBezTo>
                  <a:cubicBezTo>
                    <a:pt x="78" y="1"/>
                    <a:pt x="77" y="4"/>
                    <a:pt x="75" y="6"/>
                  </a:cubicBezTo>
                  <a:cubicBezTo>
                    <a:pt x="72" y="9"/>
                    <a:pt x="69" y="12"/>
                    <a:pt x="67" y="15"/>
                  </a:cubicBezTo>
                  <a:cubicBezTo>
                    <a:pt x="61" y="21"/>
                    <a:pt x="58" y="27"/>
                    <a:pt x="53" y="34"/>
                  </a:cubicBezTo>
                  <a:cubicBezTo>
                    <a:pt x="50" y="39"/>
                    <a:pt x="48" y="45"/>
                    <a:pt x="43" y="49"/>
                  </a:cubicBezTo>
                  <a:cubicBezTo>
                    <a:pt x="40" y="52"/>
                    <a:pt x="34" y="58"/>
                    <a:pt x="31" y="61"/>
                  </a:cubicBezTo>
                  <a:cubicBezTo>
                    <a:pt x="28" y="64"/>
                    <a:pt x="22" y="70"/>
                    <a:pt x="19" y="73"/>
                  </a:cubicBezTo>
                  <a:cubicBezTo>
                    <a:pt x="16" y="75"/>
                    <a:pt x="15" y="77"/>
                    <a:pt x="12" y="81"/>
                  </a:cubicBezTo>
                  <a:cubicBezTo>
                    <a:pt x="10" y="83"/>
                    <a:pt x="0" y="91"/>
                    <a:pt x="3" y="94"/>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9" name="Freeform 426"/>
            <p:cNvSpPr>
              <a:spLocks/>
            </p:cNvSpPr>
            <p:nvPr/>
          </p:nvSpPr>
          <p:spPr bwMode="auto">
            <a:xfrm>
              <a:off x="4049179" y="2725414"/>
              <a:ext cx="252705" cy="61684"/>
            </a:xfrm>
            <a:custGeom>
              <a:avLst/>
              <a:gdLst>
                <a:gd name="T0" fmla="*/ 11 w 123"/>
                <a:gd name="T1" fmla="*/ 1 h 30"/>
                <a:gd name="T2" fmla="*/ 37 w 123"/>
                <a:gd name="T3" fmla="*/ 5 h 30"/>
                <a:gd name="T4" fmla="*/ 56 w 123"/>
                <a:gd name="T5" fmla="*/ 9 h 30"/>
                <a:gd name="T6" fmla="*/ 88 w 123"/>
                <a:gd name="T7" fmla="*/ 15 h 30"/>
                <a:gd name="T8" fmla="*/ 115 w 123"/>
                <a:gd name="T9" fmla="*/ 22 h 30"/>
                <a:gd name="T10" fmla="*/ 112 w 123"/>
                <a:gd name="T11" fmla="*/ 28 h 30"/>
                <a:gd name="T12" fmla="*/ 86 w 123"/>
                <a:gd name="T13" fmla="*/ 21 h 30"/>
                <a:gd name="T14" fmla="*/ 60 w 123"/>
                <a:gd name="T15" fmla="*/ 14 h 30"/>
                <a:gd name="T16" fmla="*/ 33 w 123"/>
                <a:gd name="T17" fmla="*/ 9 h 30"/>
                <a:gd name="T18" fmla="*/ 20 w 123"/>
                <a:gd name="T19" fmla="*/ 6 h 30"/>
                <a:gd name="T20" fmla="*/ 4 w 123"/>
                <a:gd name="T21" fmla="*/ 3 h 30"/>
                <a:gd name="T22" fmla="*/ 11 w 123"/>
                <a:gd name="T2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0">
                  <a:moveTo>
                    <a:pt x="11" y="1"/>
                  </a:moveTo>
                  <a:cubicBezTo>
                    <a:pt x="11" y="1"/>
                    <a:pt x="34" y="3"/>
                    <a:pt x="37" y="5"/>
                  </a:cubicBezTo>
                  <a:cubicBezTo>
                    <a:pt x="40" y="6"/>
                    <a:pt x="48" y="8"/>
                    <a:pt x="56" y="9"/>
                  </a:cubicBezTo>
                  <a:cubicBezTo>
                    <a:pt x="63" y="10"/>
                    <a:pt x="81" y="12"/>
                    <a:pt x="88" y="15"/>
                  </a:cubicBezTo>
                  <a:cubicBezTo>
                    <a:pt x="96" y="18"/>
                    <a:pt x="107" y="19"/>
                    <a:pt x="115" y="22"/>
                  </a:cubicBezTo>
                  <a:cubicBezTo>
                    <a:pt x="123" y="24"/>
                    <a:pt x="114" y="30"/>
                    <a:pt x="112" y="28"/>
                  </a:cubicBezTo>
                  <a:cubicBezTo>
                    <a:pt x="109" y="27"/>
                    <a:pt x="91" y="22"/>
                    <a:pt x="86" y="21"/>
                  </a:cubicBezTo>
                  <a:cubicBezTo>
                    <a:pt x="82" y="19"/>
                    <a:pt x="70" y="17"/>
                    <a:pt x="60" y="14"/>
                  </a:cubicBezTo>
                  <a:cubicBezTo>
                    <a:pt x="49" y="12"/>
                    <a:pt x="37" y="9"/>
                    <a:pt x="33" y="9"/>
                  </a:cubicBezTo>
                  <a:cubicBezTo>
                    <a:pt x="29" y="9"/>
                    <a:pt x="25" y="7"/>
                    <a:pt x="20" y="6"/>
                  </a:cubicBezTo>
                  <a:cubicBezTo>
                    <a:pt x="16" y="6"/>
                    <a:pt x="8" y="7"/>
                    <a:pt x="4" y="3"/>
                  </a:cubicBezTo>
                  <a:cubicBezTo>
                    <a:pt x="0" y="0"/>
                    <a:pt x="11" y="1"/>
                    <a:pt x="1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0" name="Freeform 427"/>
            <p:cNvSpPr>
              <a:spLocks/>
            </p:cNvSpPr>
            <p:nvPr/>
          </p:nvSpPr>
          <p:spPr bwMode="auto">
            <a:xfrm>
              <a:off x="4012367" y="2864701"/>
              <a:ext cx="280562" cy="55715"/>
            </a:xfrm>
            <a:custGeom>
              <a:avLst/>
              <a:gdLst>
                <a:gd name="T0" fmla="*/ 0 w 137"/>
                <a:gd name="T1" fmla="*/ 25 h 27"/>
                <a:gd name="T2" fmla="*/ 18 w 137"/>
                <a:gd name="T3" fmla="*/ 26 h 27"/>
                <a:gd name="T4" fmla="*/ 32 w 137"/>
                <a:gd name="T5" fmla="*/ 23 h 27"/>
                <a:gd name="T6" fmla="*/ 38 w 137"/>
                <a:gd name="T7" fmla="*/ 21 h 27"/>
                <a:gd name="T8" fmla="*/ 43 w 137"/>
                <a:gd name="T9" fmla="*/ 19 h 27"/>
                <a:gd name="T10" fmla="*/ 52 w 137"/>
                <a:gd name="T11" fmla="*/ 19 h 27"/>
                <a:gd name="T12" fmla="*/ 64 w 137"/>
                <a:gd name="T13" fmla="*/ 17 h 27"/>
                <a:gd name="T14" fmla="*/ 107 w 137"/>
                <a:gd name="T15" fmla="*/ 7 h 27"/>
                <a:gd name="T16" fmla="*/ 126 w 137"/>
                <a:gd name="T17" fmla="*/ 6 h 27"/>
                <a:gd name="T18" fmla="*/ 136 w 137"/>
                <a:gd name="T19" fmla="*/ 2 h 27"/>
                <a:gd name="T20" fmla="*/ 114 w 137"/>
                <a:gd name="T21" fmla="*/ 2 h 27"/>
                <a:gd name="T22" fmla="*/ 97 w 137"/>
                <a:gd name="T23" fmla="*/ 6 h 27"/>
                <a:gd name="T24" fmla="*/ 73 w 137"/>
                <a:gd name="T25" fmla="*/ 12 h 27"/>
                <a:gd name="T26" fmla="*/ 61 w 137"/>
                <a:gd name="T27" fmla="*/ 14 h 27"/>
                <a:gd name="T28" fmla="*/ 48 w 137"/>
                <a:gd name="T29" fmla="*/ 16 h 27"/>
                <a:gd name="T30" fmla="*/ 18 w 137"/>
                <a:gd name="T31" fmla="*/ 21 h 27"/>
                <a:gd name="T32" fmla="*/ 0 w 137"/>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7">
                  <a:moveTo>
                    <a:pt x="0" y="25"/>
                  </a:moveTo>
                  <a:cubicBezTo>
                    <a:pt x="0" y="27"/>
                    <a:pt x="17" y="26"/>
                    <a:pt x="18" y="26"/>
                  </a:cubicBezTo>
                  <a:cubicBezTo>
                    <a:pt x="23" y="25"/>
                    <a:pt x="28" y="24"/>
                    <a:pt x="32" y="23"/>
                  </a:cubicBezTo>
                  <a:cubicBezTo>
                    <a:pt x="34" y="23"/>
                    <a:pt x="36" y="22"/>
                    <a:pt x="38" y="21"/>
                  </a:cubicBezTo>
                  <a:cubicBezTo>
                    <a:pt x="40" y="20"/>
                    <a:pt x="41" y="19"/>
                    <a:pt x="43" y="19"/>
                  </a:cubicBezTo>
                  <a:cubicBezTo>
                    <a:pt x="46" y="19"/>
                    <a:pt x="49" y="19"/>
                    <a:pt x="52" y="19"/>
                  </a:cubicBezTo>
                  <a:cubicBezTo>
                    <a:pt x="56" y="18"/>
                    <a:pt x="60" y="18"/>
                    <a:pt x="64" y="17"/>
                  </a:cubicBezTo>
                  <a:cubicBezTo>
                    <a:pt x="76" y="16"/>
                    <a:pt x="102" y="8"/>
                    <a:pt x="107" y="7"/>
                  </a:cubicBezTo>
                  <a:cubicBezTo>
                    <a:pt x="112" y="6"/>
                    <a:pt x="118" y="7"/>
                    <a:pt x="126" y="6"/>
                  </a:cubicBezTo>
                  <a:cubicBezTo>
                    <a:pt x="129" y="5"/>
                    <a:pt x="137" y="5"/>
                    <a:pt x="136" y="2"/>
                  </a:cubicBezTo>
                  <a:cubicBezTo>
                    <a:pt x="135" y="0"/>
                    <a:pt x="121" y="2"/>
                    <a:pt x="114" y="2"/>
                  </a:cubicBezTo>
                  <a:cubicBezTo>
                    <a:pt x="108" y="2"/>
                    <a:pt x="102" y="4"/>
                    <a:pt x="97" y="6"/>
                  </a:cubicBezTo>
                  <a:cubicBezTo>
                    <a:pt x="89" y="9"/>
                    <a:pt x="81" y="10"/>
                    <a:pt x="73" y="12"/>
                  </a:cubicBezTo>
                  <a:cubicBezTo>
                    <a:pt x="69" y="13"/>
                    <a:pt x="65" y="13"/>
                    <a:pt x="61" y="14"/>
                  </a:cubicBezTo>
                  <a:cubicBezTo>
                    <a:pt x="56" y="14"/>
                    <a:pt x="52" y="15"/>
                    <a:pt x="48" y="16"/>
                  </a:cubicBezTo>
                  <a:cubicBezTo>
                    <a:pt x="38" y="17"/>
                    <a:pt x="28" y="19"/>
                    <a:pt x="18" y="21"/>
                  </a:cubicBezTo>
                  <a:cubicBezTo>
                    <a:pt x="17" y="21"/>
                    <a:pt x="0" y="23"/>
                    <a:pt x="0" y="2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1" name="Freeform 428"/>
            <p:cNvSpPr>
              <a:spLocks/>
            </p:cNvSpPr>
            <p:nvPr/>
          </p:nvSpPr>
          <p:spPr bwMode="auto">
            <a:xfrm>
              <a:off x="4045199" y="2985084"/>
              <a:ext cx="166149" cy="109439"/>
            </a:xfrm>
            <a:custGeom>
              <a:avLst/>
              <a:gdLst>
                <a:gd name="T0" fmla="*/ 2 w 81"/>
                <a:gd name="T1" fmla="*/ 52 h 53"/>
                <a:gd name="T2" fmla="*/ 14 w 81"/>
                <a:gd name="T3" fmla="*/ 44 h 53"/>
                <a:gd name="T4" fmla="*/ 31 w 81"/>
                <a:gd name="T5" fmla="*/ 34 h 53"/>
                <a:gd name="T6" fmla="*/ 50 w 81"/>
                <a:gd name="T7" fmla="*/ 22 h 53"/>
                <a:gd name="T8" fmla="*/ 65 w 81"/>
                <a:gd name="T9" fmla="*/ 12 h 53"/>
                <a:gd name="T10" fmla="*/ 79 w 81"/>
                <a:gd name="T11" fmla="*/ 1 h 53"/>
                <a:gd name="T12" fmla="*/ 75 w 81"/>
                <a:gd name="T13" fmla="*/ 6 h 53"/>
                <a:gd name="T14" fmla="*/ 68 w 81"/>
                <a:gd name="T15" fmla="*/ 12 h 53"/>
                <a:gd name="T16" fmla="*/ 57 w 81"/>
                <a:gd name="T17" fmla="*/ 20 h 53"/>
                <a:gd name="T18" fmla="*/ 45 w 81"/>
                <a:gd name="T19" fmla="*/ 27 h 53"/>
                <a:gd name="T20" fmla="*/ 30 w 81"/>
                <a:gd name="T21" fmla="*/ 36 h 53"/>
                <a:gd name="T22" fmla="*/ 18 w 81"/>
                <a:gd name="T23" fmla="*/ 43 h 53"/>
                <a:gd name="T24" fmla="*/ 8 w 81"/>
                <a:gd name="T25" fmla="*/ 50 h 53"/>
                <a:gd name="T26" fmla="*/ 2 w 81"/>
                <a:gd name="T2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53">
                  <a:moveTo>
                    <a:pt x="2" y="52"/>
                  </a:moveTo>
                  <a:cubicBezTo>
                    <a:pt x="0" y="51"/>
                    <a:pt x="9" y="46"/>
                    <a:pt x="14" y="44"/>
                  </a:cubicBezTo>
                  <a:cubicBezTo>
                    <a:pt x="20" y="41"/>
                    <a:pt x="27" y="37"/>
                    <a:pt x="31" y="34"/>
                  </a:cubicBezTo>
                  <a:cubicBezTo>
                    <a:pt x="34" y="32"/>
                    <a:pt x="46" y="25"/>
                    <a:pt x="50" y="22"/>
                  </a:cubicBezTo>
                  <a:cubicBezTo>
                    <a:pt x="55" y="19"/>
                    <a:pt x="62" y="16"/>
                    <a:pt x="65" y="12"/>
                  </a:cubicBezTo>
                  <a:cubicBezTo>
                    <a:pt x="68" y="9"/>
                    <a:pt x="76" y="2"/>
                    <a:pt x="79" y="1"/>
                  </a:cubicBezTo>
                  <a:cubicBezTo>
                    <a:pt x="81" y="0"/>
                    <a:pt x="77" y="5"/>
                    <a:pt x="75" y="6"/>
                  </a:cubicBezTo>
                  <a:cubicBezTo>
                    <a:pt x="74" y="7"/>
                    <a:pt x="71" y="10"/>
                    <a:pt x="68" y="12"/>
                  </a:cubicBezTo>
                  <a:cubicBezTo>
                    <a:pt x="65" y="15"/>
                    <a:pt x="59" y="19"/>
                    <a:pt x="57" y="20"/>
                  </a:cubicBezTo>
                  <a:cubicBezTo>
                    <a:pt x="56" y="21"/>
                    <a:pt x="48" y="26"/>
                    <a:pt x="45" y="27"/>
                  </a:cubicBezTo>
                  <a:cubicBezTo>
                    <a:pt x="41" y="28"/>
                    <a:pt x="32" y="35"/>
                    <a:pt x="30" y="36"/>
                  </a:cubicBezTo>
                  <a:cubicBezTo>
                    <a:pt x="28" y="38"/>
                    <a:pt x="21" y="41"/>
                    <a:pt x="18" y="43"/>
                  </a:cubicBezTo>
                  <a:cubicBezTo>
                    <a:pt x="15" y="45"/>
                    <a:pt x="10" y="49"/>
                    <a:pt x="8" y="50"/>
                  </a:cubicBezTo>
                  <a:cubicBezTo>
                    <a:pt x="7" y="51"/>
                    <a:pt x="3" y="53"/>
                    <a:pt x="2" y="52"/>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2" name="Freeform 429"/>
            <p:cNvSpPr>
              <a:spLocks/>
            </p:cNvSpPr>
            <p:nvPr/>
          </p:nvSpPr>
          <p:spPr bwMode="auto">
            <a:xfrm>
              <a:off x="4682931" y="2582148"/>
              <a:ext cx="335282" cy="116404"/>
            </a:xfrm>
            <a:custGeom>
              <a:avLst/>
              <a:gdLst>
                <a:gd name="T0" fmla="*/ 12 w 164"/>
                <a:gd name="T1" fmla="*/ 50 h 57"/>
                <a:gd name="T2" fmla="*/ 47 w 164"/>
                <a:gd name="T3" fmla="*/ 36 h 57"/>
                <a:gd name="T4" fmla="*/ 76 w 164"/>
                <a:gd name="T5" fmla="*/ 26 h 57"/>
                <a:gd name="T6" fmla="*/ 110 w 164"/>
                <a:gd name="T7" fmla="*/ 16 h 57"/>
                <a:gd name="T8" fmla="*/ 148 w 164"/>
                <a:gd name="T9" fmla="*/ 4 h 57"/>
                <a:gd name="T10" fmla="*/ 157 w 164"/>
                <a:gd name="T11" fmla="*/ 4 h 57"/>
                <a:gd name="T12" fmla="*/ 125 w 164"/>
                <a:gd name="T13" fmla="*/ 18 h 57"/>
                <a:gd name="T14" fmla="*/ 97 w 164"/>
                <a:gd name="T15" fmla="*/ 25 h 57"/>
                <a:gd name="T16" fmla="*/ 66 w 164"/>
                <a:gd name="T17" fmla="*/ 35 h 57"/>
                <a:gd name="T18" fmla="*/ 28 w 164"/>
                <a:gd name="T19" fmla="*/ 48 h 57"/>
                <a:gd name="T20" fmla="*/ 7 w 164"/>
                <a:gd name="T21" fmla="*/ 56 h 57"/>
                <a:gd name="T22" fmla="*/ 12 w 164"/>
                <a:gd name="T23"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57">
                  <a:moveTo>
                    <a:pt x="12" y="50"/>
                  </a:moveTo>
                  <a:cubicBezTo>
                    <a:pt x="12" y="50"/>
                    <a:pt x="41" y="40"/>
                    <a:pt x="47" y="36"/>
                  </a:cubicBezTo>
                  <a:cubicBezTo>
                    <a:pt x="53" y="33"/>
                    <a:pt x="63" y="29"/>
                    <a:pt x="76" y="26"/>
                  </a:cubicBezTo>
                  <a:cubicBezTo>
                    <a:pt x="89" y="24"/>
                    <a:pt x="94" y="22"/>
                    <a:pt x="110" y="16"/>
                  </a:cubicBezTo>
                  <a:cubicBezTo>
                    <a:pt x="126" y="11"/>
                    <a:pt x="129" y="12"/>
                    <a:pt x="148" y="4"/>
                  </a:cubicBezTo>
                  <a:cubicBezTo>
                    <a:pt x="158" y="0"/>
                    <a:pt x="164" y="1"/>
                    <a:pt x="157" y="4"/>
                  </a:cubicBezTo>
                  <a:cubicBezTo>
                    <a:pt x="149" y="9"/>
                    <a:pt x="130" y="16"/>
                    <a:pt x="125" y="18"/>
                  </a:cubicBezTo>
                  <a:cubicBezTo>
                    <a:pt x="121" y="20"/>
                    <a:pt x="109" y="20"/>
                    <a:pt x="97" y="25"/>
                  </a:cubicBezTo>
                  <a:cubicBezTo>
                    <a:pt x="81" y="32"/>
                    <a:pt x="74" y="33"/>
                    <a:pt x="66" y="35"/>
                  </a:cubicBezTo>
                  <a:cubicBezTo>
                    <a:pt x="60" y="37"/>
                    <a:pt x="36" y="44"/>
                    <a:pt x="28" y="48"/>
                  </a:cubicBezTo>
                  <a:cubicBezTo>
                    <a:pt x="19" y="52"/>
                    <a:pt x="14" y="55"/>
                    <a:pt x="7" y="56"/>
                  </a:cubicBezTo>
                  <a:cubicBezTo>
                    <a:pt x="0" y="57"/>
                    <a:pt x="12" y="50"/>
                    <a:pt x="12" y="5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3" name="Freeform 430"/>
            <p:cNvSpPr>
              <a:spLocks/>
            </p:cNvSpPr>
            <p:nvPr/>
          </p:nvSpPr>
          <p:spPr bwMode="auto">
            <a:xfrm>
              <a:off x="4700839" y="2821920"/>
              <a:ext cx="264644" cy="25867"/>
            </a:xfrm>
            <a:custGeom>
              <a:avLst/>
              <a:gdLst>
                <a:gd name="T0" fmla="*/ 4 w 129"/>
                <a:gd name="T1" fmla="*/ 7 h 13"/>
                <a:gd name="T2" fmla="*/ 50 w 129"/>
                <a:gd name="T3" fmla="*/ 7 h 13"/>
                <a:gd name="T4" fmla="*/ 85 w 129"/>
                <a:gd name="T5" fmla="*/ 2 h 13"/>
                <a:gd name="T6" fmla="*/ 120 w 129"/>
                <a:gd name="T7" fmla="*/ 2 h 13"/>
                <a:gd name="T8" fmla="*/ 120 w 129"/>
                <a:gd name="T9" fmla="*/ 7 h 13"/>
                <a:gd name="T10" fmla="*/ 104 w 129"/>
                <a:gd name="T11" fmla="*/ 4 h 13"/>
                <a:gd name="T12" fmla="*/ 71 w 129"/>
                <a:gd name="T13" fmla="*/ 8 h 13"/>
                <a:gd name="T14" fmla="*/ 45 w 129"/>
                <a:gd name="T15" fmla="*/ 12 h 13"/>
                <a:gd name="T16" fmla="*/ 21 w 129"/>
                <a:gd name="T17" fmla="*/ 12 h 13"/>
                <a:gd name="T18" fmla="*/ 4 w 129"/>
                <a:gd name="T19" fmla="*/ 12 h 13"/>
                <a:gd name="T20" fmla="*/ 4 w 129"/>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3">
                  <a:moveTo>
                    <a:pt x="4" y="7"/>
                  </a:moveTo>
                  <a:cubicBezTo>
                    <a:pt x="4" y="7"/>
                    <a:pt x="43" y="9"/>
                    <a:pt x="50" y="7"/>
                  </a:cubicBezTo>
                  <a:cubicBezTo>
                    <a:pt x="56" y="5"/>
                    <a:pt x="72" y="1"/>
                    <a:pt x="85" y="2"/>
                  </a:cubicBezTo>
                  <a:cubicBezTo>
                    <a:pt x="99" y="4"/>
                    <a:pt x="111" y="0"/>
                    <a:pt x="120" y="2"/>
                  </a:cubicBezTo>
                  <a:cubicBezTo>
                    <a:pt x="129" y="3"/>
                    <a:pt x="126" y="9"/>
                    <a:pt x="120" y="7"/>
                  </a:cubicBezTo>
                  <a:cubicBezTo>
                    <a:pt x="114" y="6"/>
                    <a:pt x="113" y="2"/>
                    <a:pt x="104" y="4"/>
                  </a:cubicBezTo>
                  <a:cubicBezTo>
                    <a:pt x="95" y="7"/>
                    <a:pt x="78" y="8"/>
                    <a:pt x="71" y="8"/>
                  </a:cubicBezTo>
                  <a:cubicBezTo>
                    <a:pt x="65" y="7"/>
                    <a:pt x="50" y="12"/>
                    <a:pt x="45" y="12"/>
                  </a:cubicBezTo>
                  <a:cubicBezTo>
                    <a:pt x="40" y="11"/>
                    <a:pt x="29" y="10"/>
                    <a:pt x="21" y="12"/>
                  </a:cubicBezTo>
                  <a:cubicBezTo>
                    <a:pt x="13" y="13"/>
                    <a:pt x="9" y="12"/>
                    <a:pt x="4" y="12"/>
                  </a:cubicBezTo>
                  <a:cubicBezTo>
                    <a:pt x="0" y="11"/>
                    <a:pt x="4" y="7"/>
                    <a:pt x="4" y="7"/>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4" name="Freeform 431"/>
            <p:cNvSpPr>
              <a:spLocks/>
            </p:cNvSpPr>
            <p:nvPr/>
          </p:nvSpPr>
          <p:spPr bwMode="auto">
            <a:xfrm>
              <a:off x="4633186" y="2922405"/>
              <a:ext cx="170129" cy="100485"/>
            </a:xfrm>
            <a:custGeom>
              <a:avLst/>
              <a:gdLst>
                <a:gd name="T0" fmla="*/ 4 w 83"/>
                <a:gd name="T1" fmla="*/ 5 h 49"/>
                <a:gd name="T2" fmla="*/ 17 w 83"/>
                <a:gd name="T3" fmla="*/ 8 h 49"/>
                <a:gd name="T4" fmla="*/ 42 w 83"/>
                <a:gd name="T5" fmla="*/ 21 h 49"/>
                <a:gd name="T6" fmla="*/ 66 w 83"/>
                <a:gd name="T7" fmla="*/ 36 h 49"/>
                <a:gd name="T8" fmla="*/ 78 w 83"/>
                <a:gd name="T9" fmla="*/ 47 h 49"/>
                <a:gd name="T10" fmla="*/ 60 w 83"/>
                <a:gd name="T11" fmla="*/ 39 h 49"/>
                <a:gd name="T12" fmla="*/ 45 w 83"/>
                <a:gd name="T13" fmla="*/ 30 h 49"/>
                <a:gd name="T14" fmla="*/ 18 w 83"/>
                <a:gd name="T15" fmla="*/ 16 h 49"/>
                <a:gd name="T16" fmla="*/ 4 w 83"/>
                <a:gd name="T17" fmla="*/ 5 h 49"/>
                <a:gd name="T18" fmla="*/ 4 w 83"/>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9">
                  <a:moveTo>
                    <a:pt x="4" y="5"/>
                  </a:moveTo>
                  <a:cubicBezTo>
                    <a:pt x="7" y="0"/>
                    <a:pt x="14" y="6"/>
                    <a:pt x="17" y="8"/>
                  </a:cubicBezTo>
                  <a:cubicBezTo>
                    <a:pt x="24" y="15"/>
                    <a:pt x="34" y="17"/>
                    <a:pt x="42" y="21"/>
                  </a:cubicBezTo>
                  <a:cubicBezTo>
                    <a:pt x="50" y="25"/>
                    <a:pt x="57" y="32"/>
                    <a:pt x="66" y="36"/>
                  </a:cubicBezTo>
                  <a:cubicBezTo>
                    <a:pt x="69" y="39"/>
                    <a:pt x="83" y="45"/>
                    <a:pt x="78" y="47"/>
                  </a:cubicBezTo>
                  <a:cubicBezTo>
                    <a:pt x="73" y="49"/>
                    <a:pt x="62" y="41"/>
                    <a:pt x="60" y="39"/>
                  </a:cubicBezTo>
                  <a:cubicBezTo>
                    <a:pt x="57" y="36"/>
                    <a:pt x="52" y="33"/>
                    <a:pt x="45" y="30"/>
                  </a:cubicBezTo>
                  <a:cubicBezTo>
                    <a:pt x="33" y="23"/>
                    <a:pt x="24" y="18"/>
                    <a:pt x="18" y="16"/>
                  </a:cubicBezTo>
                  <a:cubicBezTo>
                    <a:pt x="13" y="14"/>
                    <a:pt x="0" y="12"/>
                    <a:pt x="4" y="5"/>
                  </a:cubicBezTo>
                  <a:cubicBezTo>
                    <a:pt x="4" y="5"/>
                    <a:pt x="4" y="5"/>
                    <a:pt x="4" y="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5" name="Freeform 432"/>
            <p:cNvSpPr>
              <a:spLocks/>
            </p:cNvSpPr>
            <p:nvPr/>
          </p:nvSpPr>
          <p:spPr bwMode="auto">
            <a:xfrm>
              <a:off x="4510813" y="3057712"/>
              <a:ext cx="42781" cy="120383"/>
            </a:xfrm>
            <a:custGeom>
              <a:avLst/>
              <a:gdLst>
                <a:gd name="T0" fmla="*/ 2 w 21"/>
                <a:gd name="T1" fmla="*/ 1 h 59"/>
                <a:gd name="T2" fmla="*/ 6 w 21"/>
                <a:gd name="T3" fmla="*/ 10 h 59"/>
                <a:gd name="T4" fmla="*/ 10 w 21"/>
                <a:gd name="T5" fmla="*/ 23 h 59"/>
                <a:gd name="T6" fmla="*/ 15 w 21"/>
                <a:gd name="T7" fmla="*/ 39 h 59"/>
                <a:gd name="T8" fmla="*/ 21 w 21"/>
                <a:gd name="T9" fmla="*/ 57 h 59"/>
                <a:gd name="T10" fmla="*/ 17 w 21"/>
                <a:gd name="T11" fmla="*/ 54 h 59"/>
                <a:gd name="T12" fmla="*/ 12 w 21"/>
                <a:gd name="T13" fmla="*/ 40 h 59"/>
                <a:gd name="T14" fmla="*/ 7 w 21"/>
                <a:gd name="T15" fmla="*/ 27 h 59"/>
                <a:gd name="T16" fmla="*/ 2 w 21"/>
                <a:gd name="T1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 y="1"/>
                  </a:moveTo>
                  <a:cubicBezTo>
                    <a:pt x="3" y="0"/>
                    <a:pt x="4" y="5"/>
                    <a:pt x="6" y="10"/>
                  </a:cubicBezTo>
                  <a:cubicBezTo>
                    <a:pt x="9" y="15"/>
                    <a:pt x="10" y="20"/>
                    <a:pt x="10" y="23"/>
                  </a:cubicBezTo>
                  <a:cubicBezTo>
                    <a:pt x="9" y="29"/>
                    <a:pt x="14" y="37"/>
                    <a:pt x="15" y="39"/>
                  </a:cubicBezTo>
                  <a:cubicBezTo>
                    <a:pt x="16" y="41"/>
                    <a:pt x="21" y="57"/>
                    <a:pt x="21" y="57"/>
                  </a:cubicBezTo>
                  <a:cubicBezTo>
                    <a:pt x="21" y="57"/>
                    <a:pt x="19" y="59"/>
                    <a:pt x="17" y="54"/>
                  </a:cubicBezTo>
                  <a:cubicBezTo>
                    <a:pt x="15" y="48"/>
                    <a:pt x="14" y="46"/>
                    <a:pt x="12" y="40"/>
                  </a:cubicBezTo>
                  <a:cubicBezTo>
                    <a:pt x="11" y="34"/>
                    <a:pt x="8" y="33"/>
                    <a:pt x="7" y="27"/>
                  </a:cubicBezTo>
                  <a:cubicBezTo>
                    <a:pt x="6" y="20"/>
                    <a:pt x="0" y="2"/>
                    <a:pt x="2"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6" name="Freeform 433"/>
            <p:cNvSpPr>
              <a:spLocks/>
            </p:cNvSpPr>
            <p:nvPr/>
          </p:nvSpPr>
          <p:spPr bwMode="auto">
            <a:xfrm>
              <a:off x="4848085" y="2395107"/>
              <a:ext cx="98496" cy="84567"/>
            </a:xfrm>
            <a:custGeom>
              <a:avLst/>
              <a:gdLst>
                <a:gd name="T0" fmla="*/ 2 w 48"/>
                <a:gd name="T1" fmla="*/ 40 h 41"/>
                <a:gd name="T2" fmla="*/ 9 w 48"/>
                <a:gd name="T3" fmla="*/ 32 h 41"/>
                <a:gd name="T4" fmla="*/ 19 w 48"/>
                <a:gd name="T5" fmla="*/ 24 h 41"/>
                <a:gd name="T6" fmla="*/ 31 w 48"/>
                <a:gd name="T7" fmla="*/ 12 h 41"/>
                <a:gd name="T8" fmla="*/ 46 w 48"/>
                <a:gd name="T9" fmla="*/ 0 h 41"/>
                <a:gd name="T10" fmla="*/ 44 w 48"/>
                <a:gd name="T11" fmla="*/ 5 h 41"/>
                <a:gd name="T12" fmla="*/ 33 w 48"/>
                <a:gd name="T13" fmla="*/ 14 h 41"/>
                <a:gd name="T14" fmla="*/ 23 w 48"/>
                <a:gd name="T15" fmla="*/ 24 h 41"/>
                <a:gd name="T16" fmla="*/ 2 w 48"/>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1">
                  <a:moveTo>
                    <a:pt x="2" y="40"/>
                  </a:moveTo>
                  <a:cubicBezTo>
                    <a:pt x="0" y="39"/>
                    <a:pt x="5" y="36"/>
                    <a:pt x="9" y="32"/>
                  </a:cubicBezTo>
                  <a:cubicBezTo>
                    <a:pt x="12" y="27"/>
                    <a:pt x="16" y="25"/>
                    <a:pt x="19" y="24"/>
                  </a:cubicBezTo>
                  <a:cubicBezTo>
                    <a:pt x="25" y="21"/>
                    <a:pt x="30" y="14"/>
                    <a:pt x="31" y="12"/>
                  </a:cubicBezTo>
                  <a:cubicBezTo>
                    <a:pt x="33" y="10"/>
                    <a:pt x="46" y="0"/>
                    <a:pt x="46" y="0"/>
                  </a:cubicBezTo>
                  <a:cubicBezTo>
                    <a:pt x="46" y="0"/>
                    <a:pt x="48" y="0"/>
                    <a:pt x="44" y="5"/>
                  </a:cubicBezTo>
                  <a:cubicBezTo>
                    <a:pt x="40" y="9"/>
                    <a:pt x="38" y="10"/>
                    <a:pt x="33" y="14"/>
                  </a:cubicBezTo>
                  <a:cubicBezTo>
                    <a:pt x="28" y="18"/>
                    <a:pt x="29" y="20"/>
                    <a:pt x="23" y="24"/>
                  </a:cubicBezTo>
                  <a:cubicBezTo>
                    <a:pt x="18" y="28"/>
                    <a:pt x="4" y="41"/>
                    <a:pt x="2" y="4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3251609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914400"/>
            <a:ext cx="7375664" cy="1384995"/>
          </a:xfrm>
          <a:prstGeom prst="rect">
            <a:avLst/>
          </a:prstGeom>
        </p:spPr>
        <p:txBody>
          <a:bodyPr wrap="square">
            <a:spAutoFit/>
          </a:bodyPr>
          <a:lstStyle/>
          <a:p>
            <a:r>
              <a:rPr lang="en-US" sz="2800" dirty="0"/>
              <a:t> </a:t>
            </a:r>
          </a:p>
          <a:p>
            <a:r>
              <a:rPr lang="en-US" sz="2800" dirty="0"/>
              <a:t> </a:t>
            </a:r>
          </a:p>
          <a:p>
            <a:endParaRPr lang="en-US" sz="2800" dirty="0">
              <a:ea typeface="Adobe Gothic Std B" panose="020B0800000000000000" pitchFamily="34" charset="-128"/>
            </a:endParaRPr>
          </a:p>
        </p:txBody>
      </p:sp>
      <p:sp>
        <p:nvSpPr>
          <p:cNvPr id="5" name="Title 4"/>
          <p:cNvSpPr>
            <a:spLocks noGrp="1"/>
          </p:cNvSpPr>
          <p:nvPr>
            <p:ph type="title"/>
          </p:nvPr>
        </p:nvSpPr>
        <p:spPr/>
        <p:txBody>
          <a:bodyPr>
            <a:normAutofit fontScale="90000"/>
          </a:bodyPr>
          <a:lstStyle/>
          <a:p>
            <a:br>
              <a:rPr lang="en-US" b="1" dirty="0">
                <a:solidFill>
                  <a:schemeClr val="bg1"/>
                </a:solidFill>
                <a:ea typeface="Adobe Gothic Std B" panose="020B0800000000000000" pitchFamily="34" charset="-128"/>
              </a:rPr>
            </a:br>
            <a:r>
              <a:rPr lang="en-US" b="1" dirty="0">
                <a:solidFill>
                  <a:srgbClr val="003473"/>
                </a:solidFill>
                <a:ea typeface="Adobe Gothic Std B" panose="020B0800000000000000" pitchFamily="34" charset="-128"/>
              </a:rPr>
              <a:t>Choking Safety for Young Children</a:t>
            </a:r>
            <a:br>
              <a:rPr lang="en-US" b="1" dirty="0">
                <a:solidFill>
                  <a:schemeClr val="bg1"/>
                </a:solidFill>
                <a:ea typeface="Adobe Gothic Std B" panose="020B0800000000000000" pitchFamily="34" charset="-128"/>
              </a:rPr>
            </a:br>
            <a:endParaRPr lang="en-US" dirty="0"/>
          </a:p>
        </p:txBody>
      </p:sp>
      <p:sp>
        <p:nvSpPr>
          <p:cNvPr id="8" name="Content Placeholder 7"/>
          <p:cNvSpPr>
            <a:spLocks noGrp="1"/>
          </p:cNvSpPr>
          <p:nvPr>
            <p:ph idx="1"/>
          </p:nvPr>
        </p:nvSpPr>
        <p:spPr>
          <a:xfrm>
            <a:off x="533400" y="1606897"/>
            <a:ext cx="8229600" cy="4525963"/>
          </a:xfrm>
        </p:spPr>
        <p:txBody>
          <a:bodyPr/>
          <a:lstStyle/>
          <a:p>
            <a:endParaRPr lang="en-US" sz="1000" b="1" dirty="0">
              <a:solidFill>
                <a:srgbClr val="C00000"/>
              </a:solidFill>
              <a:ea typeface="Adobe Gothic Std B" panose="020B0800000000000000" pitchFamily="34" charset="-128"/>
            </a:endParaRPr>
          </a:p>
          <a:p>
            <a:r>
              <a:rPr lang="en-US" dirty="0">
                <a:solidFill>
                  <a:schemeClr val="accent2">
                    <a:lumMod val="90000"/>
                    <a:lumOff val="10000"/>
                  </a:schemeClr>
                </a:solidFill>
                <a:ea typeface="Adobe Gothic Std B" panose="020B0800000000000000" pitchFamily="34" charset="-128"/>
              </a:rPr>
              <a:t> </a:t>
            </a:r>
            <a:r>
              <a:rPr lang="en-US" dirty="0">
                <a:ea typeface="Adobe Gothic Std B" panose="020B0800000000000000" pitchFamily="34" charset="-128"/>
              </a:rPr>
              <a:t>Serve </a:t>
            </a:r>
            <a:r>
              <a:rPr lang="en-US" dirty="0"/>
              <a:t>fruits and vegetables ground, mashed, pureed, chopped, cut into small pieces, or shredded. </a:t>
            </a:r>
          </a:p>
          <a:p>
            <a:r>
              <a:rPr lang="en-US" dirty="0"/>
              <a:t>Remove pits and seeds for children under age 4 years. </a:t>
            </a:r>
          </a:p>
          <a:p>
            <a:r>
              <a:rPr lang="en-US" dirty="0"/>
              <a:t>Do not serve whole grapes to young children. </a:t>
            </a:r>
            <a:endParaRPr lang="en-US" dirty="0">
              <a:ea typeface="Adobe Gothic Std B" panose="020B0800000000000000" pitchFamily="34" charset="-128"/>
            </a:endParaRPr>
          </a:p>
        </p:txBody>
      </p:sp>
      <p:sp>
        <p:nvSpPr>
          <p:cNvPr id="4" name="Date Placeholder 3"/>
          <p:cNvSpPr>
            <a:spLocks noGrp="1"/>
          </p:cNvSpPr>
          <p:nvPr>
            <p:ph type="dt" sz="half" idx="10"/>
          </p:nvPr>
        </p:nvSpPr>
        <p:spPr/>
        <p:txBody>
          <a:bodyPr/>
          <a:lstStyle/>
          <a:p>
            <a:fld id="{167EE16D-1E3B-4C5A-A079-60E7AB67CF49}" type="datetime1">
              <a:rPr lang="en-US" smtClean="0"/>
              <a:t>3/22/2024</a:t>
            </a:fld>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5029201"/>
            <a:ext cx="1468506" cy="1305338"/>
          </a:xfrm>
          <a:prstGeom prst="flowChartAlternateProcess">
            <a:avLst/>
          </a:prstGeom>
        </p:spPr>
      </p:pic>
    </p:spTree>
    <p:custDataLst>
      <p:tags r:id="rId1"/>
    </p:custDataLst>
    <p:extLst>
      <p:ext uri="{BB962C8B-B14F-4D97-AF65-F5344CB8AC3E}">
        <p14:creationId xmlns:p14="http://schemas.microsoft.com/office/powerpoint/2010/main" val="2961587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0" y="1"/>
            <a:ext cx="9144000" cy="974785"/>
          </a:xfrm>
          <a:prstGeom prst="rect">
            <a:avLst/>
          </a:prstGeom>
          <a:solidFill>
            <a:srgbClr val="F78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main point goes here"/>
          <p:cNvSpPr txBox="1"/>
          <p:nvPr/>
        </p:nvSpPr>
        <p:spPr>
          <a:xfrm>
            <a:off x="292634" y="134081"/>
            <a:ext cx="7537141" cy="6678751"/>
          </a:xfrm>
          <a:prstGeom prst="rect">
            <a:avLst/>
          </a:prstGeom>
          <a:noFill/>
        </p:spPr>
        <p:txBody>
          <a:bodyPr wrap="square" rtlCol="0">
            <a:spAutoFit/>
          </a:bodyPr>
          <a:lstStyle/>
          <a:p>
            <a:pPr algn="ctr"/>
            <a:r>
              <a:rPr lang="en-US" sz="5400" b="1" dirty="0">
                <a:solidFill>
                  <a:schemeClr val="bg1"/>
                </a:solidFill>
              </a:rPr>
              <a:t>Quiz</a:t>
            </a:r>
          </a:p>
          <a:p>
            <a:r>
              <a:rPr lang="en-US" sz="2800" b="1" u="sng" dirty="0"/>
              <a:t>Question:</a:t>
            </a:r>
          </a:p>
          <a:p>
            <a:r>
              <a:rPr lang="en-US" sz="2800" dirty="0"/>
              <a:t>Choose the most appropriate fruit to feed a toddler: </a:t>
            </a:r>
          </a:p>
          <a:p>
            <a:r>
              <a:rPr lang="en-US" sz="2800" dirty="0">
                <a:ea typeface="Adobe Gothic Std B" panose="020B0800000000000000" pitchFamily="34" charset="-128"/>
              </a:rPr>
              <a:t> </a:t>
            </a:r>
          </a:p>
          <a:p>
            <a:r>
              <a:rPr lang="en-US" sz="2800" b="1" dirty="0">
                <a:ea typeface="Adobe Gothic Std B" panose="020B0800000000000000" pitchFamily="34" charset="-128"/>
                <a:cs typeface="Times New Roman" panose="02020603050405020304" pitchFamily="18" charset="0"/>
              </a:rPr>
              <a:t>A.) </a:t>
            </a:r>
            <a:r>
              <a:rPr lang="en-US" sz="2800" dirty="0">
                <a:cs typeface="Times New Roman" panose="02020603050405020304" pitchFamily="18" charset="0"/>
              </a:rPr>
              <a:t>Pureed applesauce sweetened with sugar</a:t>
            </a:r>
          </a:p>
          <a:p>
            <a:endParaRPr lang="en-US" sz="2800" dirty="0">
              <a:ea typeface="Adobe Gothic Std B" panose="020B0800000000000000" pitchFamily="34" charset="-128"/>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B.) </a:t>
            </a:r>
            <a:r>
              <a:rPr lang="en-US" sz="2800" dirty="0">
                <a:cs typeface="Times New Roman" panose="02020603050405020304" pitchFamily="18" charset="0"/>
              </a:rPr>
              <a:t>Washed whole grapes </a:t>
            </a:r>
          </a:p>
          <a:p>
            <a:endParaRPr lang="en-US" sz="2800" dirty="0">
              <a:ea typeface="Adobe Gothic Std B" panose="020B0800000000000000" pitchFamily="34" charset="-128"/>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C.) </a:t>
            </a:r>
            <a:r>
              <a:rPr lang="en-US" sz="2800" dirty="0">
                <a:cs typeface="Times New Roman" panose="02020603050405020304" pitchFamily="18" charset="0"/>
              </a:rPr>
              <a:t>Strawberries cut into small pieces </a:t>
            </a:r>
          </a:p>
          <a:p>
            <a:pPr lvl="0"/>
            <a:endParaRPr lang="en-US" sz="2800" dirty="0">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D.) </a:t>
            </a:r>
            <a:r>
              <a:rPr lang="en-US" sz="2800" dirty="0">
                <a:cs typeface="Times New Roman" panose="02020603050405020304" pitchFamily="18" charset="0"/>
              </a:rPr>
              <a:t>A raw pear cut in half  </a:t>
            </a:r>
          </a:p>
          <a:p>
            <a:endParaRPr lang="en-US" sz="2400" dirty="0">
              <a:ea typeface="Adobe Gothic Std B" panose="020B0800000000000000" pitchFamily="34" charset="-128"/>
            </a:endParaRPr>
          </a:p>
          <a:p>
            <a:r>
              <a:rPr lang="en-US" b="1" dirty="0"/>
              <a:t> </a:t>
            </a:r>
            <a:endParaRPr lang="en-US" dirty="0"/>
          </a:p>
          <a:p>
            <a:endParaRPr lang="en-US" sz="2400" dirty="0">
              <a:ea typeface="Adobe Gothic Std B" panose="020B0800000000000000" pitchFamily="34" charset="-128"/>
            </a:endParaRPr>
          </a:p>
        </p:txBody>
      </p:sp>
      <p:sp>
        <p:nvSpPr>
          <p:cNvPr id="2" name="Date Placeholder 1"/>
          <p:cNvSpPr>
            <a:spLocks noGrp="1"/>
          </p:cNvSpPr>
          <p:nvPr>
            <p:ph type="dt" sz="half" idx="10"/>
          </p:nvPr>
        </p:nvSpPr>
        <p:spPr/>
        <p:txBody>
          <a:bodyPr/>
          <a:lstStyle/>
          <a:p>
            <a:fld id="{3FF1CAD2-B3AC-40B4-829A-0EBF53902A95}" type="datetime1">
              <a:rPr lang="en-US" smtClean="0"/>
              <a:t>3/22/2024</a:t>
            </a:fld>
            <a:endParaRPr lang="en-US" dirty="0"/>
          </a:p>
        </p:txBody>
      </p:sp>
    </p:spTree>
    <p:custDataLst>
      <p:tags r:id="rId1"/>
    </p:custDataLst>
    <p:extLst>
      <p:ext uri="{BB962C8B-B14F-4D97-AF65-F5344CB8AC3E}">
        <p14:creationId xmlns:p14="http://schemas.microsoft.com/office/powerpoint/2010/main" val="3186108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0" y="1"/>
            <a:ext cx="9144000" cy="974785"/>
          </a:xfrm>
          <a:prstGeom prst="rect">
            <a:avLst/>
          </a:prstGeom>
          <a:solidFill>
            <a:srgbClr val="F78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main point goes here"/>
          <p:cNvSpPr txBox="1"/>
          <p:nvPr/>
        </p:nvSpPr>
        <p:spPr>
          <a:xfrm>
            <a:off x="292634" y="91031"/>
            <a:ext cx="7537141" cy="6678751"/>
          </a:xfrm>
          <a:prstGeom prst="rect">
            <a:avLst/>
          </a:prstGeom>
          <a:noFill/>
        </p:spPr>
        <p:txBody>
          <a:bodyPr wrap="square" rtlCol="0">
            <a:spAutoFit/>
          </a:bodyPr>
          <a:lstStyle/>
          <a:p>
            <a:pPr algn="ctr"/>
            <a:r>
              <a:rPr lang="en-US" sz="5400" b="1" dirty="0">
                <a:solidFill>
                  <a:schemeClr val="bg1"/>
                </a:solidFill>
              </a:rPr>
              <a:t>Quiz</a:t>
            </a:r>
          </a:p>
          <a:p>
            <a:r>
              <a:rPr lang="en-US" sz="2800" b="1" u="sng" dirty="0"/>
              <a:t>Question:</a:t>
            </a:r>
          </a:p>
          <a:p>
            <a:r>
              <a:rPr lang="en-US" sz="2800" dirty="0"/>
              <a:t>Choose the most appropriate fruit to feed a toddler.</a:t>
            </a:r>
          </a:p>
          <a:p>
            <a:r>
              <a:rPr lang="en-US" sz="2800" dirty="0">
                <a:ea typeface="Adobe Gothic Std B" panose="020B0800000000000000" pitchFamily="34" charset="-128"/>
              </a:rPr>
              <a:t> </a:t>
            </a:r>
          </a:p>
          <a:p>
            <a:r>
              <a:rPr lang="en-US" sz="2800" b="1" dirty="0">
                <a:ea typeface="Adobe Gothic Std B" panose="020B0800000000000000" pitchFamily="34" charset="-128"/>
                <a:cs typeface="Times New Roman" panose="02020603050405020304" pitchFamily="18" charset="0"/>
              </a:rPr>
              <a:t>A.) </a:t>
            </a:r>
            <a:r>
              <a:rPr lang="en-US" sz="2800" dirty="0">
                <a:cs typeface="Times New Roman" panose="02020603050405020304" pitchFamily="18" charset="0"/>
              </a:rPr>
              <a:t>Pureed applesauce sweetened with sugar</a:t>
            </a:r>
          </a:p>
          <a:p>
            <a:endParaRPr lang="en-US" sz="2800" dirty="0">
              <a:ea typeface="Adobe Gothic Std B" panose="020B0800000000000000" pitchFamily="34" charset="-128"/>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B.) </a:t>
            </a:r>
            <a:r>
              <a:rPr lang="en-US" sz="2800" dirty="0">
                <a:cs typeface="Times New Roman" panose="02020603050405020304" pitchFamily="18" charset="0"/>
              </a:rPr>
              <a:t>Washed whole grapes </a:t>
            </a:r>
          </a:p>
          <a:p>
            <a:endParaRPr lang="en-US" sz="2800" dirty="0">
              <a:ea typeface="Adobe Gothic Std B" panose="020B0800000000000000" pitchFamily="34" charset="-128"/>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C.) </a:t>
            </a:r>
            <a:r>
              <a:rPr lang="en-US" sz="2800" dirty="0">
                <a:cs typeface="Times New Roman" panose="02020603050405020304" pitchFamily="18" charset="0"/>
              </a:rPr>
              <a:t>Strawberries cut into small pieces </a:t>
            </a:r>
          </a:p>
          <a:p>
            <a:pPr lvl="0"/>
            <a:endParaRPr lang="en-US" sz="2800" dirty="0">
              <a:cs typeface="Times New Roman" panose="02020603050405020304" pitchFamily="18" charset="0"/>
            </a:endParaRPr>
          </a:p>
          <a:p>
            <a:pPr lvl="0"/>
            <a:r>
              <a:rPr lang="en-US" sz="2800" b="1" dirty="0">
                <a:ea typeface="Adobe Gothic Std B" panose="020B0800000000000000" pitchFamily="34" charset="-128"/>
                <a:cs typeface="Times New Roman" panose="02020603050405020304" pitchFamily="18" charset="0"/>
              </a:rPr>
              <a:t>D.) </a:t>
            </a:r>
            <a:r>
              <a:rPr lang="en-US" sz="2800" dirty="0">
                <a:cs typeface="Times New Roman" panose="02020603050405020304" pitchFamily="18" charset="0"/>
              </a:rPr>
              <a:t>A raw pear cut in half  </a:t>
            </a:r>
          </a:p>
          <a:p>
            <a:endParaRPr lang="en-US" sz="2400" dirty="0">
              <a:ea typeface="Adobe Gothic Std B" panose="020B0800000000000000" pitchFamily="34" charset="-128"/>
            </a:endParaRPr>
          </a:p>
          <a:p>
            <a:r>
              <a:rPr lang="en-US" b="1" dirty="0"/>
              <a:t> </a:t>
            </a:r>
            <a:endParaRPr lang="en-US" dirty="0"/>
          </a:p>
          <a:p>
            <a:endParaRPr lang="en-US" sz="2400" dirty="0">
              <a:ea typeface="Adobe Gothic Std B" panose="020B0800000000000000" pitchFamily="34" charset="-128"/>
            </a:endParaRPr>
          </a:p>
        </p:txBody>
      </p:sp>
      <p:sp>
        <p:nvSpPr>
          <p:cNvPr id="17" name="Oval 16"/>
          <p:cNvSpPr/>
          <p:nvPr/>
        </p:nvSpPr>
        <p:spPr>
          <a:xfrm>
            <a:off x="533400" y="4114800"/>
            <a:ext cx="513955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2" name="Date Placeholder 1"/>
          <p:cNvSpPr>
            <a:spLocks noGrp="1"/>
          </p:cNvSpPr>
          <p:nvPr>
            <p:ph type="dt" sz="half" idx="10"/>
          </p:nvPr>
        </p:nvSpPr>
        <p:spPr>
          <a:xfrm>
            <a:off x="6855189" y="5540780"/>
            <a:ext cx="2133600" cy="365125"/>
          </a:xfrm>
        </p:spPr>
        <p:txBody>
          <a:bodyPr/>
          <a:lstStyle/>
          <a:p>
            <a:fld id="{1CA85E08-4D1B-4A74-9EC0-7A9DE558B31E}" type="datetime1">
              <a:rPr lang="en-US" smtClean="0"/>
              <a:t>3/22/2024</a:t>
            </a:fld>
            <a:endParaRPr lang="en-US" dirty="0"/>
          </a:p>
        </p:txBody>
      </p:sp>
    </p:spTree>
    <p:custDataLst>
      <p:tags r:id="rId1"/>
    </p:custDataLst>
    <p:extLst>
      <p:ext uri="{BB962C8B-B14F-4D97-AF65-F5344CB8AC3E}">
        <p14:creationId xmlns:p14="http://schemas.microsoft.com/office/powerpoint/2010/main" val="217950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0"/>
            <a:ext cx="9144000" cy="1143000"/>
          </a:xfrm>
          <a:solidFill>
            <a:srgbClr val="8DC63F"/>
          </a:solidFill>
        </p:spPr>
        <p:txBody>
          <a:bodyPr/>
          <a:lstStyle/>
          <a:p>
            <a:r>
              <a:rPr lang="en-US" dirty="0"/>
              <a:t>Protein</a:t>
            </a:r>
          </a:p>
        </p:txBody>
      </p:sp>
      <p:sp>
        <p:nvSpPr>
          <p:cNvPr id="3" name="Content Placeholder 2"/>
          <p:cNvSpPr>
            <a:spLocks noGrp="1"/>
          </p:cNvSpPr>
          <p:nvPr>
            <p:ph idx="1"/>
          </p:nvPr>
        </p:nvSpPr>
        <p:spPr/>
        <p:txBody>
          <a:bodyPr/>
          <a:lstStyle/>
          <a:p>
            <a:r>
              <a:rPr lang="en-US" dirty="0">
                <a:solidFill>
                  <a:srgbClr val="003473"/>
                </a:solidFill>
              </a:rPr>
              <a:t>Protein helps build bones, muscles, cartilage, skin and blood.  Protein also helps your body make hormones and vitamins. </a:t>
            </a:r>
          </a:p>
          <a:p>
            <a:r>
              <a:rPr lang="en-US" dirty="0">
                <a:solidFill>
                  <a:srgbClr val="003473"/>
                </a:solidFill>
              </a:rPr>
              <a:t>Meat, poultry, fish without bones, yogurt, cottage cheese, cheese, nut butters, tofu, beans, legumes, and cooked eggs </a:t>
            </a:r>
            <a:r>
              <a:rPr lang="en-US" dirty="0">
                <a:solidFill>
                  <a:srgbClr val="003473"/>
                </a:solidFill>
                <a:ea typeface="Adobe Gothic Std B" panose="020B0800000000000000" pitchFamily="34" charset="-128"/>
              </a:rPr>
              <a:t>are all examples of </a:t>
            </a:r>
            <a:r>
              <a:rPr lang="en-US" dirty="0">
                <a:solidFill>
                  <a:srgbClr val="003473"/>
                </a:solidFill>
              </a:rPr>
              <a:t>protein-rich foods.</a:t>
            </a:r>
          </a:p>
          <a:p>
            <a:pPr marL="0" indent="0">
              <a:buNone/>
            </a:pPr>
            <a:endParaRPr lang="en-US" dirty="0">
              <a:solidFill>
                <a:srgbClr val="003473"/>
              </a:solidFill>
              <a:ea typeface="Adobe Gothic Std B" panose="020B0800000000000000" pitchFamily="34" charset="-128"/>
            </a:endParaRPr>
          </a:p>
          <a:p>
            <a:endParaRPr lang="en-US" dirty="0"/>
          </a:p>
        </p:txBody>
      </p:sp>
    </p:spTree>
    <p:custDataLst>
      <p:tags r:id="rId1"/>
    </p:custDataLst>
    <p:extLst>
      <p:ext uri="{BB962C8B-B14F-4D97-AF65-F5344CB8AC3E}">
        <p14:creationId xmlns:p14="http://schemas.microsoft.com/office/powerpoint/2010/main" val="2167294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8DC63F"/>
          </a:solidFill>
        </p:spPr>
        <p:txBody>
          <a:bodyPr/>
          <a:lstStyle/>
          <a:p>
            <a:r>
              <a:rPr lang="en-US" dirty="0"/>
              <a:t>Safety</a:t>
            </a:r>
          </a:p>
        </p:txBody>
      </p:sp>
      <p:sp>
        <p:nvSpPr>
          <p:cNvPr id="3" name="Content Placeholder 2"/>
          <p:cNvSpPr>
            <a:spLocks noGrp="1"/>
          </p:cNvSpPr>
          <p:nvPr>
            <p:ph idx="1"/>
          </p:nvPr>
        </p:nvSpPr>
        <p:spPr/>
        <p:txBody>
          <a:bodyPr>
            <a:normAutofit/>
          </a:bodyPr>
          <a:lstStyle/>
          <a:p>
            <a:r>
              <a:rPr lang="en-US" dirty="0">
                <a:solidFill>
                  <a:srgbClr val="003473"/>
                </a:solidFill>
              </a:rPr>
              <a:t>Ask parents to try common allergen foods at home first: nuts and nut butter, fish and shell fish, and soy products like tofu.</a:t>
            </a:r>
          </a:p>
          <a:p>
            <a:r>
              <a:rPr lang="en-US" dirty="0">
                <a:solidFill>
                  <a:srgbClr val="003473"/>
                </a:solidFill>
              </a:rPr>
              <a:t>Do not serve fish with bones, chunks of meat, whole nuts or seeds, or spoons-full of nut butter to young children since these food can cause choking.  </a:t>
            </a:r>
            <a:endParaRPr lang="en-US" dirty="0"/>
          </a:p>
        </p:txBody>
      </p:sp>
    </p:spTree>
    <p:custDataLst>
      <p:tags r:id="rId1"/>
    </p:custDataLst>
    <p:extLst>
      <p:ext uri="{BB962C8B-B14F-4D97-AF65-F5344CB8AC3E}">
        <p14:creationId xmlns:p14="http://schemas.microsoft.com/office/powerpoint/2010/main" val="2046597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a:solidFill>
            <a:srgbClr val="8DC63F"/>
          </a:solidFill>
        </p:spPr>
        <p:txBody>
          <a:bodyPr/>
          <a:lstStyle/>
          <a:p>
            <a:r>
              <a:rPr lang="en-US" dirty="0"/>
              <a:t>Avoid</a:t>
            </a:r>
          </a:p>
        </p:txBody>
      </p:sp>
      <p:sp>
        <p:nvSpPr>
          <p:cNvPr id="5" name="Content Placeholder 4"/>
          <p:cNvSpPr>
            <a:spLocks noGrp="1"/>
          </p:cNvSpPr>
          <p:nvPr>
            <p:ph idx="1"/>
          </p:nvPr>
        </p:nvSpPr>
        <p:spPr>
          <a:xfrm>
            <a:off x="914400" y="1600200"/>
            <a:ext cx="7070157" cy="4602163"/>
          </a:xfrm>
        </p:spPr>
        <p:txBody>
          <a:bodyPr/>
          <a:lstStyle/>
          <a:p>
            <a:endParaRPr lang="en-US" dirty="0"/>
          </a:p>
          <a:p>
            <a:r>
              <a:rPr lang="en-US" dirty="0"/>
              <a:t>Meat high in fat, salt, and additives such as bacon, sausage, and hot dogs (hot dogs are also a choking hazard)</a:t>
            </a:r>
          </a:p>
          <a:p>
            <a:r>
              <a:rPr lang="en-US" dirty="0">
                <a:solidFill>
                  <a:srgbClr val="003473"/>
                </a:solidFill>
              </a:rPr>
              <a:t>Fried and pre-fried baked foods such as fish sticks and chicken nuggets.</a:t>
            </a:r>
          </a:p>
          <a:p>
            <a:pPr marL="0" indent="0">
              <a:buNone/>
            </a:pPr>
            <a:endParaRPr lang="en-US" dirty="0"/>
          </a:p>
        </p:txBody>
      </p:sp>
      <p:sp>
        <p:nvSpPr>
          <p:cNvPr id="2" name="Date Placeholder 1"/>
          <p:cNvSpPr>
            <a:spLocks noGrp="1"/>
          </p:cNvSpPr>
          <p:nvPr>
            <p:ph type="dt" sz="half" idx="10"/>
          </p:nvPr>
        </p:nvSpPr>
        <p:spPr/>
        <p:txBody>
          <a:bodyPr/>
          <a:lstStyle/>
          <a:p>
            <a:fld id="{D6C74829-703D-4737-97A9-F28BE61023EE}" type="datetime1">
              <a:rPr lang="en-US" smtClean="0"/>
              <a:t>3/22/2024</a:t>
            </a:fld>
            <a:endParaRPr lang="en-US" dirty="0"/>
          </a:p>
        </p:txBody>
      </p:sp>
    </p:spTree>
    <p:custDataLst>
      <p:tags r:id="rId1"/>
    </p:custDataLst>
    <p:extLst>
      <p:ext uri="{BB962C8B-B14F-4D97-AF65-F5344CB8AC3E}">
        <p14:creationId xmlns:p14="http://schemas.microsoft.com/office/powerpoint/2010/main" val="546182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plate of  foods"/>
          <p:cNvSpPr txBox="1"/>
          <p:nvPr/>
        </p:nvSpPr>
        <p:spPr>
          <a:xfrm>
            <a:off x="0" y="1"/>
            <a:ext cx="9144000" cy="1754326"/>
          </a:xfrm>
          <a:prstGeom prst="rect">
            <a:avLst/>
          </a:prstGeom>
          <a:solidFill>
            <a:srgbClr val="0072BC"/>
          </a:solidFill>
        </p:spPr>
        <p:txBody>
          <a:bodyPr wrap="square" rtlCol="0">
            <a:spAutoFit/>
          </a:bodyPr>
          <a:lstStyle/>
          <a:p>
            <a:pPr defTabSz="457200"/>
            <a:endParaRPr lang="en-US" sz="3600" b="1" dirty="0">
              <a:solidFill>
                <a:srgbClr val="8DC63F"/>
              </a:solidFill>
            </a:endParaRPr>
          </a:p>
          <a:p>
            <a:pPr defTabSz="457200"/>
            <a:r>
              <a:rPr lang="en-US" sz="3600" b="1" dirty="0">
                <a:solidFill>
                  <a:srgbClr val="8DC63F"/>
                </a:solidFill>
              </a:rPr>
              <a:t>   </a:t>
            </a:r>
            <a:r>
              <a:rPr lang="en-US" sz="3600" dirty="0">
                <a:solidFill>
                  <a:srgbClr val="8DC63F"/>
                </a:solidFill>
              </a:rPr>
              <a:t>Preventing Food Borne Illness: Food Safety </a:t>
            </a:r>
          </a:p>
          <a:p>
            <a:pPr defTabSz="457200"/>
            <a:endParaRPr lang="en-US" sz="3600" b="1" dirty="0">
              <a:solidFill>
                <a:srgbClr val="8DC63F"/>
              </a:solidFill>
            </a:endParaRPr>
          </a:p>
        </p:txBody>
      </p:sp>
      <p:sp>
        <p:nvSpPr>
          <p:cNvPr id="2" name="TextBox 1"/>
          <p:cNvSpPr txBox="1"/>
          <p:nvPr/>
        </p:nvSpPr>
        <p:spPr>
          <a:xfrm>
            <a:off x="260077" y="1807665"/>
            <a:ext cx="8623846" cy="4308872"/>
          </a:xfrm>
          <a:prstGeom prst="rect">
            <a:avLst/>
          </a:prstGeom>
          <a:noFill/>
        </p:spPr>
        <p:txBody>
          <a:bodyPr wrap="square" rtlCol="0">
            <a:spAutoFit/>
          </a:bodyPr>
          <a:lstStyle/>
          <a:p>
            <a:pPr marL="285750" indent="-285750">
              <a:buFont typeface="Arial" panose="020B0604020202020204" pitchFamily="34" charset="0"/>
              <a:buChar char="•"/>
            </a:pPr>
            <a:r>
              <a:rPr lang="en-US" sz="3200" dirty="0"/>
              <a:t>Check your refrigerator to make sure the temperature is </a:t>
            </a:r>
            <a:r>
              <a:rPr lang="en-US" sz="3200" b="1" dirty="0">
                <a:solidFill>
                  <a:srgbClr val="0072BC"/>
                </a:solidFill>
              </a:rPr>
              <a:t>41 degrees </a:t>
            </a:r>
            <a:r>
              <a:rPr lang="en-US" sz="3200" dirty="0"/>
              <a:t>or lower.</a:t>
            </a:r>
          </a:p>
          <a:p>
            <a:pPr marL="285750" indent="-285750">
              <a:buFont typeface="Arial" panose="020B0604020202020204" pitchFamily="34" charset="0"/>
              <a:buChar char="•"/>
            </a:pPr>
            <a:r>
              <a:rPr lang="en-US" sz="3200" dirty="0"/>
              <a:t>Fully cook eggs, meat, and fish.</a:t>
            </a:r>
          </a:p>
          <a:p>
            <a:pPr marL="285750" indent="-285750">
              <a:buFont typeface="Arial" panose="020B0604020202020204" pitchFamily="34" charset="0"/>
              <a:buChar char="•"/>
            </a:pPr>
            <a:r>
              <a:rPr lang="en-US" sz="3200" dirty="0"/>
              <a:t>Wash your hands before preparing, serving, and eating food and after handling raw fish, eggs, and meat.</a:t>
            </a:r>
          </a:p>
          <a:p>
            <a:pPr marL="285750" indent="-285750">
              <a:buFont typeface="Arial" panose="020B0604020202020204" pitchFamily="34" charset="0"/>
              <a:buChar char="•"/>
            </a:pPr>
            <a:r>
              <a:rPr lang="en-US" sz="3200" dirty="0"/>
              <a:t>Pay careful attention to sanitizing surfaces and utensils after handling raw meat and fish. </a:t>
            </a:r>
          </a:p>
          <a:p>
            <a:pPr marL="285750" indent="-285750">
              <a:buFont typeface="Arial" panose="020B0604020202020204" pitchFamily="34" charset="0"/>
              <a:buChar char="•"/>
            </a:pPr>
            <a:endParaRPr lang="en-US" dirty="0"/>
          </a:p>
        </p:txBody>
      </p:sp>
      <p:sp>
        <p:nvSpPr>
          <p:cNvPr id="3" name="Date Placeholder 2"/>
          <p:cNvSpPr>
            <a:spLocks noGrp="1"/>
          </p:cNvSpPr>
          <p:nvPr>
            <p:ph type="dt" sz="half" idx="10"/>
          </p:nvPr>
        </p:nvSpPr>
        <p:spPr/>
        <p:txBody>
          <a:bodyPr/>
          <a:lstStyle/>
          <a:p>
            <a:fld id="{8F4AD82B-AE21-4E5C-9B4F-7A2B476E6B0E}" type="datetime1">
              <a:rPr lang="en-US" smtClean="0"/>
              <a:t>3/22/2024</a:t>
            </a:fld>
            <a:endParaRPr lang="en-US" dirty="0"/>
          </a:p>
        </p:txBody>
      </p:sp>
    </p:spTree>
    <p:custDataLst>
      <p:tags r:id="rId1"/>
    </p:custDataLst>
    <p:extLst>
      <p:ext uri="{BB962C8B-B14F-4D97-AF65-F5344CB8AC3E}">
        <p14:creationId xmlns:p14="http://schemas.microsoft.com/office/powerpoint/2010/main" val="1905338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plate of  foods"/>
          <p:cNvSpPr txBox="1"/>
          <p:nvPr/>
        </p:nvSpPr>
        <p:spPr>
          <a:xfrm>
            <a:off x="455909" y="433999"/>
            <a:ext cx="8458117" cy="1200329"/>
          </a:xfrm>
          <a:prstGeom prst="rect">
            <a:avLst/>
          </a:prstGeom>
          <a:noFill/>
        </p:spPr>
        <p:txBody>
          <a:bodyPr wrap="square" rtlCol="0">
            <a:spAutoFit/>
          </a:bodyPr>
          <a:lstStyle/>
          <a:p>
            <a:pPr defTabSz="457200"/>
            <a:r>
              <a:rPr lang="en-US" sz="3600" b="1" dirty="0">
                <a:solidFill>
                  <a:srgbClr val="F78A28"/>
                </a:solidFill>
              </a:rPr>
              <a:t>Allergies and Choking Prevention: </a:t>
            </a:r>
          </a:p>
          <a:p>
            <a:pPr defTabSz="457200"/>
            <a:r>
              <a:rPr lang="en-US" sz="3600" b="1" dirty="0">
                <a:solidFill>
                  <a:srgbClr val="F78A28"/>
                </a:solidFill>
              </a:rPr>
              <a:t>Food Safety Reminders</a:t>
            </a:r>
          </a:p>
        </p:txBody>
      </p:sp>
      <p:sp>
        <p:nvSpPr>
          <p:cNvPr id="2" name="TextBox 1"/>
          <p:cNvSpPr txBox="1"/>
          <p:nvPr/>
        </p:nvSpPr>
        <p:spPr>
          <a:xfrm>
            <a:off x="685800" y="1440835"/>
            <a:ext cx="7425128" cy="5447645"/>
          </a:xfrm>
          <a:prstGeom prst="rect">
            <a:avLst/>
          </a:prstGeom>
          <a:noFill/>
        </p:spPr>
        <p:txBody>
          <a:bodyPr wrap="square" rtlCol="0">
            <a:spAutoFit/>
          </a:bodyPr>
          <a:lstStyle/>
          <a:p>
            <a:r>
              <a:rPr lang="en-US" sz="2800" b="1" dirty="0"/>
              <a:t>                                                                     </a:t>
            </a:r>
            <a:endParaRPr lang="en-US" sz="2800" dirty="0">
              <a:solidFill>
                <a:schemeClr val="accent6"/>
              </a:solidFill>
              <a:ea typeface="Adobe Gothic Std B" panose="020B0800000000000000" pitchFamily="34" charset="-128"/>
            </a:endParaRPr>
          </a:p>
          <a:p>
            <a:pPr lvl="1" indent="-457200">
              <a:buFont typeface="Arial" panose="020B0604020202020204" pitchFamily="34" charset="0"/>
              <a:buChar char="•"/>
              <a:defRPr/>
            </a:pPr>
            <a:r>
              <a:rPr lang="en-US" sz="3200" dirty="0">
                <a:ea typeface="Adobe Gothic Std B" panose="020B0800000000000000" pitchFamily="34" charset="-128"/>
              </a:rPr>
              <a:t>Avoid choking hazards by cutting whole fruit and vegetables into </a:t>
            </a:r>
            <a:r>
              <a:rPr lang="en-US" sz="3200" dirty="0"/>
              <a:t>pieces smaller than 1/4 inch for infants and 1/2 inch for toddlers.</a:t>
            </a:r>
            <a:endParaRPr lang="en-US" sz="3200" dirty="0">
              <a:ea typeface="Adobe Gothic Std B" panose="020B0800000000000000" pitchFamily="34" charset="-128"/>
            </a:endParaRPr>
          </a:p>
          <a:p>
            <a:pPr marL="457200" indent="-457200">
              <a:buFont typeface="Arial" panose="020B0604020202020204" pitchFamily="34" charset="0"/>
              <a:buChar char="•"/>
            </a:pPr>
            <a:r>
              <a:rPr lang="en-US" sz="3200" dirty="0">
                <a:ea typeface="Adobe Gothic Std B" panose="020B0800000000000000" pitchFamily="34" charset="-128"/>
              </a:rPr>
              <a:t>Have children  sit when they eat or drink. </a:t>
            </a:r>
          </a:p>
          <a:p>
            <a:pPr marL="457200" indent="-457200">
              <a:buFont typeface="Arial" panose="020B0604020202020204" pitchFamily="34" charset="0"/>
              <a:buChar char="•"/>
            </a:pPr>
            <a:r>
              <a:rPr lang="en-US" sz="3200" dirty="0"/>
              <a:t>Watch for allergic reactions such as vomiting, diarrhea, rash, or swelling of the lips or eyes. </a:t>
            </a:r>
          </a:p>
          <a:p>
            <a:endParaRPr lang="en-US" sz="3200" dirty="0"/>
          </a:p>
          <a:p>
            <a:endParaRPr lang="en-US" sz="3200" b="1" dirty="0"/>
          </a:p>
        </p:txBody>
      </p:sp>
      <p:sp>
        <p:nvSpPr>
          <p:cNvPr id="3" name="Date Placeholder 2"/>
          <p:cNvSpPr>
            <a:spLocks noGrp="1"/>
          </p:cNvSpPr>
          <p:nvPr>
            <p:ph type="dt" sz="half" idx="10"/>
          </p:nvPr>
        </p:nvSpPr>
        <p:spPr/>
        <p:txBody>
          <a:bodyPr/>
          <a:lstStyle/>
          <a:p>
            <a:fld id="{C530E755-5892-4921-9DAD-DCECA48A7366}" type="datetime1">
              <a:rPr lang="en-US" smtClean="0"/>
              <a:t>3/22/2024</a:t>
            </a:fld>
            <a:endParaRPr lang="en-US" dirty="0"/>
          </a:p>
        </p:txBody>
      </p:sp>
    </p:spTree>
    <p:custDataLst>
      <p:tags r:id="rId1"/>
    </p:custDataLst>
    <p:extLst>
      <p:ext uri="{BB962C8B-B14F-4D97-AF65-F5344CB8AC3E}">
        <p14:creationId xmlns:p14="http://schemas.microsoft.com/office/powerpoint/2010/main" val="200441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main point goes here"/>
          <p:cNvSpPr txBox="1"/>
          <p:nvPr/>
        </p:nvSpPr>
        <p:spPr>
          <a:xfrm>
            <a:off x="381747" y="1456615"/>
            <a:ext cx="7860071" cy="4401205"/>
          </a:xfrm>
          <a:prstGeom prst="rect">
            <a:avLst/>
          </a:prstGeom>
          <a:noFill/>
        </p:spPr>
        <p:txBody>
          <a:bodyPr wrap="square" rtlCol="0">
            <a:spAutoFit/>
          </a:bodyPr>
          <a:lstStyle/>
          <a:p>
            <a:pPr defTabSz="457200"/>
            <a:endParaRPr lang="en-US" sz="2800" b="1" dirty="0">
              <a:solidFill>
                <a:srgbClr val="1F497D"/>
              </a:solidFill>
              <a:latin typeface="Calibri"/>
            </a:endParaRPr>
          </a:p>
          <a:p>
            <a:pPr defTabSz="457200"/>
            <a:endParaRPr lang="en-US" sz="2800" dirty="0">
              <a:solidFill>
                <a:schemeClr val="accent1">
                  <a:lumMod val="60000"/>
                  <a:lumOff val="40000"/>
                </a:schemeClr>
              </a:solidFill>
              <a:ea typeface="Adobe Gothic Std B" panose="020B0800000000000000" pitchFamily="34" charset="-128"/>
            </a:endParaRPr>
          </a:p>
          <a:p>
            <a:pPr lvl="0">
              <a:defRPr/>
            </a:pPr>
            <a:endParaRPr lang="en-US" sz="2800" dirty="0">
              <a:solidFill>
                <a:schemeClr val="bg1"/>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ndParaRPr>
          </a:p>
          <a:p>
            <a:pPr defTabSz="457200"/>
            <a:endParaRPr lang="en-US" sz="2800" dirty="0">
              <a:solidFill>
                <a:srgbClr val="1F497D"/>
              </a:solidFill>
              <a:latin typeface="Calibri"/>
              <a:ea typeface="Adobe Gothic Std B" panose="020B0800000000000000" pitchFamily="34" charset="-128"/>
            </a:endParaRPr>
          </a:p>
          <a:p>
            <a:pPr defTabSz="457200"/>
            <a:r>
              <a:rPr lang="en-US" sz="2800" dirty="0">
                <a:solidFill>
                  <a:srgbClr val="1F497D"/>
                </a:solidFill>
                <a:latin typeface="Calibri"/>
              </a:rPr>
              <a:t>  </a:t>
            </a:r>
          </a:p>
        </p:txBody>
      </p:sp>
      <p:sp>
        <p:nvSpPr>
          <p:cNvPr id="78" name="TextBox 77"/>
          <p:cNvSpPr txBox="1"/>
          <p:nvPr/>
        </p:nvSpPr>
        <p:spPr>
          <a:xfrm>
            <a:off x="0" y="6403013"/>
            <a:ext cx="3822492" cy="738664"/>
          </a:xfrm>
          <a:prstGeom prst="rect">
            <a:avLst/>
          </a:prstGeom>
          <a:noFill/>
        </p:spPr>
        <p:txBody>
          <a:bodyPr wrap="square" rtlCol="0">
            <a:spAutoFit/>
          </a:bodyPr>
          <a:lstStyle/>
          <a:p>
            <a:r>
              <a:rPr lang="en-US" sz="2400" b="1" dirty="0"/>
              <a:t> </a:t>
            </a:r>
          </a:p>
          <a:p>
            <a:endParaRPr lang="en-US" dirty="0"/>
          </a:p>
        </p:txBody>
      </p:sp>
      <p:pic>
        <p:nvPicPr>
          <p:cNvPr id="1028" name="Picture 4" descr="&amp;lt;strong&amp;gt;February 27, 2014: &amp;lt;/strong&amp;gt;The Food and Drug Administration announces proposed changes to nutrition labels, the first overhaul in more than 20 years. The new label, right, would emphasize calories and added sugar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9722" y="1456615"/>
            <a:ext cx="6064119" cy="455427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274638"/>
            <a:ext cx="8229600" cy="1020762"/>
          </a:xfrm>
        </p:spPr>
        <p:txBody>
          <a:bodyPr/>
          <a:lstStyle/>
          <a:p>
            <a:r>
              <a:rPr lang="en-US" b="1" dirty="0">
                <a:solidFill>
                  <a:schemeClr val="tx1">
                    <a:lumMod val="50000"/>
                  </a:schemeClr>
                </a:solidFill>
              </a:rPr>
              <a:t>Nutrition Facts Labels</a:t>
            </a:r>
          </a:p>
        </p:txBody>
      </p:sp>
      <p:sp>
        <p:nvSpPr>
          <p:cNvPr id="2" name="Date Placeholder 1"/>
          <p:cNvSpPr>
            <a:spLocks noGrp="1"/>
          </p:cNvSpPr>
          <p:nvPr>
            <p:ph type="dt" sz="half" idx="10"/>
          </p:nvPr>
        </p:nvSpPr>
        <p:spPr/>
        <p:txBody>
          <a:bodyPr/>
          <a:lstStyle/>
          <a:p>
            <a:fld id="{F966600F-AA05-428A-8C79-37174DBB0269}" type="datetime1">
              <a:rPr lang="en-US" smtClean="0"/>
              <a:t>3/22/2024</a:t>
            </a:fld>
            <a:endParaRPr lang="en-US" dirty="0"/>
          </a:p>
        </p:txBody>
      </p:sp>
    </p:spTree>
    <p:custDataLst>
      <p:tags r:id="rId1"/>
    </p:custDataLst>
    <p:extLst>
      <p:ext uri="{BB962C8B-B14F-4D97-AF65-F5344CB8AC3E}">
        <p14:creationId xmlns:p14="http://schemas.microsoft.com/office/powerpoint/2010/main" val="325501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dirty="0">
                <a:solidFill>
                  <a:srgbClr val="003473"/>
                </a:solidFill>
              </a:rPr>
            </a:br>
            <a:r>
              <a:rPr lang="en-US" dirty="0">
                <a:solidFill>
                  <a:srgbClr val="003473"/>
                </a:solidFill>
              </a:rPr>
              <a:t>Nutrition Laws and Regulations for Child Care</a:t>
            </a:r>
            <a:br>
              <a:rPr lang="en-US" kern="0" dirty="0">
                <a:solidFill>
                  <a:schemeClr val="accent3">
                    <a:lumMod val="60000"/>
                    <a:lumOff val="40000"/>
                  </a:schemeClr>
                </a:solidFill>
              </a:rPr>
            </a:br>
            <a:endParaRPr lang="en-US" dirty="0"/>
          </a:p>
        </p:txBody>
      </p:sp>
      <p:sp>
        <p:nvSpPr>
          <p:cNvPr id="4" name="Content Placeholder 3"/>
          <p:cNvSpPr>
            <a:spLocks noGrp="1"/>
          </p:cNvSpPr>
          <p:nvPr>
            <p:ph idx="1"/>
          </p:nvPr>
        </p:nvSpPr>
        <p:spPr>
          <a:xfrm>
            <a:off x="457200" y="1600201"/>
            <a:ext cx="8229600" cy="4267200"/>
          </a:xfrm>
          <a:gradFill flip="none" rotWithShape="1">
            <a:gsLst>
              <a:gs pos="0">
                <a:srgbClr val="8DC63F">
                  <a:tint val="66000"/>
                  <a:satMod val="160000"/>
                </a:srgbClr>
              </a:gs>
              <a:gs pos="50000">
                <a:srgbClr val="8DC63F">
                  <a:tint val="44500"/>
                  <a:satMod val="160000"/>
                </a:srgbClr>
              </a:gs>
              <a:gs pos="100000">
                <a:srgbClr val="8DC63F">
                  <a:tint val="23500"/>
                  <a:satMod val="160000"/>
                </a:srgbClr>
              </a:gs>
            </a:gsLst>
            <a:path path="circle">
              <a:fillToRect l="100000" t="100000"/>
            </a:path>
            <a:tileRect r="-100000" b="-100000"/>
          </a:gradFill>
        </p:spPr>
        <p:txBody>
          <a:bodyPr/>
          <a:lstStyle/>
          <a:p>
            <a:r>
              <a:rPr lang="en-US" dirty="0"/>
              <a:t>California Child Care Centers must meet the Child and Adult Care Food Program (CACFP) Requirements for Meals (Title 7, Code of Federal Regulations, Part 226.20)</a:t>
            </a:r>
          </a:p>
          <a:p>
            <a:r>
              <a:rPr lang="en-US" dirty="0"/>
              <a:t>AB 290, 16 hour Preventive Health and Safety Training (extra hour for nutrition is now required)</a:t>
            </a:r>
          </a:p>
          <a:p>
            <a:r>
              <a:rPr lang="en-US" dirty="0"/>
              <a:t>AB 2084, Healthy Beverages in Child Care Act</a:t>
            </a:r>
          </a:p>
          <a:p>
            <a:endParaRPr lang="en-US" dirty="0"/>
          </a:p>
        </p:txBody>
      </p:sp>
    </p:spTree>
    <p:custDataLst>
      <p:tags r:id="rId1"/>
    </p:custDataLst>
    <p:extLst>
      <p:ext uri="{BB962C8B-B14F-4D97-AF65-F5344CB8AC3E}">
        <p14:creationId xmlns:p14="http://schemas.microsoft.com/office/powerpoint/2010/main" val="4193487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924"/>
            <a:ext cx="7886700" cy="1325563"/>
          </a:xfrm>
        </p:spPr>
        <p:txBody>
          <a:bodyPr>
            <a:normAutofit/>
          </a:bodyPr>
          <a:lstStyle/>
          <a:p>
            <a:r>
              <a:rPr lang="en-US" dirty="0"/>
              <a:t>Ingredients List</a:t>
            </a:r>
          </a:p>
        </p:txBody>
      </p:sp>
      <p:pic>
        <p:nvPicPr>
          <p:cNvPr id="4" name="Content Placeholder 3" descr="http://modernhealthmonk.com/wp-content/uploads/2013/04/Image-list11.jpeg"/>
          <p:cNvPicPr>
            <a:picLocks noGrp="1"/>
          </p:cNvPicPr>
          <p:nvPr>
            <p:ph idx="1"/>
          </p:nvPr>
        </p:nvPicPr>
        <p:blipFill rotWithShape="1">
          <a:blip r:embed="rId4">
            <a:extLst>
              <a:ext uri="{28A0092B-C50C-407E-A947-70E740481C1C}">
                <a14:useLocalDpi xmlns:a14="http://schemas.microsoft.com/office/drawing/2010/main" val="0"/>
              </a:ext>
            </a:extLst>
          </a:blip>
          <a:srcRect l="47852" r="-306" b="26687"/>
          <a:stretch/>
        </p:blipFill>
        <p:spPr bwMode="auto">
          <a:xfrm>
            <a:off x="504497" y="1784132"/>
            <a:ext cx="3686503" cy="4181912"/>
          </a:xfrm>
          <a:prstGeom prst="rect">
            <a:avLst/>
          </a:prstGeom>
          <a:noFill/>
          <a:ln w="28575">
            <a:solidFill>
              <a:schemeClr val="tx1"/>
            </a:solidFill>
          </a:ln>
          <a:extLst>
            <a:ext uri="{53640926-AAD7-44D8-BBD7-CCE9431645EC}">
              <a14:shadowObscured xmlns:a14="http://schemas.microsoft.com/office/drawing/2010/main"/>
            </a:ext>
          </a:extLst>
        </p:spPr>
      </p:pic>
      <p:sp>
        <p:nvSpPr>
          <p:cNvPr id="3" name="Oval 2"/>
          <p:cNvSpPr/>
          <p:nvPr/>
        </p:nvSpPr>
        <p:spPr>
          <a:xfrm>
            <a:off x="668721" y="4266137"/>
            <a:ext cx="8382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5" name="Oval 4"/>
          <p:cNvSpPr/>
          <p:nvPr/>
        </p:nvSpPr>
        <p:spPr>
          <a:xfrm>
            <a:off x="1676400" y="4342337"/>
            <a:ext cx="609600"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6" name="gray rectangle"/>
          <p:cNvSpPr/>
          <p:nvPr/>
        </p:nvSpPr>
        <p:spPr>
          <a:xfrm>
            <a:off x="668721" y="876300"/>
            <a:ext cx="7571983"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sz="3200" b="0" i="0" u="none" strike="noStrike" kern="0" cap="none" spc="0" normalizeH="0" baseline="0" noProof="0" dirty="0">
              <a:ln>
                <a:noFill/>
              </a:ln>
              <a:solidFill>
                <a:srgbClr val="8DC63F"/>
              </a:solidFill>
              <a:effectLst/>
              <a:uLnTx/>
              <a:uFillTx/>
            </a:endParaRPr>
          </a:p>
        </p:txBody>
      </p:sp>
      <p:pic>
        <p:nvPicPr>
          <p:cNvPr id="2050" name="Picture 2" descr="Image result for ingredients list with trans fa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885" y="2354480"/>
            <a:ext cx="3883819" cy="3611563"/>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E5995172-FFA4-40F0-B667-EA24E02BCA2A}" type="datetime1">
              <a:rPr lang="en-US" smtClean="0"/>
              <a:t>3/22/2024</a:t>
            </a:fld>
            <a:endParaRPr lang="en-US" dirty="0"/>
          </a:p>
        </p:txBody>
      </p:sp>
      <p:sp>
        <p:nvSpPr>
          <p:cNvPr id="8" name="Oval 7"/>
          <p:cNvSpPr/>
          <p:nvPr/>
        </p:nvSpPr>
        <p:spPr>
          <a:xfrm>
            <a:off x="4563901" y="4790090"/>
            <a:ext cx="642445"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Tree>
    <p:custDataLst>
      <p:tags r:id="rId1"/>
    </p:custDataLst>
    <p:extLst>
      <p:ext uri="{BB962C8B-B14F-4D97-AF65-F5344CB8AC3E}">
        <p14:creationId xmlns:p14="http://schemas.microsoft.com/office/powerpoint/2010/main" val="3802750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lumMod val="50000"/>
                  </a:schemeClr>
                </a:solidFill>
              </a:rPr>
              <a:t>Read the Label</a:t>
            </a:r>
          </a:p>
        </p:txBody>
      </p:sp>
      <p:pic>
        <p:nvPicPr>
          <p:cNvPr id="205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550296"/>
            <a:ext cx="1557249" cy="4525963"/>
          </a:xfrm>
          <a:prstGeom prst="rect">
            <a:avLst/>
          </a:prstGeom>
          <a:noFill/>
          <a:ln>
            <a:solidFill>
              <a:srgbClr val="D90F81"/>
            </a:solidFill>
          </a:ln>
        </p:spPr>
      </p:pic>
      <p:sp>
        <p:nvSpPr>
          <p:cNvPr id="10" name="Oval 9"/>
          <p:cNvSpPr/>
          <p:nvPr/>
        </p:nvSpPr>
        <p:spPr>
          <a:xfrm>
            <a:off x="990600" y="3961761"/>
            <a:ext cx="1788075" cy="1409665"/>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p:nvPr/>
        </p:nvPicPr>
        <p:blipFill rotWithShape="1">
          <a:blip r:embed="rId5"/>
          <a:srcRect l="54420" t="13060" r="12056" b="4851"/>
          <a:stretch/>
        </p:blipFill>
        <p:spPr bwMode="auto">
          <a:xfrm>
            <a:off x="4724400" y="1364365"/>
            <a:ext cx="2667000" cy="4560774"/>
          </a:xfrm>
          <a:prstGeom prst="rect">
            <a:avLst/>
          </a:prstGeom>
          <a:ln>
            <a:noFill/>
          </a:ln>
          <a:extLst>
            <a:ext uri="{53640926-AAD7-44D8-BBD7-CCE9431645EC}">
              <a14:shadowObscured xmlns:a14="http://schemas.microsoft.com/office/drawing/2010/main"/>
            </a:ext>
          </a:extLst>
        </p:spPr>
      </p:pic>
      <p:sp>
        <p:nvSpPr>
          <p:cNvPr id="11" name="Oval 10"/>
          <p:cNvSpPr/>
          <p:nvPr/>
        </p:nvSpPr>
        <p:spPr>
          <a:xfrm flipH="1">
            <a:off x="4495800" y="2819400"/>
            <a:ext cx="1333500" cy="381000"/>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flipH="1">
            <a:off x="4573732" y="3342512"/>
            <a:ext cx="1333500" cy="302240"/>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5FB5E942-4D36-4032-913D-D63B172CF50B}" type="datetime1">
              <a:rPr lang="en-US" smtClean="0"/>
              <a:t>3/22/2024</a:t>
            </a:fld>
            <a:endParaRPr lang="en-US" dirty="0"/>
          </a:p>
        </p:txBody>
      </p:sp>
    </p:spTree>
    <p:custDataLst>
      <p:tags r:id="rId1"/>
    </p:custDataLst>
    <p:extLst>
      <p:ext uri="{BB962C8B-B14F-4D97-AF65-F5344CB8AC3E}">
        <p14:creationId xmlns:p14="http://schemas.microsoft.com/office/powerpoint/2010/main" val="3067899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01762"/>
          </a:xfrm>
        </p:spPr>
        <p:txBody>
          <a:bodyPr>
            <a:normAutofit fontScale="90000"/>
          </a:bodyPr>
          <a:lstStyle/>
          <a:p>
            <a:br>
              <a:rPr lang="en-US" dirty="0">
                <a:ea typeface="Adobe Gothic Std B" panose="020B0800000000000000" pitchFamily="34" charset="-128"/>
              </a:rPr>
            </a:br>
            <a:r>
              <a:rPr lang="en-US" dirty="0">
                <a:ea typeface="Adobe Gothic Std B" panose="020B0800000000000000" pitchFamily="34" charset="-128"/>
              </a:rPr>
              <a:t>Avoid foods with added sugar or these sugar equivalents on Ingredients Lists:</a:t>
            </a:r>
            <a:br>
              <a:rPr lang="en-US" dirty="0">
                <a:ea typeface="Adobe Gothic Std B" panose="020B0800000000000000" pitchFamily="34" charset="-128"/>
              </a:rPr>
            </a:br>
            <a:endParaRPr lang="en-US" dirty="0"/>
          </a:p>
        </p:txBody>
      </p:sp>
      <p:sp>
        <p:nvSpPr>
          <p:cNvPr id="5" name="Content Placeholder 4"/>
          <p:cNvSpPr>
            <a:spLocks noGrp="1"/>
          </p:cNvSpPr>
          <p:nvPr>
            <p:ph sz="half" idx="1"/>
          </p:nvPr>
        </p:nvSpPr>
        <p:spPr>
          <a:xfrm>
            <a:off x="457200" y="1981201"/>
            <a:ext cx="4038600" cy="3886199"/>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lin ang="13500000" scaled="1"/>
            <a:tileRect/>
          </a:gradFill>
        </p:spPr>
        <p:txBody>
          <a:bodyPr>
            <a:normAutofit/>
          </a:bodyPr>
          <a:lstStyle/>
          <a:p>
            <a:r>
              <a:rPr lang="en-US" sz="3600" dirty="0"/>
              <a:t>High fructose corn syrup</a:t>
            </a:r>
          </a:p>
          <a:p>
            <a:r>
              <a:rPr lang="en-US" sz="3600" dirty="0"/>
              <a:t>Fructose</a:t>
            </a:r>
          </a:p>
          <a:p>
            <a:r>
              <a:rPr lang="en-US" sz="3600" dirty="0"/>
              <a:t>Corn syrup</a:t>
            </a:r>
          </a:p>
          <a:p>
            <a:r>
              <a:rPr lang="en-US" sz="3600" dirty="0"/>
              <a:t>Honey</a:t>
            </a:r>
          </a:p>
        </p:txBody>
      </p:sp>
      <p:sp>
        <p:nvSpPr>
          <p:cNvPr id="7" name="Content Placeholder 6"/>
          <p:cNvSpPr>
            <a:spLocks noGrp="1"/>
          </p:cNvSpPr>
          <p:nvPr>
            <p:ph sz="half" idx="2"/>
          </p:nvPr>
        </p:nvSpPr>
        <p:spPr>
          <a:xfrm>
            <a:off x="4648200" y="1981201"/>
            <a:ext cx="4038600" cy="3886199"/>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path path="circle">
              <a:fillToRect l="100000" b="100000"/>
            </a:path>
            <a:tileRect t="-100000" r="-100000"/>
          </a:gradFill>
        </p:spPr>
        <p:txBody>
          <a:bodyPr>
            <a:normAutofit/>
          </a:bodyPr>
          <a:lstStyle/>
          <a:p>
            <a:r>
              <a:rPr lang="en-US" sz="3600" dirty="0"/>
              <a:t>Cane sugar</a:t>
            </a:r>
          </a:p>
          <a:p>
            <a:r>
              <a:rPr lang="en-US" sz="3600" dirty="0"/>
              <a:t>Evaporated cane juice</a:t>
            </a:r>
          </a:p>
          <a:p>
            <a:r>
              <a:rPr lang="en-US" sz="3600" dirty="0"/>
              <a:t>Sucrose</a:t>
            </a:r>
          </a:p>
          <a:p>
            <a:r>
              <a:rPr lang="en-US" sz="3600" dirty="0"/>
              <a:t>Sucralose</a:t>
            </a:r>
          </a:p>
        </p:txBody>
      </p:sp>
      <p:sp>
        <p:nvSpPr>
          <p:cNvPr id="2" name="Date Placeholder 1"/>
          <p:cNvSpPr>
            <a:spLocks noGrp="1"/>
          </p:cNvSpPr>
          <p:nvPr>
            <p:ph type="dt" sz="half" idx="10"/>
          </p:nvPr>
        </p:nvSpPr>
        <p:spPr/>
        <p:txBody>
          <a:bodyPr/>
          <a:lstStyle/>
          <a:p>
            <a:fld id="{B0EAC5AD-75B1-4080-AB29-873B42A52FB7}" type="datetime1">
              <a:rPr lang="en-US" smtClean="0"/>
              <a:t>3/22/2024</a:t>
            </a:fld>
            <a:endParaRPr lang="en-US" dirty="0"/>
          </a:p>
        </p:txBody>
      </p:sp>
    </p:spTree>
    <p:custDataLst>
      <p:tags r:id="rId1"/>
    </p:custDataLst>
    <p:extLst>
      <p:ext uri="{BB962C8B-B14F-4D97-AF65-F5344CB8AC3E}">
        <p14:creationId xmlns:p14="http://schemas.microsoft.com/office/powerpoint/2010/main" val="489982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13110" y="1143000"/>
            <a:ext cx="3831069" cy="4351338"/>
          </a:xfrm>
          <a:prstGeom prst="rect">
            <a:avLst/>
          </a:prstGeom>
          <a:ln w="76200">
            <a:solidFill>
              <a:srgbClr val="F78A28"/>
            </a:solidFill>
          </a:ln>
        </p:spPr>
      </p:pic>
      <p:sp>
        <p:nvSpPr>
          <p:cNvPr id="5" name="Oval 4"/>
          <p:cNvSpPr/>
          <p:nvPr/>
        </p:nvSpPr>
        <p:spPr>
          <a:xfrm>
            <a:off x="4528644" y="4269349"/>
            <a:ext cx="1643555" cy="804042"/>
          </a:xfrm>
          <a:prstGeom prst="ellipse">
            <a:avLst/>
          </a:prstGeom>
          <a:noFill/>
          <a:ln w="5715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D24CD406-26A4-4D3A-A88A-89CEB9AB29C5}" type="datetime1">
              <a:rPr lang="en-US" smtClean="0"/>
              <a:t>3/22/2024</a:t>
            </a:fld>
            <a:endParaRPr lang="en-US" dirty="0"/>
          </a:p>
        </p:txBody>
      </p:sp>
    </p:spTree>
    <p:custDataLst>
      <p:tags r:id="rId1"/>
    </p:custDataLst>
    <p:extLst>
      <p:ext uri="{BB962C8B-B14F-4D97-AF65-F5344CB8AC3E}">
        <p14:creationId xmlns:p14="http://schemas.microsoft.com/office/powerpoint/2010/main" val="1789669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9464" y="228600"/>
            <a:ext cx="8229600" cy="1143000"/>
          </a:xfrm>
        </p:spPr>
        <p:txBody>
          <a:bodyPr/>
          <a:lstStyle/>
          <a:p>
            <a:r>
              <a:rPr lang="en-US" dirty="0"/>
              <a:t>Children with Special Needs</a:t>
            </a:r>
          </a:p>
        </p:txBody>
      </p:sp>
      <p:sp>
        <p:nvSpPr>
          <p:cNvPr id="7" name="Content Placeholder 6"/>
          <p:cNvSpPr>
            <a:spLocks noGrp="1"/>
          </p:cNvSpPr>
          <p:nvPr>
            <p:ph idx="1"/>
          </p:nvPr>
        </p:nvSpPr>
        <p:spPr>
          <a:xfrm>
            <a:off x="533400" y="1676400"/>
            <a:ext cx="8229600" cy="4525963"/>
          </a:xfrm>
        </p:spPr>
        <p:txBody>
          <a:bodyPr/>
          <a:lstStyle/>
          <a:p>
            <a:r>
              <a:rPr lang="en-US" dirty="0">
                <a:solidFill>
                  <a:schemeClr val="tx1">
                    <a:lumMod val="95000"/>
                    <a:lumOff val="5000"/>
                  </a:schemeClr>
                </a:solidFill>
                <a:ea typeface="Adobe Gothic Std B" panose="020B0800000000000000" pitchFamily="34" charset="-128"/>
              </a:rPr>
              <a:t>Consult with the child’s family on any specials dietary needs.</a:t>
            </a:r>
          </a:p>
          <a:p>
            <a:r>
              <a:rPr lang="en-US" dirty="0">
                <a:solidFill>
                  <a:schemeClr val="tx1">
                    <a:lumMod val="95000"/>
                    <a:lumOff val="5000"/>
                  </a:schemeClr>
                </a:solidFill>
                <a:ea typeface="Adobe Gothic Std B" panose="020B0800000000000000" pitchFamily="34" charset="-128"/>
              </a:rPr>
              <a:t>Follow the written instructions from the child’s primary care provider.</a:t>
            </a:r>
          </a:p>
          <a:p>
            <a:r>
              <a:rPr lang="en-US" dirty="0">
                <a:solidFill>
                  <a:schemeClr val="tx1">
                    <a:lumMod val="95000"/>
                    <a:lumOff val="5000"/>
                  </a:schemeClr>
                </a:solidFill>
                <a:ea typeface="Adobe Gothic Std B" panose="020B0800000000000000" pitchFamily="34" charset="-128"/>
              </a:rPr>
              <a:t>Develop a special health care needs plan in partnership with the family and primary care provider.</a:t>
            </a:r>
          </a:p>
          <a:p>
            <a:endParaRPr lang="en-US" dirty="0">
              <a:solidFill>
                <a:schemeClr val="tx1">
                  <a:lumMod val="95000"/>
                  <a:lumOff val="5000"/>
                </a:schemeClr>
              </a:solidFill>
              <a:ea typeface="Adobe Gothic Std B" panose="020B0800000000000000" pitchFamily="34" charset="-128"/>
            </a:endParaRPr>
          </a:p>
          <a:p>
            <a:endParaRPr lang="en-US" dirty="0">
              <a:solidFill>
                <a:schemeClr val="tx1">
                  <a:lumMod val="95000"/>
                  <a:lumOff val="5000"/>
                </a:schemeClr>
              </a:solidFill>
              <a:ea typeface="Adobe Gothic Std B" panose="020B0800000000000000" pitchFamily="34" charset="-128"/>
            </a:endParaRPr>
          </a:p>
          <a:p>
            <a:endParaRPr lang="en-US" dirty="0"/>
          </a:p>
        </p:txBody>
      </p:sp>
      <p:sp>
        <p:nvSpPr>
          <p:cNvPr id="2" name="Date Placeholder 1"/>
          <p:cNvSpPr>
            <a:spLocks noGrp="1"/>
          </p:cNvSpPr>
          <p:nvPr>
            <p:ph type="dt" sz="half" idx="10"/>
          </p:nvPr>
        </p:nvSpPr>
        <p:spPr/>
        <p:txBody>
          <a:bodyPr/>
          <a:lstStyle/>
          <a:p>
            <a:fld id="{20653D0D-4215-468E-88D4-F2C6F8061C3B}" type="datetime1">
              <a:rPr lang="en-US" smtClean="0"/>
              <a:t>3/22/2024</a:t>
            </a:fld>
            <a:endParaRPr lang="en-US" dirty="0"/>
          </a:p>
        </p:txBody>
      </p:sp>
    </p:spTree>
    <p:custDataLst>
      <p:tags r:id="rId1"/>
    </p:custDataLst>
    <p:extLst>
      <p:ext uri="{BB962C8B-B14F-4D97-AF65-F5344CB8AC3E}">
        <p14:creationId xmlns:p14="http://schemas.microsoft.com/office/powerpoint/2010/main" val="4199053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88181380"/>
              </p:ext>
            </p:extLst>
          </p:nvPr>
        </p:nvGraphicFramePr>
        <p:xfrm>
          <a:off x="609600" y="1676400"/>
          <a:ext cx="7877364" cy="3962400"/>
        </p:xfrm>
        <a:graphic>
          <a:graphicData uri="http://schemas.openxmlformats.org/drawingml/2006/table">
            <a:tbl>
              <a:tblPr firstRow="1" bandRow="1">
                <a:effectLst/>
                <a:tableStyleId>{2D5ABB26-0587-4C30-8999-92F81FD0307C}</a:tableStyleId>
              </a:tblPr>
              <a:tblGrid>
                <a:gridCol w="3938682">
                  <a:extLst>
                    <a:ext uri="{9D8B030D-6E8A-4147-A177-3AD203B41FA5}">
                      <a16:colId xmlns:a16="http://schemas.microsoft.com/office/drawing/2014/main" val="39444151"/>
                    </a:ext>
                  </a:extLst>
                </a:gridCol>
                <a:gridCol w="3938682">
                  <a:extLst>
                    <a:ext uri="{9D8B030D-6E8A-4147-A177-3AD203B41FA5}">
                      <a16:colId xmlns:a16="http://schemas.microsoft.com/office/drawing/2014/main" val="3091005598"/>
                    </a:ext>
                  </a:extLst>
                </a:gridCol>
              </a:tblGrid>
              <a:tr h="1197053">
                <a:tc>
                  <a:txBody>
                    <a:bodyPr/>
                    <a:lstStyle/>
                    <a:p>
                      <a:pPr algn="ctr"/>
                      <a:r>
                        <a:rPr lang="en-US" sz="3200" b="1" dirty="0">
                          <a:solidFill>
                            <a:schemeClr val="accent1">
                              <a:lumMod val="50000"/>
                            </a:schemeClr>
                          </a:solidFill>
                        </a:rPr>
                        <a:t>The parent/caregiver</a:t>
                      </a:r>
                      <a:r>
                        <a:rPr lang="en-US" sz="3200" b="1" baseline="0" dirty="0">
                          <a:solidFill>
                            <a:schemeClr val="accent1">
                              <a:lumMod val="50000"/>
                            </a:schemeClr>
                          </a:solidFill>
                        </a:rPr>
                        <a:t> </a:t>
                      </a:r>
                      <a:r>
                        <a:rPr lang="en-US" sz="3200" b="1" dirty="0">
                          <a:solidFill>
                            <a:schemeClr val="accent1">
                              <a:lumMod val="50000"/>
                            </a:schemeClr>
                          </a:solidFill>
                        </a:rPr>
                        <a:t>is responsible for:</a:t>
                      </a:r>
                    </a:p>
                  </a:txBody>
                  <a:tcPr>
                    <a:cell3D prstMaterial="dkEdge">
                      <a:bevel/>
                      <a:lightRig rig="flood" dir="t"/>
                    </a:cell3D>
                    <a:gradFill flip="none" rotWithShape="1">
                      <a:gsLst>
                        <a:gs pos="0">
                          <a:srgbClr val="0072BC">
                            <a:tint val="66000"/>
                            <a:satMod val="160000"/>
                          </a:srgbClr>
                        </a:gs>
                        <a:gs pos="50000">
                          <a:srgbClr val="0072BC">
                            <a:tint val="44500"/>
                            <a:satMod val="160000"/>
                          </a:srgbClr>
                        </a:gs>
                        <a:gs pos="100000">
                          <a:srgbClr val="0072BC">
                            <a:tint val="23500"/>
                            <a:satMod val="160000"/>
                          </a:srgbClr>
                        </a:gs>
                      </a:gsLst>
                      <a:lin ang="10800000" scaled="1"/>
                      <a:tileRect/>
                    </a:gradFill>
                  </a:tcPr>
                </a:tc>
                <a:tc>
                  <a:txBody>
                    <a:bodyPr/>
                    <a:lstStyle/>
                    <a:p>
                      <a:pPr algn="ctr"/>
                      <a:r>
                        <a:rPr lang="en-US" sz="3200" b="1" dirty="0">
                          <a:solidFill>
                            <a:schemeClr val="accent1">
                              <a:lumMod val="50000"/>
                            </a:schemeClr>
                          </a:solidFill>
                        </a:rPr>
                        <a:t>The child is responsible for:</a:t>
                      </a:r>
                    </a:p>
                  </a:txBody>
                  <a:tcPr>
                    <a:cell3D prstMaterial="dkEdge">
                      <a:bevel/>
                      <a:lightRig rig="flood" dir="t"/>
                    </a:cell3D>
                    <a:gradFill flip="none" rotWithShape="1">
                      <a:gsLst>
                        <a:gs pos="0">
                          <a:srgbClr val="8DC63F">
                            <a:tint val="66000"/>
                            <a:satMod val="160000"/>
                          </a:srgbClr>
                        </a:gs>
                        <a:gs pos="50000">
                          <a:srgbClr val="8DC63F">
                            <a:tint val="44500"/>
                            <a:satMod val="160000"/>
                          </a:srgbClr>
                        </a:gs>
                        <a:gs pos="100000">
                          <a:srgbClr val="8DC63F">
                            <a:tint val="23500"/>
                            <a:satMod val="160000"/>
                          </a:srgbClr>
                        </a:gs>
                      </a:gsLst>
                      <a:path path="circle">
                        <a:fillToRect l="50000" t="50000" r="50000" b="50000"/>
                      </a:path>
                      <a:tileRect/>
                    </a:gradFill>
                  </a:tcPr>
                </a:tc>
                <a:extLst>
                  <a:ext uri="{0D108BD9-81ED-4DB2-BD59-A6C34878D82A}">
                    <a16:rowId xmlns:a16="http://schemas.microsoft.com/office/drawing/2014/main" val="2306755156"/>
                  </a:ext>
                </a:extLst>
              </a:tr>
              <a:tr h="2765347">
                <a:tc>
                  <a:txBody>
                    <a:bodyPr/>
                    <a:lstStyle/>
                    <a:p>
                      <a:pPr marL="285750" indent="-285750">
                        <a:buFont typeface="Arial"/>
                        <a:buChar char="•"/>
                      </a:pPr>
                      <a:r>
                        <a:rPr lang="en-US" sz="3200" dirty="0">
                          <a:solidFill>
                            <a:schemeClr val="accent1">
                              <a:lumMod val="50000"/>
                            </a:schemeClr>
                          </a:solidFill>
                        </a:rPr>
                        <a:t>What food is offered</a:t>
                      </a:r>
                    </a:p>
                    <a:p>
                      <a:pPr marL="285750" indent="-285750">
                        <a:buFont typeface="Arial"/>
                        <a:buChar char="•"/>
                      </a:pPr>
                      <a:r>
                        <a:rPr lang="en-US" sz="3200" dirty="0">
                          <a:solidFill>
                            <a:schemeClr val="accent1">
                              <a:lumMod val="50000"/>
                            </a:schemeClr>
                          </a:solidFill>
                        </a:rPr>
                        <a:t>Where it is served and eaten</a:t>
                      </a:r>
                    </a:p>
                    <a:p>
                      <a:pPr marL="285750" indent="-285750">
                        <a:buFont typeface="Arial"/>
                        <a:buChar char="•"/>
                      </a:pPr>
                      <a:r>
                        <a:rPr lang="en-US" sz="3200" dirty="0">
                          <a:solidFill>
                            <a:schemeClr val="accent1">
                              <a:lumMod val="50000"/>
                            </a:schemeClr>
                          </a:solidFill>
                        </a:rPr>
                        <a:t>When it is offered</a:t>
                      </a:r>
                    </a:p>
                  </a:txBody>
                  <a:tcPr>
                    <a:cell3D prstMaterial="dkEdge">
                      <a:bevel/>
                      <a:lightRig rig="flood" dir="t"/>
                    </a:cell3D>
                    <a:gradFill flip="none" rotWithShape="1">
                      <a:gsLst>
                        <a:gs pos="0">
                          <a:srgbClr val="0072BC">
                            <a:tint val="66000"/>
                            <a:satMod val="160000"/>
                          </a:srgbClr>
                        </a:gs>
                        <a:gs pos="50000">
                          <a:srgbClr val="0072BC">
                            <a:tint val="44500"/>
                            <a:satMod val="160000"/>
                          </a:srgbClr>
                        </a:gs>
                        <a:gs pos="100000">
                          <a:srgbClr val="0072BC">
                            <a:tint val="23500"/>
                            <a:satMod val="160000"/>
                          </a:srgbClr>
                        </a:gs>
                      </a:gsLst>
                      <a:lin ang="10800000" scaled="1"/>
                      <a:tileRect/>
                    </a:gradFill>
                  </a:tcPr>
                </a:tc>
                <a:tc>
                  <a:txBody>
                    <a:bodyPr/>
                    <a:lstStyle/>
                    <a:p>
                      <a:pPr marL="285750" indent="-285750">
                        <a:buFont typeface="Arial"/>
                        <a:buChar char="•"/>
                      </a:pPr>
                      <a:r>
                        <a:rPr lang="en-US" sz="3200" dirty="0">
                          <a:solidFill>
                            <a:schemeClr val="accent1">
                              <a:lumMod val="50000"/>
                            </a:schemeClr>
                          </a:solidFill>
                        </a:rPr>
                        <a:t>How much to eat</a:t>
                      </a:r>
                    </a:p>
                    <a:p>
                      <a:pPr marL="285750" indent="-285750">
                        <a:buFont typeface="Arial"/>
                        <a:buChar char="•"/>
                      </a:pPr>
                      <a:r>
                        <a:rPr lang="en-US" sz="3200" dirty="0">
                          <a:solidFill>
                            <a:schemeClr val="accent1">
                              <a:lumMod val="50000"/>
                            </a:schemeClr>
                          </a:solidFill>
                        </a:rPr>
                        <a:t>Whether or not to eat</a:t>
                      </a:r>
                    </a:p>
                  </a:txBody>
                  <a:tcPr>
                    <a:cell3D prstMaterial="dkEdge">
                      <a:bevel/>
                      <a:lightRig rig="flood" dir="t"/>
                    </a:cell3D>
                    <a:gradFill flip="none" rotWithShape="1">
                      <a:gsLst>
                        <a:gs pos="0">
                          <a:srgbClr val="8DC63F">
                            <a:tint val="66000"/>
                            <a:satMod val="160000"/>
                          </a:srgbClr>
                        </a:gs>
                        <a:gs pos="50000">
                          <a:srgbClr val="8DC63F">
                            <a:tint val="44500"/>
                            <a:satMod val="160000"/>
                          </a:srgbClr>
                        </a:gs>
                        <a:gs pos="100000">
                          <a:srgbClr val="8DC63F">
                            <a:tint val="23500"/>
                            <a:satMod val="160000"/>
                          </a:srgbClr>
                        </a:gs>
                      </a:gsLst>
                      <a:path path="circle">
                        <a:fillToRect l="50000" t="50000" r="50000" b="50000"/>
                      </a:path>
                      <a:tileRect/>
                    </a:gradFill>
                  </a:tcPr>
                </a:tc>
                <a:extLst>
                  <a:ext uri="{0D108BD9-81ED-4DB2-BD59-A6C34878D82A}">
                    <a16:rowId xmlns:a16="http://schemas.microsoft.com/office/drawing/2014/main" val="1552894227"/>
                  </a:ext>
                </a:extLst>
              </a:tr>
            </a:tbl>
          </a:graphicData>
        </a:graphic>
      </p:graphicFrame>
      <p:sp>
        <p:nvSpPr>
          <p:cNvPr id="7" name="plate of  foods"/>
          <p:cNvSpPr txBox="1"/>
          <p:nvPr/>
        </p:nvSpPr>
        <p:spPr>
          <a:xfrm>
            <a:off x="-30480" y="0"/>
            <a:ext cx="9174480" cy="1200329"/>
          </a:xfrm>
          <a:prstGeom prst="rect">
            <a:avLst/>
          </a:prstGeom>
          <a:solidFill>
            <a:srgbClr val="F78A28"/>
          </a:solidFill>
        </p:spPr>
        <p:txBody>
          <a:bodyPr wrap="square" rtlCol="0">
            <a:spAutoFit/>
          </a:bodyPr>
          <a:lstStyle/>
          <a:p>
            <a:pPr algn="ctr" defTabSz="457200"/>
            <a:r>
              <a:rPr lang="en-US" sz="3600" dirty="0">
                <a:solidFill>
                  <a:srgbClr val="003473"/>
                </a:solidFill>
              </a:rPr>
              <a:t>Healthy Feeding, </a:t>
            </a:r>
          </a:p>
          <a:p>
            <a:pPr algn="ctr" defTabSz="457200"/>
            <a:r>
              <a:rPr lang="en-US" sz="3600" dirty="0">
                <a:solidFill>
                  <a:srgbClr val="003473"/>
                </a:solidFill>
              </a:rPr>
              <a:t>Eating Behaviors, and Habits</a:t>
            </a:r>
          </a:p>
        </p:txBody>
      </p:sp>
      <p:sp>
        <p:nvSpPr>
          <p:cNvPr id="3" name="Date Placeholder 2"/>
          <p:cNvSpPr>
            <a:spLocks noGrp="1"/>
          </p:cNvSpPr>
          <p:nvPr>
            <p:ph type="dt" sz="half" idx="10"/>
          </p:nvPr>
        </p:nvSpPr>
        <p:spPr>
          <a:xfrm>
            <a:off x="6553200" y="5943600"/>
            <a:ext cx="2133600" cy="450513"/>
          </a:xfrm>
        </p:spPr>
        <p:txBody>
          <a:bodyPr/>
          <a:lstStyle/>
          <a:p>
            <a:fld id="{95D4C940-B1FA-41B2-9146-B618C8962DFD}" type="datetime1">
              <a:rPr lang="en-US" smtClean="0">
                <a:solidFill>
                  <a:prstClr val="black">
                    <a:tint val="75000"/>
                  </a:prstClr>
                </a:solidFill>
              </a:rPr>
              <a:t>3/22/2024</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095776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78A28"/>
          </a:solidFill>
        </p:spPr>
        <p:txBody>
          <a:bodyPr>
            <a:normAutofit fontScale="90000"/>
          </a:bodyPr>
          <a:lstStyle/>
          <a:p>
            <a:r>
              <a:rPr lang="en-US" dirty="0"/>
              <a:t>Family Style Meals </a:t>
            </a:r>
            <a:br>
              <a:rPr lang="en-US" dirty="0"/>
            </a:br>
            <a:r>
              <a:rPr lang="en-US" dirty="0"/>
              <a:t>Learning about Healthy Foods</a:t>
            </a:r>
          </a:p>
        </p:txBody>
      </p:sp>
      <p:sp>
        <p:nvSpPr>
          <p:cNvPr id="3" name="Content Placeholder 2"/>
          <p:cNvSpPr>
            <a:spLocks noGrp="1"/>
          </p:cNvSpPr>
          <p:nvPr>
            <p:ph idx="1"/>
          </p:nvPr>
        </p:nvSpPr>
        <p:spPr/>
        <p:txBody>
          <a:bodyPr>
            <a:normAutofit lnSpcReduction="10000"/>
          </a:bodyPr>
          <a:lstStyle/>
          <a:p>
            <a:r>
              <a:rPr lang="en-US" dirty="0"/>
              <a:t>As a child care provider, every day you are a role model for children.</a:t>
            </a:r>
          </a:p>
          <a:p>
            <a:r>
              <a:rPr lang="en-US" dirty="0"/>
              <a:t>Eating at the same table with children provides an opportunity to role model healthy eating and how to have a pleasant conversation at mealtime. </a:t>
            </a:r>
          </a:p>
          <a:p>
            <a:r>
              <a:rPr lang="en-US" dirty="0"/>
              <a:t>Family style dining gives teachers an opportunity to talk about the food with children.</a:t>
            </a:r>
          </a:p>
        </p:txBody>
      </p:sp>
      <p:sp>
        <p:nvSpPr>
          <p:cNvPr id="15" name="Date Placeholder 14"/>
          <p:cNvSpPr>
            <a:spLocks noGrp="1"/>
          </p:cNvSpPr>
          <p:nvPr>
            <p:ph type="dt" sz="half" idx="10"/>
          </p:nvPr>
        </p:nvSpPr>
        <p:spPr/>
        <p:txBody>
          <a:bodyPr/>
          <a:lstStyle/>
          <a:p>
            <a:fld id="{29EB7719-83EC-4F6F-B273-3116734DC0B3}" type="datetime1">
              <a:rPr lang="en-US" smtClean="0"/>
              <a:t>3/22/2024</a:t>
            </a:fld>
            <a:endParaRPr lang="en-US" dirty="0"/>
          </a:p>
        </p:txBody>
      </p:sp>
    </p:spTree>
    <p:custDataLst>
      <p:tags r:id="rId1"/>
    </p:custDataLst>
    <p:extLst>
      <p:ext uri="{BB962C8B-B14F-4D97-AF65-F5344CB8AC3E}">
        <p14:creationId xmlns:p14="http://schemas.microsoft.com/office/powerpoint/2010/main" val="68672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78A28"/>
          </a:solidFill>
        </p:spPr>
        <p:txBody>
          <a:bodyPr/>
          <a:lstStyle/>
          <a:p>
            <a:r>
              <a:rPr lang="en-US" dirty="0"/>
              <a:t>Individual and Cultural Preferences</a:t>
            </a:r>
          </a:p>
        </p:txBody>
      </p:sp>
      <p:sp>
        <p:nvSpPr>
          <p:cNvPr id="3" name="Date Placeholder 2"/>
          <p:cNvSpPr>
            <a:spLocks noGrp="1"/>
          </p:cNvSpPr>
          <p:nvPr>
            <p:ph type="dt" sz="half" idx="10"/>
          </p:nvPr>
        </p:nvSpPr>
        <p:spPr/>
        <p:txBody>
          <a:bodyPr/>
          <a:lstStyle/>
          <a:p>
            <a:fld id="{398D1929-90BC-412C-8D11-0366F192B9E1}" type="datetime1">
              <a:rPr lang="en-US" smtClean="0"/>
              <a:t>3/22/2024</a:t>
            </a:fld>
            <a:endParaRPr lang="en-US"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66750" y="1193825"/>
            <a:ext cx="7810500" cy="5209542"/>
          </a:xfrm>
        </p:spPr>
      </p:pic>
    </p:spTree>
    <p:custDataLst>
      <p:tags r:id="rId1"/>
    </p:custDataLst>
    <p:extLst>
      <p:ext uri="{BB962C8B-B14F-4D97-AF65-F5344CB8AC3E}">
        <p14:creationId xmlns:p14="http://schemas.microsoft.com/office/powerpoint/2010/main" val="1973969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78A28"/>
          </a:solidFill>
        </p:spPr>
        <p:txBody>
          <a:bodyPr/>
          <a:lstStyle/>
          <a:p>
            <a:r>
              <a:rPr lang="en-US" dirty="0"/>
              <a:t>Individual and Cultural Preferences</a:t>
            </a:r>
          </a:p>
        </p:txBody>
      </p:sp>
      <p:sp>
        <p:nvSpPr>
          <p:cNvPr id="3" name="Date Placeholder 2"/>
          <p:cNvSpPr>
            <a:spLocks noGrp="1"/>
          </p:cNvSpPr>
          <p:nvPr>
            <p:ph type="dt" sz="half" idx="10"/>
          </p:nvPr>
        </p:nvSpPr>
        <p:spPr/>
        <p:txBody>
          <a:bodyPr/>
          <a:lstStyle/>
          <a:p>
            <a:fld id="{398D1929-90BC-412C-8D11-0366F192B9E1}" type="datetime1">
              <a:rPr lang="en-US" smtClean="0"/>
              <a:t>3/22/2024</a:t>
            </a:fld>
            <a:endParaRPr lang="en-US" dirty="0"/>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16226" y="1218712"/>
            <a:ext cx="7826636" cy="5182088"/>
          </a:xfrm>
        </p:spPr>
      </p:pic>
    </p:spTree>
    <p:custDataLst>
      <p:tags r:id="rId1"/>
    </p:custDataLst>
    <p:extLst>
      <p:ext uri="{BB962C8B-B14F-4D97-AF65-F5344CB8AC3E}">
        <p14:creationId xmlns:p14="http://schemas.microsoft.com/office/powerpoint/2010/main" val="3714812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8625" t="17101" r="11864" b="1739"/>
          <a:stretch/>
        </p:blipFill>
        <p:spPr>
          <a:xfrm>
            <a:off x="2590800" y="1255648"/>
            <a:ext cx="3962400" cy="4346705"/>
          </a:xfrm>
          <a:ln w="76200">
            <a:solidFill>
              <a:schemeClr val="tx2"/>
            </a:solidFill>
          </a:ln>
        </p:spPr>
      </p:pic>
      <p:sp>
        <p:nvSpPr>
          <p:cNvPr id="2" name="Title 1"/>
          <p:cNvSpPr>
            <a:spLocks noGrp="1"/>
          </p:cNvSpPr>
          <p:nvPr>
            <p:ph type="title"/>
          </p:nvPr>
        </p:nvSpPr>
        <p:spPr/>
        <p:txBody>
          <a:bodyPr/>
          <a:lstStyle/>
          <a:p>
            <a:r>
              <a:rPr lang="en-US" dirty="0"/>
              <a:t>Child Engagement</a:t>
            </a:r>
          </a:p>
        </p:txBody>
      </p:sp>
      <p:sp>
        <p:nvSpPr>
          <p:cNvPr id="7" name="Isosceles Triangle 6"/>
          <p:cNvSpPr/>
          <p:nvPr/>
        </p:nvSpPr>
        <p:spPr>
          <a:xfrm rot="2826334">
            <a:off x="5065202" y="2112222"/>
            <a:ext cx="743065" cy="32142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34B2F0DB-5221-4162-A023-8D7F46E1E64D}" type="datetime1">
              <a:rPr lang="en-US" smtClean="0"/>
              <a:t>3/22/2024</a:t>
            </a:fld>
            <a:endParaRPr lang="en-US" dirty="0"/>
          </a:p>
        </p:txBody>
      </p:sp>
    </p:spTree>
    <p:custDataLst>
      <p:tags r:id="rId1"/>
    </p:custDataLst>
    <p:extLst>
      <p:ext uri="{BB962C8B-B14F-4D97-AF65-F5344CB8AC3E}">
        <p14:creationId xmlns:p14="http://schemas.microsoft.com/office/powerpoint/2010/main" val="1419979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54" y="457200"/>
            <a:ext cx="2590800" cy="5849006"/>
          </a:xfrm>
        </p:spPr>
        <p:txBody>
          <a:bodyPr>
            <a:normAutofit/>
          </a:bodyPr>
          <a:lstStyle/>
          <a:p>
            <a:pPr algn="l"/>
            <a:r>
              <a:rPr lang="en-US" dirty="0"/>
              <a:t>Four Key Messages of the Healthy Beverages in Child Care Act</a:t>
            </a:r>
          </a:p>
        </p:txBody>
      </p:sp>
      <p:pic>
        <p:nvPicPr>
          <p:cNvPr id="1026" name="Picture 2" descr="C:\Users\rrose1\Desktop\Healthy Beverages_Water Project\HealthyBevPoster.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0425" y="914400"/>
            <a:ext cx="3354549" cy="457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880B331E-9D21-4A5C-88B5-A91CCABAB4BC}" type="datetime1">
              <a:rPr lang="en-US" smtClean="0"/>
              <a:t>3/22/2024</a:t>
            </a:fld>
            <a:endParaRPr lang="en-US"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5034" y="1524000"/>
            <a:ext cx="3429063" cy="4572000"/>
          </a:xfrm>
          <a:prstGeom prst="rect">
            <a:avLst/>
          </a:prstGeom>
          <a:ln>
            <a:solidFill>
              <a:schemeClr val="tx1"/>
            </a:solidFill>
          </a:ln>
        </p:spPr>
      </p:pic>
    </p:spTree>
    <p:custDataLst>
      <p:tags r:id="rId1"/>
    </p:custDataLst>
    <p:extLst>
      <p:ext uri="{BB962C8B-B14F-4D97-AF65-F5344CB8AC3E}">
        <p14:creationId xmlns:p14="http://schemas.microsoft.com/office/powerpoint/2010/main" val="3228773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b="1" dirty="0"/>
              <a:t>Policies for Feeding </a:t>
            </a:r>
            <a:br>
              <a:rPr lang="en-US" b="1" dirty="0"/>
            </a:br>
            <a:r>
              <a:rPr lang="en-US" b="1" dirty="0"/>
              <a:t>Children in Child Care</a:t>
            </a:r>
            <a:br>
              <a:rPr lang="en-US" dirty="0"/>
            </a:br>
            <a:endParaRPr lang="en-US" dirty="0"/>
          </a:p>
        </p:txBody>
      </p:sp>
      <p:sp>
        <p:nvSpPr>
          <p:cNvPr id="3" name="Content Placeholder 2"/>
          <p:cNvSpPr>
            <a:spLocks noGrp="1"/>
          </p:cNvSpPr>
          <p:nvPr>
            <p:ph idx="1"/>
          </p:nvPr>
        </p:nvSpPr>
        <p:spPr/>
        <p:txBody>
          <a:bodyPr>
            <a:normAutofit/>
          </a:bodyPr>
          <a:lstStyle/>
          <a:p>
            <a:r>
              <a:rPr lang="en-US" sz="3200" dirty="0"/>
              <a:t>Written Policies</a:t>
            </a:r>
          </a:p>
          <a:p>
            <a:r>
              <a:rPr lang="en-US" sz="3200" dirty="0"/>
              <a:t>Staff training</a:t>
            </a:r>
          </a:p>
          <a:p>
            <a:r>
              <a:rPr lang="en-US" sz="3200" dirty="0"/>
              <a:t>Family Engagement</a:t>
            </a:r>
          </a:p>
          <a:p>
            <a:r>
              <a:rPr lang="en-US" sz="3200" dirty="0"/>
              <a:t>Children with Special Dietary Needs, for example, food allergies</a:t>
            </a:r>
          </a:p>
          <a:p>
            <a:endParaRPr lang="en-US" dirty="0"/>
          </a:p>
        </p:txBody>
      </p:sp>
      <p:sp>
        <p:nvSpPr>
          <p:cNvPr id="4" name="Date Placeholder 3"/>
          <p:cNvSpPr>
            <a:spLocks noGrp="1"/>
          </p:cNvSpPr>
          <p:nvPr>
            <p:ph type="dt" sz="half" idx="10"/>
          </p:nvPr>
        </p:nvSpPr>
        <p:spPr/>
        <p:txBody>
          <a:bodyPr/>
          <a:lstStyle/>
          <a:p>
            <a:fld id="{43B365BE-C3FC-465B-91A6-FA29E3287AAF}" type="datetime1">
              <a:rPr lang="en-US" smtClean="0"/>
              <a:t>3/22/2024</a:t>
            </a:fld>
            <a:endParaRPr lang="en-US" dirty="0"/>
          </a:p>
        </p:txBody>
      </p:sp>
    </p:spTree>
    <p:custDataLst>
      <p:tags r:id="rId1"/>
    </p:custDataLst>
    <p:extLst>
      <p:ext uri="{BB962C8B-B14F-4D97-AF65-F5344CB8AC3E}">
        <p14:creationId xmlns:p14="http://schemas.microsoft.com/office/powerpoint/2010/main" val="3808970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a:t>What is the USDA's Child and Adult Care Food Program (CACFP)?</a:t>
            </a:r>
          </a:p>
        </p:txBody>
      </p:sp>
      <p:sp>
        <p:nvSpPr>
          <p:cNvPr id="3" name="Content Placeholder 2"/>
          <p:cNvSpPr>
            <a:spLocks noGrp="1"/>
          </p:cNvSpPr>
          <p:nvPr>
            <p:ph idx="1"/>
          </p:nvPr>
        </p:nvSpPr>
        <p:spPr>
          <a:xfrm>
            <a:off x="628650" y="1576552"/>
            <a:ext cx="7896554" cy="3452648"/>
          </a:xfrm>
        </p:spPr>
        <p:txBody>
          <a:bodyPr>
            <a:noAutofit/>
          </a:bodyPr>
          <a:lstStyle/>
          <a:p>
            <a:pPr marL="0" indent="0">
              <a:buNone/>
            </a:pPr>
            <a:r>
              <a:rPr lang="en-US" sz="2400" dirty="0"/>
              <a:t>Meal Patterns for children 1-13 years</a:t>
            </a:r>
          </a:p>
          <a:p>
            <a:pPr marL="0" indent="0">
              <a:buNone/>
            </a:pPr>
            <a:r>
              <a:rPr lang="en-US" sz="2000" dirty="0">
                <a:hlinkClick r:id="rId4"/>
              </a:rPr>
              <a:t>www.fns.usda.gov/sites/default/files/cacfp/CACFP_MealBP.pdf</a:t>
            </a:r>
            <a:endParaRPr lang="en-US" sz="2000" dirty="0"/>
          </a:p>
          <a:p>
            <a:pPr marL="0" indent="0">
              <a:buNone/>
            </a:pPr>
            <a:r>
              <a:rPr lang="en-US" sz="2400" dirty="0"/>
              <a:t>Meal Patterns for infants up to age one: </a:t>
            </a:r>
            <a:r>
              <a:rPr lang="en-US" sz="2000" dirty="0">
                <a:hlinkClick r:id="rId5"/>
              </a:rPr>
              <a:t>www.fns.usda.gov/sites/default/files/cacfp/CACFP_InfantMealPattern_FactSheet_V2.pdf</a:t>
            </a:r>
            <a:r>
              <a:rPr lang="en-US" sz="2000" dirty="0"/>
              <a:t> </a:t>
            </a:r>
          </a:p>
          <a:p>
            <a:pPr marL="0" indent="0">
              <a:buNone/>
            </a:pPr>
            <a:r>
              <a:rPr lang="en-US" sz="2400" dirty="0"/>
              <a:t>Best Practices for Nutrition: </a:t>
            </a:r>
            <a:r>
              <a:rPr lang="en-US" sz="2000" dirty="0">
                <a:hlinkClick r:id="rId6"/>
              </a:rPr>
              <a:t>http://www.fns.usda.gov/sites/default/files/cacfp/CACFP_factBP.pdf</a:t>
            </a:r>
            <a:endParaRPr lang="en-US" sz="2000" dirty="0"/>
          </a:p>
          <a:p>
            <a:pPr marL="0" indent="0">
              <a:buNone/>
            </a:pPr>
            <a:r>
              <a:rPr lang="en-US" sz="2400" dirty="0"/>
              <a:t>Sample Menus for Child Care:</a:t>
            </a:r>
          </a:p>
          <a:p>
            <a:pPr marL="0" indent="0">
              <a:buNone/>
            </a:pPr>
            <a:r>
              <a:rPr lang="en-US" sz="2000" dirty="0">
                <a:hlinkClick r:id="rId7"/>
              </a:rPr>
              <a:t>http://www.theicn.org/documentlibraryfiles/PDF/20100203013049.pdf</a:t>
            </a:r>
            <a:endParaRPr lang="en-US" sz="2000" dirty="0"/>
          </a:p>
          <a:p>
            <a:pPr marL="0" indent="0">
              <a:buNone/>
            </a:pPr>
            <a:endParaRPr lang="en-US" sz="2400" dirty="0"/>
          </a:p>
          <a:p>
            <a:pPr marL="0" indent="0">
              <a:buNone/>
            </a:pPr>
            <a:endParaRPr lang="en-US" sz="2400" dirty="0"/>
          </a:p>
          <a:p>
            <a:pPr marL="0" indent="0">
              <a:buNone/>
            </a:pPr>
            <a:endParaRPr lang="en-US" sz="2000" dirty="0"/>
          </a:p>
        </p:txBody>
      </p:sp>
      <p:sp>
        <p:nvSpPr>
          <p:cNvPr id="4" name="Date Placeholder 3"/>
          <p:cNvSpPr>
            <a:spLocks noGrp="1"/>
          </p:cNvSpPr>
          <p:nvPr>
            <p:ph type="dt" sz="half" idx="10"/>
          </p:nvPr>
        </p:nvSpPr>
        <p:spPr/>
        <p:txBody>
          <a:bodyPr/>
          <a:lstStyle/>
          <a:p>
            <a:fld id="{A2B7CC47-EFA7-443A-9CE3-49E242A2DC2B}" type="datetime1">
              <a:rPr lang="en-US" smtClean="0"/>
              <a:t>3/22/2024</a:t>
            </a:fld>
            <a:endParaRPr lang="en-US" dirty="0"/>
          </a:p>
        </p:txBody>
      </p:sp>
    </p:spTree>
    <p:custDataLst>
      <p:tags r:id="rId1"/>
    </p:custDataLst>
    <p:extLst>
      <p:ext uri="{BB962C8B-B14F-4D97-AF65-F5344CB8AC3E}">
        <p14:creationId xmlns:p14="http://schemas.microsoft.com/office/powerpoint/2010/main" val="1836885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a:t>What is the USDA's Child and Adult Care Food Program (CACFP)?</a:t>
            </a:r>
          </a:p>
        </p:txBody>
      </p:sp>
      <p:sp>
        <p:nvSpPr>
          <p:cNvPr id="3" name="Content Placeholder 2"/>
          <p:cNvSpPr>
            <a:spLocks noGrp="1"/>
          </p:cNvSpPr>
          <p:nvPr>
            <p:ph idx="1"/>
          </p:nvPr>
        </p:nvSpPr>
        <p:spPr>
          <a:xfrm>
            <a:off x="628650" y="1576552"/>
            <a:ext cx="7896554" cy="5076496"/>
          </a:xfrm>
        </p:spPr>
        <p:txBody>
          <a:bodyPr>
            <a:noAutofit/>
          </a:bodyPr>
          <a:lstStyle/>
          <a:p>
            <a:pPr lvl="0"/>
            <a:r>
              <a:rPr lang="en-US" sz="2400" dirty="0"/>
              <a:t>Contact the California Department of Education (CDE) Nutrition Services Division, CACFP Unit at </a:t>
            </a:r>
            <a:r>
              <a:rPr lang="en-US" sz="2400" u="sng" dirty="0">
                <a:hlinkClick r:id="rId4"/>
              </a:rPr>
              <a:t>www.cde.ca.gov/ls/nu/cc/</a:t>
            </a:r>
            <a:r>
              <a:rPr lang="en-US" sz="2400" u="sng" dirty="0"/>
              <a:t> </a:t>
            </a:r>
            <a:r>
              <a:rPr lang="en-US" sz="2400" u="sng" dirty="0" err="1"/>
              <a:t>ot</a:t>
            </a:r>
            <a:endParaRPr lang="en-US" sz="2400" dirty="0"/>
          </a:p>
          <a:p>
            <a:r>
              <a:rPr lang="en-US" sz="2400" dirty="0"/>
              <a:t>Contact your local CACFP sponsor for information about eligibility, enrollment, reimbursement rates, contact information for local sponsors can at </a:t>
            </a:r>
            <a:r>
              <a:rPr lang="en-US" sz="2400" u="sng" dirty="0">
                <a:hlinkClick r:id="rId5"/>
              </a:rPr>
              <a:t>www.cde.ca.gov/ds/sh/sn/cacfpsponsormap.asp</a:t>
            </a:r>
            <a:r>
              <a:rPr lang="en-US" sz="2400" dirty="0"/>
              <a:t> </a:t>
            </a:r>
          </a:p>
          <a:p>
            <a:r>
              <a:rPr lang="en-US" sz="2400" dirty="0"/>
              <a:t>Your local CACFP Sponsor:</a:t>
            </a:r>
          </a:p>
          <a:p>
            <a:pPr marL="0" indent="0">
              <a:buNone/>
            </a:pPr>
            <a:r>
              <a:rPr lang="en-US" sz="2400" dirty="0"/>
              <a:t>_______________________________________</a:t>
            </a:r>
          </a:p>
        </p:txBody>
      </p:sp>
      <p:sp>
        <p:nvSpPr>
          <p:cNvPr id="4" name="Date Placeholder 3"/>
          <p:cNvSpPr>
            <a:spLocks noGrp="1"/>
          </p:cNvSpPr>
          <p:nvPr>
            <p:ph type="dt" sz="half" idx="10"/>
          </p:nvPr>
        </p:nvSpPr>
        <p:spPr/>
        <p:txBody>
          <a:bodyPr/>
          <a:lstStyle/>
          <a:p>
            <a:fld id="{A2B7CC47-EFA7-443A-9CE3-49E242A2DC2B}" type="datetime1">
              <a:rPr lang="en-US" smtClean="0"/>
              <a:t>3/22/2024</a:t>
            </a:fld>
            <a:endParaRPr lang="en-US" dirty="0"/>
          </a:p>
        </p:txBody>
      </p:sp>
    </p:spTree>
    <p:custDataLst>
      <p:tags r:id="rId1"/>
    </p:custDataLst>
    <p:extLst>
      <p:ext uri="{BB962C8B-B14F-4D97-AF65-F5344CB8AC3E}">
        <p14:creationId xmlns:p14="http://schemas.microsoft.com/office/powerpoint/2010/main" val="2845693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fontScale="55000" lnSpcReduction="20000"/>
          </a:bodyPr>
          <a:lstStyle/>
          <a:p>
            <a:r>
              <a:rPr lang="en-US" dirty="0"/>
              <a:t>Visit the California Emergency Medical Services Authority (EMSA) Child Care Nutrition Training webpage for resources and additional information about children's nutrition. </a:t>
            </a:r>
            <a:r>
              <a:rPr lang="en-US" dirty="0">
                <a:hlinkClick r:id="rId4"/>
              </a:rPr>
              <a:t>www.emsa.ca.gov/childcare_nutrition</a:t>
            </a:r>
            <a:r>
              <a:rPr lang="en-US" dirty="0"/>
              <a:t> </a:t>
            </a:r>
          </a:p>
          <a:p>
            <a:pPr marL="0" indent="0">
              <a:buNone/>
            </a:pPr>
            <a:endParaRPr lang="en-US" dirty="0"/>
          </a:p>
          <a:p>
            <a:r>
              <a:rPr lang="en-US" dirty="0"/>
              <a:t>Find Ellyn </a:t>
            </a:r>
            <a:r>
              <a:rPr lang="en-US" dirty="0" err="1"/>
              <a:t>Satter's</a:t>
            </a:r>
            <a:r>
              <a:rPr lang="en-US" dirty="0"/>
              <a:t> Division of Responsibility in Feeding at: </a:t>
            </a:r>
            <a:r>
              <a:rPr lang="en-US" dirty="0">
                <a:hlinkClick r:id="rId5"/>
              </a:rPr>
              <a:t>http://ellynsatterinstitute.org/dor/divisionofresponsibilityinfeeding.php#sthash.TApwJdwM.cIADwTCz.dpuf</a:t>
            </a:r>
            <a:r>
              <a:rPr lang="en-US" dirty="0"/>
              <a:t> </a:t>
            </a:r>
          </a:p>
          <a:p>
            <a:endParaRPr lang="en-US" dirty="0"/>
          </a:p>
          <a:p>
            <a:r>
              <a:rPr lang="en-US" dirty="0"/>
              <a:t>Find NAP SACC Sample Nutrition Polices at:</a:t>
            </a:r>
          </a:p>
          <a:p>
            <a:pPr marL="400050" lvl="1" indent="0">
              <a:buNone/>
            </a:pPr>
            <a:r>
              <a:rPr lang="en-US" dirty="0">
                <a:hlinkClick r:id="rId6"/>
              </a:rPr>
              <a:t>www.centertrt.org/content/docs/Intervention_Documents/Intervention_Materials/NAP_SACC/Technical_Assistance_Materials/Sample_Nutrition_and_Physical_Activity_Policy.pdf</a:t>
            </a:r>
            <a:r>
              <a:rPr lang="en-US" dirty="0"/>
              <a:t> </a:t>
            </a:r>
          </a:p>
          <a:p>
            <a:pPr marL="0" indent="0">
              <a:buNone/>
            </a:pPr>
            <a:endParaRPr lang="en-US" dirty="0"/>
          </a:p>
          <a:p>
            <a:r>
              <a:rPr lang="en-US" dirty="0"/>
              <a:t>Find </a:t>
            </a:r>
            <a:r>
              <a:rPr lang="en-US" i="1" dirty="0"/>
              <a:t>Dietary Guidelines for Americans</a:t>
            </a:r>
            <a:r>
              <a:rPr lang="en-US" dirty="0"/>
              <a:t> at: </a:t>
            </a:r>
            <a:r>
              <a:rPr lang="en-US" dirty="0">
                <a:hlinkClick r:id="rId7"/>
              </a:rPr>
              <a:t>https://health.gov/dietaryguidelines/2015/guidelines/</a:t>
            </a:r>
            <a:r>
              <a:rPr lang="en-US" dirty="0"/>
              <a:t> </a:t>
            </a:r>
          </a:p>
          <a:p>
            <a:pPr marL="0" indent="0">
              <a:buNone/>
            </a:pPr>
            <a:endParaRPr lang="en-US" dirty="0"/>
          </a:p>
          <a:p>
            <a:r>
              <a:rPr lang="en-US" dirty="0"/>
              <a:t>Supporting Breastfeeding Families: A Toolkit for Child Care Providers</a:t>
            </a:r>
          </a:p>
          <a:p>
            <a:pPr marL="400050" lvl="1" indent="0">
              <a:buNone/>
            </a:pPr>
            <a:r>
              <a:rPr lang="en-US" dirty="0">
                <a:hlinkClick r:id="rId8"/>
              </a:rPr>
              <a:t>http://californiabreastfeeding.org/wp-content/uploads/2012/09/Breastfeeding_Friendly_Child_Care_Toolkit_Alameda.pdf</a:t>
            </a:r>
            <a:r>
              <a:rPr lang="en-US" dirty="0"/>
              <a:t> </a:t>
            </a:r>
          </a:p>
        </p:txBody>
      </p:sp>
      <p:sp>
        <p:nvSpPr>
          <p:cNvPr id="4" name="Date Placeholder 3"/>
          <p:cNvSpPr>
            <a:spLocks noGrp="1"/>
          </p:cNvSpPr>
          <p:nvPr>
            <p:ph type="dt" sz="half" idx="10"/>
          </p:nvPr>
        </p:nvSpPr>
        <p:spPr/>
        <p:txBody>
          <a:bodyPr/>
          <a:lstStyle/>
          <a:p>
            <a:fld id="{9B31F2C5-FCD9-4BD1-B09D-92F223728320}" type="datetime1">
              <a:rPr lang="en-US" smtClean="0"/>
              <a:t>3/22/2024</a:t>
            </a:fld>
            <a:endParaRPr lang="en-US" dirty="0"/>
          </a:p>
        </p:txBody>
      </p:sp>
    </p:spTree>
    <p:custDataLst>
      <p:tags r:id="rId1"/>
    </p:custDataLst>
    <p:extLst>
      <p:ext uri="{BB962C8B-B14F-4D97-AF65-F5344CB8AC3E}">
        <p14:creationId xmlns:p14="http://schemas.microsoft.com/office/powerpoint/2010/main" val="394191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99A57E36-9840-4C72-9A8F-1C6C97B958A7}" type="datetime1">
              <a:rPr lang="en-US" smtClean="0"/>
              <a:t>3/22/2024</a:t>
            </a:fld>
            <a:endParaRPr lang="en-US" dirty="0"/>
          </a:p>
        </p:txBody>
      </p:sp>
    </p:spTree>
    <p:custDataLst>
      <p:tags r:id="rId1"/>
    </p:custDataLst>
    <p:extLst>
      <p:ext uri="{BB962C8B-B14F-4D97-AF65-F5344CB8AC3E}">
        <p14:creationId xmlns:p14="http://schemas.microsoft.com/office/powerpoint/2010/main" val="428990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4313"/>
            <a:ext cx="8229600" cy="1143000"/>
          </a:xfrm>
        </p:spPr>
        <p:txBody>
          <a:bodyPr/>
          <a:lstStyle/>
          <a:p>
            <a:r>
              <a:rPr lang="en-US" dirty="0"/>
              <a:t>Infant Feeding</a:t>
            </a:r>
          </a:p>
        </p:txBody>
      </p:sp>
      <p:sp>
        <p:nvSpPr>
          <p:cNvPr id="3" name="Content Placeholder 2"/>
          <p:cNvSpPr>
            <a:spLocks noGrp="1"/>
          </p:cNvSpPr>
          <p:nvPr>
            <p:ph idx="1"/>
          </p:nvPr>
        </p:nvSpPr>
        <p:spPr>
          <a:xfrm>
            <a:off x="457200" y="1905000"/>
            <a:ext cx="8229600" cy="3886200"/>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path path="circle">
              <a:fillToRect l="100000" b="100000"/>
            </a:path>
            <a:tileRect t="-100000" r="-100000"/>
          </a:gradFill>
        </p:spPr>
        <p:txBody>
          <a:bodyPr>
            <a:normAutofit/>
          </a:bodyPr>
          <a:lstStyle/>
          <a:p>
            <a:pPr marL="0" indent="0" defTabSz="457200">
              <a:buNone/>
            </a:pPr>
            <a:r>
              <a:rPr lang="en-US" dirty="0">
                <a:solidFill>
                  <a:srgbClr val="003473"/>
                </a:solidFill>
                <a:ea typeface="Adobe Gothic Std B" panose="020B0800000000000000" pitchFamily="34" charset="-128"/>
              </a:rPr>
              <a:t>Breastmilk is the </a:t>
            </a:r>
            <a:r>
              <a:rPr lang="en-US" b="1" dirty="0">
                <a:solidFill>
                  <a:srgbClr val="003473"/>
                </a:solidFill>
                <a:ea typeface="Adobe Gothic Std B" panose="020B0800000000000000" pitchFamily="34" charset="-128"/>
              </a:rPr>
              <a:t>healthiest</a:t>
            </a:r>
            <a:r>
              <a:rPr lang="en-US" dirty="0">
                <a:solidFill>
                  <a:srgbClr val="003473"/>
                </a:solidFill>
                <a:ea typeface="Adobe Gothic Std B" panose="020B0800000000000000" pitchFamily="34" charset="-128"/>
              </a:rPr>
              <a:t> source of milk for infants.</a:t>
            </a:r>
          </a:p>
          <a:p>
            <a:pPr marL="571500" indent="-571500" defTabSz="457200">
              <a:buFont typeface="Wingdings" panose="05000000000000000000" pitchFamily="2" charset="2"/>
              <a:buChar char="Ø"/>
            </a:pPr>
            <a:r>
              <a:rPr lang="en-US" dirty="0">
                <a:solidFill>
                  <a:srgbClr val="003473"/>
                </a:solidFill>
              </a:rPr>
              <a:t>Contains all of the nutrients infants need and is easiest to digest.</a:t>
            </a:r>
            <a:endParaRPr lang="en-US" dirty="0">
              <a:solidFill>
                <a:srgbClr val="003473"/>
              </a:solidFill>
              <a:ea typeface="Adobe Gothic Std B" panose="020B0800000000000000" pitchFamily="34" charset="-128"/>
            </a:endParaRPr>
          </a:p>
          <a:p>
            <a:pPr marL="571500" indent="-571500" defTabSz="457200">
              <a:buFont typeface="Wingdings" panose="05000000000000000000" pitchFamily="2" charset="2"/>
              <a:buChar char="Ø"/>
            </a:pPr>
            <a:r>
              <a:rPr lang="en-US" dirty="0">
                <a:solidFill>
                  <a:srgbClr val="003473"/>
                </a:solidFill>
              </a:rPr>
              <a:t>Protects infants from common illnesses, allergies, and, obesity</a:t>
            </a:r>
          </a:p>
          <a:p>
            <a:pPr marL="571500" indent="-571500" defTabSz="457200">
              <a:buFont typeface="Wingdings" panose="05000000000000000000" pitchFamily="2" charset="2"/>
              <a:buChar char="Ø"/>
            </a:pPr>
            <a:r>
              <a:rPr lang="en-US" dirty="0">
                <a:solidFill>
                  <a:srgbClr val="003473"/>
                </a:solidFill>
              </a:rPr>
              <a:t>Promotes good health for mothers</a:t>
            </a:r>
          </a:p>
          <a:p>
            <a:endParaRPr lang="en-US" dirty="0"/>
          </a:p>
        </p:txBody>
      </p:sp>
      <p:pic>
        <p:nvPicPr>
          <p:cNvPr id="4" name="Picture 3"/>
          <p:cNvPicPr/>
          <p:nvPr/>
        </p:nvPicPr>
        <p:blipFill rotWithShape="1">
          <a:blip r:embed="rId4">
            <a:extLst>
              <a:ext uri="{BEBA8EAE-BF5A-486C-A8C5-ECC9F3942E4B}">
                <a14:imgProps xmlns:a14="http://schemas.microsoft.com/office/drawing/2010/main">
                  <a14:imgLayer r:embed="rId5">
                    <a14:imgEffect>
                      <a14:backgroundRemoval t="28223" b="79492" l="10658" r="27362"/>
                    </a14:imgEffect>
                  </a14:imgLayer>
                </a14:imgProps>
              </a:ext>
            </a:extLst>
          </a:blip>
          <a:srcRect l="8727" t="28189" r="70719" b="20772"/>
          <a:stretch/>
        </p:blipFill>
        <p:spPr bwMode="auto">
          <a:xfrm>
            <a:off x="7315200" y="41841"/>
            <a:ext cx="1741805" cy="1597025"/>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78826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1F497D"/>
                </a:solidFill>
              </a:rPr>
              <a:t>How to Support </a:t>
            </a:r>
            <a:br>
              <a:rPr lang="en-US" b="1" dirty="0">
                <a:solidFill>
                  <a:srgbClr val="1F497D"/>
                </a:solidFill>
              </a:rPr>
            </a:br>
            <a:r>
              <a:rPr lang="en-US" b="1" dirty="0">
                <a:solidFill>
                  <a:srgbClr val="1F497D"/>
                </a:solidFill>
              </a:rPr>
              <a:t>Breastfeeding in Child Care</a:t>
            </a:r>
          </a:p>
        </p:txBody>
      </p:sp>
      <p:sp>
        <p:nvSpPr>
          <p:cNvPr id="3" name="Content Placeholder 2"/>
          <p:cNvSpPr>
            <a:spLocks noGrp="1"/>
          </p:cNvSpPr>
          <p:nvPr>
            <p:ph idx="1"/>
          </p:nvPr>
        </p:nvSpPr>
        <p:spPr>
          <a:xfrm>
            <a:off x="457200" y="2057400"/>
            <a:ext cx="8229600" cy="3505199"/>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lin ang="10800000" scaled="1"/>
            <a:tileRect/>
          </a:gradFill>
        </p:spPr>
        <p:txBody>
          <a:bodyPr/>
          <a:lstStyle/>
          <a:p>
            <a:pPr defTabSz="457200">
              <a:buFont typeface="Wingdings" panose="05000000000000000000" pitchFamily="2" charset="2"/>
              <a:buChar char="Ø"/>
            </a:pPr>
            <a:r>
              <a:rPr lang="en-US" dirty="0">
                <a:solidFill>
                  <a:srgbClr val="003473"/>
                </a:solidFill>
                <a:ea typeface="Adobe Gothic Std B" panose="020B0800000000000000" pitchFamily="34" charset="-128"/>
              </a:rPr>
              <a:t>Let parents know you support breastfeeding.</a:t>
            </a:r>
          </a:p>
          <a:p>
            <a:pPr defTabSz="457200">
              <a:buFont typeface="Wingdings" panose="05000000000000000000" pitchFamily="2" charset="2"/>
              <a:buChar char="Ø"/>
            </a:pPr>
            <a:r>
              <a:rPr lang="en-US" dirty="0">
                <a:solidFill>
                  <a:srgbClr val="003473"/>
                </a:solidFill>
                <a:ea typeface="Adobe Gothic Std B" panose="020B0800000000000000" pitchFamily="34" charset="-128"/>
              </a:rPr>
              <a:t>Provide a </a:t>
            </a:r>
            <a:r>
              <a:rPr lang="en-US" dirty="0">
                <a:solidFill>
                  <a:srgbClr val="003473"/>
                </a:solidFill>
              </a:rPr>
              <a:t>quiet, comfortable, private place for mothers to breastfeed.</a:t>
            </a:r>
            <a:endParaRPr lang="en-US" dirty="0">
              <a:solidFill>
                <a:srgbClr val="003473"/>
              </a:solidFill>
              <a:ea typeface="Adobe Gothic Std B" panose="020B0800000000000000" pitchFamily="34" charset="-128"/>
            </a:endParaRPr>
          </a:p>
          <a:p>
            <a:pPr defTabSz="457200">
              <a:buFont typeface="Wingdings" panose="05000000000000000000" pitchFamily="2" charset="2"/>
              <a:buChar char="Ø"/>
            </a:pPr>
            <a:r>
              <a:rPr lang="en-US" dirty="0">
                <a:solidFill>
                  <a:srgbClr val="003473"/>
                </a:solidFill>
                <a:ea typeface="Adobe Gothic Std B" panose="020B0800000000000000" pitchFamily="34" charset="-128"/>
              </a:rPr>
              <a:t>Learn how to safely handle and store breastmilk.</a:t>
            </a:r>
          </a:p>
          <a:p>
            <a:endParaRPr lang="en-US" dirty="0"/>
          </a:p>
        </p:txBody>
      </p:sp>
      <p:pic>
        <p:nvPicPr>
          <p:cNvPr id="4" name="Picture 3"/>
          <p:cNvPicPr/>
          <p:nvPr/>
        </p:nvPicPr>
        <p:blipFill rotWithShape="1">
          <a:blip r:embed="rId4">
            <a:extLst>
              <a:ext uri="{BEBA8EAE-BF5A-486C-A8C5-ECC9F3942E4B}">
                <a14:imgProps xmlns:a14="http://schemas.microsoft.com/office/drawing/2010/main">
                  <a14:imgLayer r:embed="rId5">
                    <a14:imgEffect>
                      <a14:backgroundRemoval t="28223" b="79492" l="10658" r="27362"/>
                    </a14:imgEffect>
                  </a14:imgLayer>
                </a14:imgProps>
              </a:ext>
            </a:extLst>
          </a:blip>
          <a:srcRect l="8727" t="28189" r="70719" b="20772"/>
          <a:stretch/>
        </p:blipFill>
        <p:spPr bwMode="auto">
          <a:xfrm>
            <a:off x="7402195" y="37300"/>
            <a:ext cx="1741805" cy="1597025"/>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61480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Feeding</a:t>
            </a:r>
          </a:p>
        </p:txBody>
      </p:sp>
      <p:sp>
        <p:nvSpPr>
          <p:cNvPr id="3" name="Content Placeholder 2"/>
          <p:cNvSpPr>
            <a:spLocks noGrp="1"/>
          </p:cNvSpPr>
          <p:nvPr>
            <p:ph idx="1"/>
          </p:nvPr>
        </p:nvSpPr>
        <p:spPr>
          <a:xfrm>
            <a:off x="457200" y="1600201"/>
            <a:ext cx="8229600" cy="3810000"/>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lin ang="16200000" scaled="1"/>
            <a:tileRect/>
          </a:gradFill>
        </p:spPr>
        <p:txBody>
          <a:bodyPr>
            <a:normAutofit/>
          </a:bodyPr>
          <a:lstStyle/>
          <a:p>
            <a:pPr marL="0" indent="0">
              <a:buNone/>
            </a:pPr>
            <a:r>
              <a:rPr lang="en-US" dirty="0"/>
              <a:t>► Iron-fortified formula is the best substitute for breast milk.  Don’t give infants cows milk.</a:t>
            </a:r>
          </a:p>
          <a:p>
            <a:pPr marL="0" indent="0">
              <a:buNone/>
            </a:pPr>
            <a:r>
              <a:rPr lang="en-US" dirty="0"/>
              <a:t>►Never use a microwave oven to heat the bottles.</a:t>
            </a:r>
          </a:p>
          <a:p>
            <a:pPr marL="0" indent="0">
              <a:buNone/>
            </a:pPr>
            <a:r>
              <a:rPr lang="en-US" dirty="0"/>
              <a:t>►Follow the instructions given by the manufacturer when mixing the formula with water.</a:t>
            </a:r>
          </a:p>
        </p:txBody>
      </p:sp>
    </p:spTree>
    <p:custDataLst>
      <p:tags r:id="rId1"/>
    </p:custDataLst>
    <p:extLst>
      <p:ext uri="{BB962C8B-B14F-4D97-AF65-F5344CB8AC3E}">
        <p14:creationId xmlns:p14="http://schemas.microsoft.com/office/powerpoint/2010/main" val="19375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Feed Infants on Demand </a:t>
            </a:r>
            <a:br>
              <a:rPr lang="en-US" dirty="0"/>
            </a:br>
            <a:r>
              <a:rPr lang="en-US" dirty="0"/>
              <a:t>(when they are hungry)</a:t>
            </a:r>
          </a:p>
        </p:txBody>
      </p:sp>
      <p:sp>
        <p:nvSpPr>
          <p:cNvPr id="3" name="Content Placeholder 2"/>
          <p:cNvSpPr>
            <a:spLocks noGrp="1"/>
          </p:cNvSpPr>
          <p:nvPr>
            <p:ph sz="half" idx="1"/>
          </p:nvPr>
        </p:nvSpPr>
        <p:spPr/>
        <p:txBody>
          <a:bodyPr>
            <a:normAutofit/>
          </a:bodyPr>
          <a:lstStyle/>
          <a:p>
            <a:pPr marL="0" indent="0">
              <a:buNone/>
            </a:pPr>
            <a:r>
              <a:rPr lang="en-US" dirty="0">
                <a:solidFill>
                  <a:srgbClr val="F78A28"/>
                </a:solidFill>
              </a:rPr>
              <a:t>Signs of Hunger</a:t>
            </a:r>
          </a:p>
          <a:p>
            <a:pPr marL="0" indent="0">
              <a:buNone/>
            </a:pPr>
            <a:r>
              <a:rPr lang="en-US" dirty="0"/>
              <a:t>Fussing and tossing                                               Sucking their hands                                        Crying</a:t>
            </a:r>
          </a:p>
          <a:p>
            <a:pPr marL="0" indent="0">
              <a:buNone/>
            </a:pPr>
            <a:r>
              <a:rPr lang="en-US" dirty="0"/>
              <a:t>Looking like they are going to cry. </a:t>
            </a:r>
          </a:p>
          <a:p>
            <a:pPr marL="0" indent="0">
              <a:buNone/>
            </a:pPr>
            <a:r>
              <a:rPr lang="en-US" dirty="0"/>
              <a:t>Rooting (sucking motion with the mouth)</a:t>
            </a:r>
          </a:p>
        </p:txBody>
      </p:sp>
      <p:sp>
        <p:nvSpPr>
          <p:cNvPr id="4" name="Content Placeholder 3"/>
          <p:cNvSpPr>
            <a:spLocks noGrp="1"/>
          </p:cNvSpPr>
          <p:nvPr>
            <p:ph sz="half" idx="2"/>
          </p:nvPr>
        </p:nvSpPr>
        <p:spPr/>
        <p:txBody>
          <a:bodyPr>
            <a:normAutofit/>
          </a:bodyPr>
          <a:lstStyle/>
          <a:p>
            <a:pPr marL="0" indent="0">
              <a:buNone/>
            </a:pPr>
            <a:r>
              <a:rPr lang="en-US" dirty="0">
                <a:solidFill>
                  <a:srgbClr val="F78A28"/>
                </a:solidFill>
              </a:rPr>
              <a:t>Signs of Fullness</a:t>
            </a:r>
          </a:p>
          <a:p>
            <a:pPr marL="0" indent="0">
              <a:buNone/>
            </a:pPr>
            <a:r>
              <a:rPr lang="en-US" dirty="0"/>
              <a:t>Sealing their lips together</a:t>
            </a:r>
          </a:p>
          <a:p>
            <a:pPr marL="0" indent="0">
              <a:buNone/>
            </a:pPr>
            <a:r>
              <a:rPr lang="en-US" dirty="0"/>
              <a:t>A decrease in sucking</a:t>
            </a:r>
          </a:p>
          <a:p>
            <a:pPr marL="0" indent="0">
              <a:buNone/>
            </a:pPr>
            <a:r>
              <a:rPr lang="en-US" dirty="0"/>
              <a:t>Spitting out the nipple</a:t>
            </a:r>
          </a:p>
          <a:p>
            <a:pPr marL="0" indent="0">
              <a:buNone/>
            </a:pPr>
            <a:r>
              <a:rPr lang="en-US" dirty="0"/>
              <a:t>Turning away from the  nipple</a:t>
            </a:r>
          </a:p>
          <a:p>
            <a:pPr marL="0" indent="0">
              <a:buNone/>
            </a:pPr>
            <a:r>
              <a:rPr lang="en-US" dirty="0"/>
              <a:t>Pushing the bottle away</a:t>
            </a:r>
          </a:p>
        </p:txBody>
      </p:sp>
    </p:spTree>
    <p:custDataLst>
      <p:tags r:id="rId1"/>
    </p:custDataLst>
    <p:extLst>
      <p:ext uri="{BB962C8B-B14F-4D97-AF65-F5344CB8AC3E}">
        <p14:creationId xmlns:p14="http://schemas.microsoft.com/office/powerpoint/2010/main" val="33541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0" y="0"/>
            <a:ext cx="9144000" cy="1098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 name="Rectangle 1"/>
          <p:cNvSpPr/>
          <p:nvPr/>
        </p:nvSpPr>
        <p:spPr>
          <a:xfrm>
            <a:off x="597878" y="1195452"/>
            <a:ext cx="7965831" cy="4401205"/>
          </a:xfrm>
          <a:prstGeom prst="rect">
            <a:avLst/>
          </a:prstGeom>
        </p:spPr>
        <p:txBody>
          <a:bodyPr wrap="square">
            <a:spAutoFit/>
          </a:bodyPr>
          <a:lstStyle/>
          <a:p>
            <a:pPr defTabSz="457200"/>
            <a:endParaRPr lang="en-US" sz="2800" dirty="0">
              <a:solidFill>
                <a:srgbClr val="F78A28"/>
              </a:solidFill>
              <a:ea typeface="Adobe Gothic Std B" panose="020B0800000000000000" pitchFamily="34" charset="-128"/>
            </a:endParaRPr>
          </a:p>
          <a:p>
            <a:pPr defTabSz="457200"/>
            <a:r>
              <a:rPr lang="en-US" sz="2800" dirty="0">
                <a:solidFill>
                  <a:srgbClr val="003473"/>
                </a:solidFill>
              </a:rPr>
              <a:t>Infants from birth to 6 months old drink only breastmilk or formula.</a:t>
            </a:r>
          </a:p>
          <a:p>
            <a:pPr defTabSz="457200"/>
            <a:endParaRPr lang="en-US" sz="2800" dirty="0">
              <a:solidFill>
                <a:srgbClr val="003473"/>
              </a:solidFill>
            </a:endParaRPr>
          </a:p>
          <a:p>
            <a:pPr defTabSz="457200"/>
            <a:r>
              <a:rPr lang="en-US" sz="2800" dirty="0">
                <a:solidFill>
                  <a:srgbClr val="003473"/>
                </a:solidFill>
              </a:rPr>
              <a:t>For infants 6 to 12 months, use a cup for water.</a:t>
            </a:r>
          </a:p>
          <a:p>
            <a:pPr defTabSz="457200"/>
            <a:endParaRPr lang="en-US" sz="2800" dirty="0">
              <a:solidFill>
                <a:srgbClr val="003473"/>
              </a:solidFill>
              <a:ea typeface="Adobe Gothic Std B" panose="020B0800000000000000" pitchFamily="34" charset="-128"/>
            </a:endParaRPr>
          </a:p>
          <a:p>
            <a:pPr defTabSz="457200"/>
            <a:r>
              <a:rPr lang="en-US" sz="2800" dirty="0">
                <a:solidFill>
                  <a:srgbClr val="003473"/>
                </a:solidFill>
                <a:ea typeface="Adobe Gothic Std B" panose="020B0800000000000000" pitchFamily="34" charset="-128"/>
              </a:rPr>
              <a:t>Avoid juice or sweetened drinks for infants.</a:t>
            </a:r>
          </a:p>
          <a:p>
            <a:pPr defTabSz="457200"/>
            <a:r>
              <a:rPr lang="en-US" sz="2800" dirty="0">
                <a:solidFill>
                  <a:srgbClr val="F78A28"/>
                </a:solidFill>
                <a:ea typeface="Adobe Gothic Std B" panose="020B0800000000000000" pitchFamily="34" charset="-128"/>
              </a:rPr>
              <a:t> </a:t>
            </a:r>
            <a:endParaRPr lang="en-US" sz="2800" dirty="0">
              <a:solidFill>
                <a:srgbClr val="F78A28"/>
              </a:solidFill>
              <a:latin typeface="Calibri"/>
              <a:ea typeface="Adobe Gothic Std B" panose="020B0800000000000000" pitchFamily="34" charset="-128"/>
            </a:endParaRPr>
          </a:p>
          <a:p>
            <a:pPr defTabSz="457200"/>
            <a:endParaRPr lang="en-US" sz="2800" dirty="0">
              <a:solidFill>
                <a:srgbClr val="F78A28"/>
              </a:solidFill>
              <a:latin typeface="Calibri"/>
            </a:endParaRPr>
          </a:p>
          <a:p>
            <a:pPr defTabSz="457200"/>
            <a:endParaRPr lang="en-US" sz="2800" dirty="0">
              <a:solidFill>
                <a:srgbClr val="F78A28"/>
              </a:solidFill>
              <a:latin typeface="Calibri"/>
              <a:ea typeface="Adobe Gothic Std B" panose="020B0800000000000000" pitchFamily="34" charset="-128"/>
            </a:endParaRPr>
          </a:p>
        </p:txBody>
      </p:sp>
      <p:sp>
        <p:nvSpPr>
          <p:cNvPr id="3" name="TextBox 2"/>
          <p:cNvSpPr txBox="1"/>
          <p:nvPr/>
        </p:nvSpPr>
        <p:spPr>
          <a:xfrm>
            <a:off x="282327" y="260077"/>
            <a:ext cx="5878049" cy="707886"/>
          </a:xfrm>
          <a:prstGeom prst="rect">
            <a:avLst/>
          </a:prstGeom>
          <a:noFill/>
        </p:spPr>
        <p:txBody>
          <a:bodyPr wrap="square" rtlCol="0">
            <a:spAutoFit/>
          </a:bodyPr>
          <a:lstStyle/>
          <a:p>
            <a:r>
              <a:rPr lang="en-US" sz="4000" b="1" dirty="0">
                <a:solidFill>
                  <a:srgbClr val="1F497D"/>
                </a:solidFill>
              </a:rPr>
              <a:t>Infants: Other Beverages</a:t>
            </a:r>
            <a:endParaRPr lang="en-US" sz="4000" dirty="0"/>
          </a:p>
        </p:txBody>
      </p:sp>
      <p:pic>
        <p:nvPicPr>
          <p:cNvPr id="9" name="Picture 8"/>
          <p:cNvPicPr/>
          <p:nvPr/>
        </p:nvPicPr>
        <p:blipFill rotWithShape="1">
          <a:blip r:embed="rId4">
            <a:extLst>
              <a:ext uri="{BEBA8EAE-BF5A-486C-A8C5-ECC9F3942E4B}">
                <a14:imgProps xmlns:a14="http://schemas.microsoft.com/office/drawing/2010/main">
                  <a14:imgLayer r:embed="rId5">
                    <a14:imgEffect>
                      <a14:backgroundRemoval t="17188" b="87598" l="5367" r="42026"/>
                    </a14:imgEffect>
                  </a14:imgLayer>
                </a14:imgProps>
              </a:ext>
            </a:extLst>
          </a:blip>
          <a:srcRect l="5627" t="19585" r="57859" b="12463"/>
          <a:stretch/>
        </p:blipFill>
        <p:spPr bwMode="auto">
          <a:xfrm>
            <a:off x="6959098" y="4648200"/>
            <a:ext cx="2184902" cy="1562100"/>
          </a:xfrm>
          <a:prstGeom prst="rect">
            <a:avLst/>
          </a:prstGeom>
          <a:ln>
            <a:noFill/>
          </a:ln>
          <a:extLst>
            <a:ext uri="{53640926-AAD7-44D8-BBD7-CCE9431645EC}">
              <a14:shadowObscured xmlns:a14="http://schemas.microsoft.com/office/drawing/2010/main"/>
            </a:ext>
          </a:extLst>
        </p:spPr>
      </p:pic>
      <p:sp>
        <p:nvSpPr>
          <p:cNvPr id="4" name="Date Placeholder 3"/>
          <p:cNvSpPr>
            <a:spLocks noGrp="1"/>
          </p:cNvSpPr>
          <p:nvPr>
            <p:ph type="dt" sz="half" idx="10"/>
          </p:nvPr>
        </p:nvSpPr>
        <p:spPr/>
        <p:txBody>
          <a:bodyPr/>
          <a:lstStyle/>
          <a:p>
            <a:fld id="{3EBD8B7B-1404-4AD3-8130-53C7024D9B4B}" type="datetime1">
              <a:rPr lang="en-US" smtClean="0">
                <a:solidFill>
                  <a:prstClr val="black">
                    <a:tint val="75000"/>
                  </a:prstClr>
                </a:solidFill>
                <a:latin typeface="Calibri"/>
              </a:rPr>
              <a:t>3/22/2024</a:t>
            </a:fld>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2996027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FvtWgtN5"/>
  <p:tag name="ARTICULATE_SLIDE_COUNT" val="4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
      <a:dk1>
        <a:srgbClr val="003473"/>
      </a:dk1>
      <a:lt1>
        <a:srgbClr val="FFFFFF"/>
      </a:lt1>
      <a:dk2>
        <a:srgbClr val="003473"/>
      </a:dk2>
      <a:lt2>
        <a:srgbClr val="EEECE1"/>
      </a:lt2>
      <a:accent1>
        <a:srgbClr val="0066FF"/>
      </a:accent1>
      <a:accent2>
        <a:srgbClr val="121784"/>
      </a:accent2>
      <a:accent3>
        <a:srgbClr val="82E26C"/>
      </a:accent3>
      <a:accent4>
        <a:srgbClr val="D50DA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1599</TotalTime>
  <Words>5040</Words>
  <Application>Microsoft Office PowerPoint</Application>
  <PresentationFormat>Экран (4:3)</PresentationFormat>
  <Paragraphs>417</Paragraphs>
  <Slides>44</Slides>
  <Notes>44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44</vt:i4>
      </vt:variant>
    </vt:vector>
  </HeadingPairs>
  <TitlesOfParts>
    <vt:vector size="48" baseType="lpstr">
      <vt:lpstr>Arial</vt:lpstr>
      <vt:lpstr>Calibri</vt:lpstr>
      <vt:lpstr>Wingdings</vt:lpstr>
      <vt:lpstr>Office Theme</vt:lpstr>
      <vt:lpstr>Презентация PowerPoint</vt:lpstr>
      <vt:lpstr>Why is good nutrition  important for children?</vt:lpstr>
      <vt:lpstr> Nutrition Laws and Regulations for Child Care </vt:lpstr>
      <vt:lpstr>Four Key Messages of the Healthy Beverages in Child Care Act</vt:lpstr>
      <vt:lpstr>Infant Feeding</vt:lpstr>
      <vt:lpstr>How to Support  Breastfeeding in Child Care</vt:lpstr>
      <vt:lpstr>Formula Feeding</vt:lpstr>
      <vt:lpstr>Feed Infants on Demand  (when they are hungry)</vt:lpstr>
      <vt:lpstr>Презентация PowerPoint</vt:lpstr>
      <vt:lpstr>Introducing Solid Food </vt:lpstr>
      <vt:lpstr>Solid Food (Table Food)</vt:lpstr>
      <vt:lpstr>   Age-appropriate Meals and Snacks for Children in Child Care Settings</vt:lpstr>
      <vt:lpstr>Grains</vt:lpstr>
      <vt:lpstr>Презентация PowerPoint</vt:lpstr>
      <vt:lpstr>Vegetables</vt:lpstr>
      <vt:lpstr>Vegetables</vt:lpstr>
      <vt:lpstr>Quiz</vt:lpstr>
      <vt:lpstr>Quiz</vt:lpstr>
      <vt:lpstr>Fruit</vt:lpstr>
      <vt:lpstr>Fruit</vt:lpstr>
      <vt:lpstr> Choking Safety for Young Children </vt:lpstr>
      <vt:lpstr>Презентация PowerPoint</vt:lpstr>
      <vt:lpstr>Презентация PowerPoint</vt:lpstr>
      <vt:lpstr>Protein</vt:lpstr>
      <vt:lpstr>Safety</vt:lpstr>
      <vt:lpstr>Avoid</vt:lpstr>
      <vt:lpstr>Презентация PowerPoint</vt:lpstr>
      <vt:lpstr>Презентация PowerPoint</vt:lpstr>
      <vt:lpstr>Nutrition Facts Labels</vt:lpstr>
      <vt:lpstr>Ingredients List</vt:lpstr>
      <vt:lpstr>Read the Label</vt:lpstr>
      <vt:lpstr> Avoid foods with added sugar or these sugar equivalents on Ingredients Lists: </vt:lpstr>
      <vt:lpstr>Презентация PowerPoint</vt:lpstr>
      <vt:lpstr>Children with Special Needs</vt:lpstr>
      <vt:lpstr>Презентация PowerPoint</vt:lpstr>
      <vt:lpstr>Family Style Meals  Learning about Healthy Foods</vt:lpstr>
      <vt:lpstr>Individual and Cultural Preferences</vt:lpstr>
      <vt:lpstr>Individual and Cultural Preferences</vt:lpstr>
      <vt:lpstr>Child Engagement</vt:lpstr>
      <vt:lpstr>Policies for Feeding  Children in Child Care </vt:lpstr>
      <vt:lpstr>What is the USDA's Child and Adult Care Food Program (CACFP)?</vt:lpstr>
      <vt:lpstr>What is the USDA's Child and Adult Care Food Program (CACFP)?</vt:lpstr>
      <vt:lpstr>Resources</vt:lpstr>
      <vt:lpstr>Questions?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Bobbie</dc:creator>
  <cp:lastModifiedBy>2022</cp:lastModifiedBy>
  <cp:revision>49</cp:revision>
  <dcterms:created xsi:type="dcterms:W3CDTF">2018-04-18T15:16:57Z</dcterms:created>
  <dcterms:modified xsi:type="dcterms:W3CDTF">2024-03-22T11:03:15Z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0EE94F0B-8B5F-42FA-919E-D56BEE59F928</vt:lpwstr>
  </property>
  <property fmtid="{D5CDD505-2E9C-101B-9397-08002B2CF9AE}" pid="3" name="ArticulatePath">
    <vt:lpwstr>Presentation4</vt:lpwstr>
  </property>
</Properties>
</file>